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0"/>
  </p:notesMasterIdLst>
  <p:handoutMasterIdLst>
    <p:handoutMasterId r:id="rId141"/>
  </p:handoutMasterIdLst>
  <p:sldIdLst>
    <p:sldId id="265" r:id="rId2"/>
    <p:sldId id="257" r:id="rId3"/>
    <p:sldId id="499" r:id="rId4"/>
    <p:sldId id="590" r:id="rId5"/>
    <p:sldId id="258" r:id="rId6"/>
    <p:sldId id="508" r:id="rId7"/>
    <p:sldId id="260" r:id="rId8"/>
    <p:sldId id="505" r:id="rId9"/>
    <p:sldId id="270" r:id="rId10"/>
    <p:sldId id="261" r:id="rId11"/>
    <p:sldId id="526" r:id="rId12"/>
    <p:sldId id="581" r:id="rId13"/>
    <p:sldId id="571" r:id="rId14"/>
    <p:sldId id="572" r:id="rId15"/>
    <p:sldId id="573" r:id="rId16"/>
    <p:sldId id="574" r:id="rId17"/>
    <p:sldId id="575" r:id="rId18"/>
    <p:sldId id="272" r:id="rId19"/>
    <p:sldId id="503" r:id="rId20"/>
    <p:sldId id="504" r:id="rId21"/>
    <p:sldId id="496" r:id="rId22"/>
    <p:sldId id="497" r:id="rId23"/>
    <p:sldId id="275" r:id="rId24"/>
    <p:sldId id="498" r:id="rId25"/>
    <p:sldId id="277" r:id="rId26"/>
    <p:sldId id="476" r:id="rId27"/>
    <p:sldId id="528" r:id="rId28"/>
    <p:sldId id="551" r:id="rId29"/>
    <p:sldId id="509" r:id="rId30"/>
    <p:sldId id="513" r:id="rId31"/>
    <p:sldId id="514" r:id="rId32"/>
    <p:sldId id="515" r:id="rId33"/>
    <p:sldId id="477" r:id="rId34"/>
    <p:sldId id="510" r:id="rId35"/>
    <p:sldId id="475" r:id="rId36"/>
    <p:sldId id="518" r:id="rId37"/>
    <p:sldId id="530" r:id="rId38"/>
    <p:sldId id="540" r:id="rId39"/>
    <p:sldId id="541" r:id="rId40"/>
    <p:sldId id="552" r:id="rId41"/>
    <p:sldId id="577" r:id="rId42"/>
    <p:sldId id="535" r:id="rId43"/>
    <p:sldId id="536" r:id="rId44"/>
    <p:sldId id="543" r:id="rId45"/>
    <p:sldId id="539" r:id="rId46"/>
    <p:sldId id="558" r:id="rId47"/>
    <p:sldId id="591" r:id="rId48"/>
    <p:sldId id="578" r:id="rId49"/>
    <p:sldId id="579" r:id="rId50"/>
    <p:sldId id="563" r:id="rId51"/>
    <p:sldId id="566" r:id="rId52"/>
    <p:sldId id="567" r:id="rId53"/>
    <p:sldId id="547" r:id="rId54"/>
    <p:sldId id="285" r:id="rId55"/>
    <p:sldId id="286" r:id="rId56"/>
    <p:sldId id="287" r:id="rId57"/>
    <p:sldId id="288" r:id="rId58"/>
    <p:sldId id="289" r:id="rId59"/>
    <p:sldId id="534" r:id="rId60"/>
    <p:sldId id="290" r:id="rId61"/>
    <p:sldId id="544" r:id="rId62"/>
    <p:sldId id="545" r:id="rId63"/>
    <p:sldId id="546" r:id="rId64"/>
    <p:sldId id="309" r:id="rId65"/>
    <p:sldId id="281" r:id="rId66"/>
    <p:sldId id="582" r:id="rId67"/>
    <p:sldId id="359" r:id="rId68"/>
    <p:sldId id="532" r:id="rId69"/>
    <p:sldId id="537" r:id="rId70"/>
    <p:sldId id="360" r:id="rId71"/>
    <p:sldId id="565" r:id="rId72"/>
    <p:sldId id="282" r:id="rId73"/>
    <p:sldId id="478" r:id="rId74"/>
    <p:sldId id="356" r:id="rId75"/>
    <p:sldId id="588" r:id="rId76"/>
    <p:sldId id="586" r:id="rId77"/>
    <p:sldId id="587" r:id="rId78"/>
    <p:sldId id="589" r:id="rId79"/>
    <p:sldId id="284" r:id="rId80"/>
    <p:sldId id="331" r:id="rId81"/>
    <p:sldId id="555" r:id="rId82"/>
    <p:sldId id="556" r:id="rId83"/>
    <p:sldId id="557" r:id="rId84"/>
    <p:sldId id="583" r:id="rId85"/>
    <p:sldId id="595" r:id="rId86"/>
    <p:sldId id="519" r:id="rId87"/>
    <p:sldId id="520" r:id="rId88"/>
    <p:sldId id="334" r:id="rId89"/>
    <p:sldId id="516" r:id="rId90"/>
    <p:sldId id="341" r:id="rId91"/>
    <p:sldId id="342" r:id="rId92"/>
    <p:sldId id="592" r:id="rId93"/>
    <p:sldId id="335" r:id="rId94"/>
    <p:sldId id="336" r:id="rId95"/>
    <p:sldId id="337" r:id="rId96"/>
    <p:sldId id="340" r:id="rId97"/>
    <p:sldId id="521" r:id="rId98"/>
    <p:sldId id="593" r:id="rId99"/>
    <p:sldId id="594" r:id="rId100"/>
    <p:sldId id="369" r:id="rId101"/>
    <p:sldId id="568" r:id="rId102"/>
    <p:sldId id="346" r:id="rId103"/>
    <p:sldId id="479" r:id="rId104"/>
    <p:sldId id="487" r:id="rId105"/>
    <p:sldId id="550" r:id="rId106"/>
    <p:sldId id="489" r:id="rId107"/>
    <p:sldId id="488" r:id="rId108"/>
    <p:sldId id="527" r:id="rId109"/>
    <p:sldId id="491" r:id="rId110"/>
    <p:sldId id="525" r:id="rId111"/>
    <p:sldId id="343" r:id="rId112"/>
    <p:sldId id="549" r:id="rId113"/>
    <p:sldId id="569" r:id="rId114"/>
    <p:sldId id="576" r:id="rId115"/>
    <p:sldId id="338" r:id="rId116"/>
    <p:sldId id="339" r:id="rId117"/>
    <p:sldId id="484" r:id="rId118"/>
    <p:sldId id="370" r:id="rId119"/>
    <p:sldId id="371" r:id="rId120"/>
    <p:sldId id="372" r:id="rId121"/>
    <p:sldId id="373" r:id="rId122"/>
    <p:sldId id="315" r:id="rId123"/>
    <p:sldId id="464" r:id="rId124"/>
    <p:sldId id="319" r:id="rId125"/>
    <p:sldId id="321" r:id="rId126"/>
    <p:sldId id="485" r:id="rId127"/>
    <p:sldId id="322" r:id="rId128"/>
    <p:sldId id="580" r:id="rId129"/>
    <p:sldId id="361" r:id="rId130"/>
    <p:sldId id="560" r:id="rId131"/>
    <p:sldId id="375" r:id="rId132"/>
    <p:sldId id="495" r:id="rId133"/>
    <p:sldId id="561" r:id="rId134"/>
    <p:sldId id="523" r:id="rId135"/>
    <p:sldId id="502" r:id="rId136"/>
    <p:sldId id="584" r:id="rId137"/>
    <p:sldId id="585" r:id="rId138"/>
    <p:sldId id="596" r:id="rId139"/>
  </p:sldIdLst>
  <p:sldSz cx="9144000" cy="6858000" type="screen4x3"/>
  <p:notesSz cx="6858000" cy="9144000"/>
  <p:defaultTextStyle>
    <a:defPPr>
      <a:defRPr lang="fr-FR"/>
    </a:defPPr>
    <a:lvl1pPr algn="l" rtl="0" eaLnBrk="0" fontAlgn="base" hangingPunct="0">
      <a:spcBef>
        <a:spcPct val="0"/>
      </a:spcBef>
      <a:spcAft>
        <a:spcPct val="0"/>
      </a:spcAft>
      <a:defRPr sz="2400" b="1"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70AF2"/>
    <a:srgbClr val="FF0000"/>
    <a:srgbClr val="FFCC99"/>
    <a:srgbClr val="99FFFF"/>
    <a:srgbClr val="FF99CC"/>
    <a:srgbClr val="021EFD"/>
    <a:srgbClr val="FF3333"/>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790"/>
    <p:restoredTop sz="90854"/>
  </p:normalViewPr>
  <p:slideViewPr>
    <p:cSldViewPr>
      <p:cViewPr varScale="1">
        <p:scale>
          <a:sx n="84" d="100"/>
          <a:sy n="84" d="100"/>
        </p:scale>
        <p:origin x="65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tekaia/Desktop/goldData_11-10-2017/Bacteria_Complet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tekaia/Desktop/goldData_11-10-2017/Bacteria_IncompleteFreq.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tekaia/Desktop/goldData_11-10-2017/Eukaryotes.CompleteFreq.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tekaia/Desktop/goldData_11-10-2017/Eukaryotes_IncompleteFreq.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tekaia/Desktop/goldData_11-10-2017/Eukaryotes_Transcriptome_IncompleteFreq.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63909774436103E-2"/>
          <c:y val="2.7199341021416801E-2"/>
          <c:w val="0.61651987110633699"/>
          <c:h val="0.94560131795716595"/>
        </c:manualLayout>
      </c:layout>
      <c:pieChart>
        <c:varyColors val="1"/>
        <c:ser>
          <c:idx val="0"/>
          <c:order val="0"/>
          <c:tx>
            <c:strRef>
              <c:f>Feuil1!$B$1</c:f>
              <c:strCache>
                <c:ptCount val="1"/>
                <c:pt idx="0">
                  <c:v>Nb</c:v>
                </c:pt>
              </c:strCache>
            </c:strRef>
          </c:tx>
          <c:dPt>
            <c:idx val="0"/>
            <c:bubble3D val="0"/>
            <c:spPr>
              <a:solidFill>
                <a:srgbClr val="1534FF"/>
              </a:solidFill>
              <a:ln w="19050">
                <a:solidFill>
                  <a:schemeClr val="lt1"/>
                </a:solidFill>
              </a:ln>
              <a:effectLst/>
            </c:spPr>
            <c:extLst>
              <c:ext xmlns:c16="http://schemas.microsoft.com/office/drawing/2014/chart" uri="{C3380CC4-5D6E-409C-BE32-E72D297353CC}">
                <c16:uniqueId val="{00000001-571C-D946-82E9-7DF734CF8FAF}"/>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571C-D946-82E9-7DF734CF8FAF}"/>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571C-D946-82E9-7DF734CF8FAF}"/>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571C-D946-82E9-7DF734CF8FAF}"/>
              </c:ext>
            </c:extLst>
          </c:dPt>
          <c:dPt>
            <c:idx val="4"/>
            <c:bubble3D val="0"/>
            <c:spPr>
              <a:solidFill>
                <a:schemeClr val="accent1"/>
              </a:solidFill>
              <a:ln w="19050">
                <a:solidFill>
                  <a:schemeClr val="lt1"/>
                </a:solidFill>
              </a:ln>
              <a:effectLst/>
            </c:spPr>
            <c:extLst>
              <c:ext xmlns:c16="http://schemas.microsoft.com/office/drawing/2014/chart" uri="{C3380CC4-5D6E-409C-BE32-E72D297353CC}">
                <c16:uniqueId val="{00000009-571C-D946-82E9-7DF734CF8FAF}"/>
              </c:ext>
            </c:extLst>
          </c:dPt>
          <c:dPt>
            <c:idx val="5"/>
            <c:bubble3D val="0"/>
            <c:spPr>
              <a:solidFill>
                <a:srgbClr val="00B050"/>
              </a:solidFill>
              <a:ln w="19050">
                <a:solidFill>
                  <a:schemeClr val="lt1"/>
                </a:solidFill>
              </a:ln>
              <a:effectLst/>
            </c:spPr>
            <c:extLst>
              <c:ext xmlns:c16="http://schemas.microsoft.com/office/drawing/2014/chart" uri="{C3380CC4-5D6E-409C-BE32-E72D297353CC}">
                <c16:uniqueId val="{0000000B-571C-D946-82E9-7DF734CF8FAF}"/>
              </c:ext>
            </c:extLst>
          </c:dPt>
          <c:dPt>
            <c:idx val="6"/>
            <c:bubble3D val="0"/>
            <c:spPr>
              <a:solidFill>
                <a:srgbClr val="00B0F0"/>
              </a:solidFill>
              <a:ln w="19050">
                <a:solidFill>
                  <a:schemeClr val="lt1"/>
                </a:solidFill>
              </a:ln>
              <a:effectLst/>
            </c:spPr>
            <c:extLst>
              <c:ext xmlns:c16="http://schemas.microsoft.com/office/drawing/2014/chart" uri="{C3380CC4-5D6E-409C-BE32-E72D297353CC}">
                <c16:uniqueId val="{0000000D-571C-D946-82E9-7DF734CF8FAF}"/>
              </c:ext>
            </c:extLst>
          </c:dPt>
          <c:dPt>
            <c:idx val="7"/>
            <c:bubble3D val="0"/>
            <c:spPr>
              <a:gradFill>
                <a:gsLst>
                  <a:gs pos="100000">
                    <a:schemeClr val="accent2">
                      <a:lumMod val="60000"/>
                      <a:lumMod val="60000"/>
                      <a:lumOff val="40000"/>
                    </a:schemeClr>
                  </a:gs>
                  <a:gs pos="0">
                    <a:schemeClr val="accent2">
                      <a:lumMod val="60000"/>
                    </a:schemeClr>
                  </a:gs>
                </a:gsLst>
                <a:lin ang="5400000" scaled="0"/>
              </a:gradFill>
              <a:ln w="19050">
                <a:solidFill>
                  <a:schemeClr val="lt1"/>
                </a:solidFill>
              </a:ln>
              <a:effectLst/>
            </c:spPr>
            <c:extLst>
              <c:ext xmlns:c16="http://schemas.microsoft.com/office/drawing/2014/chart" uri="{C3380CC4-5D6E-409C-BE32-E72D297353CC}">
                <c16:uniqueId val="{0000000F-571C-D946-82E9-7DF734CF8FAF}"/>
              </c:ext>
            </c:extLst>
          </c:dPt>
          <c:dPt>
            <c:idx val="8"/>
            <c:bubble3D val="0"/>
            <c:spPr>
              <a:gradFill>
                <a:gsLst>
                  <a:gs pos="100000">
                    <a:schemeClr val="accent3">
                      <a:lumMod val="60000"/>
                      <a:lumMod val="60000"/>
                      <a:lumOff val="40000"/>
                    </a:schemeClr>
                  </a:gs>
                  <a:gs pos="0">
                    <a:schemeClr val="accent3">
                      <a:lumMod val="60000"/>
                    </a:schemeClr>
                  </a:gs>
                </a:gsLst>
                <a:lin ang="5400000" scaled="0"/>
              </a:gradFill>
              <a:ln w="19050">
                <a:solidFill>
                  <a:schemeClr val="lt1"/>
                </a:solidFill>
              </a:ln>
              <a:effectLst/>
            </c:spPr>
            <c:extLst>
              <c:ext xmlns:c16="http://schemas.microsoft.com/office/drawing/2014/chart" uri="{C3380CC4-5D6E-409C-BE32-E72D297353CC}">
                <c16:uniqueId val="{00000011-571C-D946-82E9-7DF734CF8FAF}"/>
              </c:ext>
            </c:extLst>
          </c:dPt>
          <c:dPt>
            <c:idx val="9"/>
            <c:bubble3D val="0"/>
            <c:spPr>
              <a:gradFill>
                <a:gsLst>
                  <a:gs pos="100000">
                    <a:schemeClr val="accent4">
                      <a:lumMod val="60000"/>
                      <a:lumMod val="60000"/>
                      <a:lumOff val="40000"/>
                    </a:schemeClr>
                  </a:gs>
                  <a:gs pos="0">
                    <a:schemeClr val="accent4">
                      <a:lumMod val="60000"/>
                    </a:schemeClr>
                  </a:gs>
                </a:gsLst>
                <a:lin ang="5400000" scaled="0"/>
              </a:gradFill>
              <a:ln w="19050">
                <a:solidFill>
                  <a:schemeClr val="lt1"/>
                </a:solidFill>
              </a:ln>
              <a:effectLst/>
            </c:spPr>
            <c:extLst>
              <c:ext xmlns:c16="http://schemas.microsoft.com/office/drawing/2014/chart" uri="{C3380CC4-5D6E-409C-BE32-E72D297353CC}">
                <c16:uniqueId val="{00000013-571C-D946-82E9-7DF734CF8FAF}"/>
              </c:ext>
            </c:extLst>
          </c:dPt>
          <c:dPt>
            <c:idx val="10"/>
            <c:bubble3D val="0"/>
            <c:spPr>
              <a:gradFill>
                <a:gsLst>
                  <a:gs pos="100000">
                    <a:schemeClr val="accent5">
                      <a:lumMod val="60000"/>
                      <a:lumMod val="60000"/>
                      <a:lumOff val="40000"/>
                    </a:schemeClr>
                  </a:gs>
                  <a:gs pos="0">
                    <a:schemeClr val="accent5">
                      <a:lumMod val="60000"/>
                    </a:schemeClr>
                  </a:gs>
                </a:gsLst>
                <a:lin ang="5400000" scaled="0"/>
              </a:gradFill>
              <a:ln w="19050">
                <a:solidFill>
                  <a:schemeClr val="lt1"/>
                </a:solidFill>
              </a:ln>
              <a:effectLst/>
            </c:spPr>
            <c:extLst>
              <c:ext xmlns:c16="http://schemas.microsoft.com/office/drawing/2014/chart" uri="{C3380CC4-5D6E-409C-BE32-E72D297353CC}">
                <c16:uniqueId val="{00000015-571C-D946-82E9-7DF734CF8FAF}"/>
              </c:ext>
            </c:extLst>
          </c:dPt>
          <c:dPt>
            <c:idx val="11"/>
            <c:bubble3D val="0"/>
            <c:spPr>
              <a:gradFill>
                <a:gsLst>
                  <a:gs pos="100000">
                    <a:schemeClr val="accent6">
                      <a:lumMod val="60000"/>
                      <a:lumMod val="60000"/>
                      <a:lumOff val="40000"/>
                    </a:schemeClr>
                  </a:gs>
                  <a:gs pos="0">
                    <a:schemeClr val="accent6">
                      <a:lumMod val="60000"/>
                    </a:schemeClr>
                  </a:gs>
                </a:gsLst>
                <a:lin ang="5400000" scaled="0"/>
              </a:gradFill>
              <a:ln w="19050">
                <a:solidFill>
                  <a:schemeClr val="lt1"/>
                </a:solidFill>
              </a:ln>
              <a:effectLst/>
            </c:spPr>
            <c:extLst>
              <c:ext xmlns:c16="http://schemas.microsoft.com/office/drawing/2014/chart" uri="{C3380CC4-5D6E-409C-BE32-E72D297353CC}">
                <c16:uniqueId val="{00000017-571C-D946-82E9-7DF734CF8FAF}"/>
              </c:ext>
            </c:extLst>
          </c:dPt>
          <c:dPt>
            <c:idx val="12"/>
            <c:bubble3D val="0"/>
            <c:spPr>
              <a:gradFill>
                <a:gsLst>
                  <a:gs pos="100000">
                    <a:schemeClr val="accent1">
                      <a:lumMod val="80000"/>
                      <a:lumOff val="20000"/>
                      <a:lumMod val="60000"/>
                      <a:lumOff val="40000"/>
                    </a:schemeClr>
                  </a:gs>
                  <a:gs pos="0">
                    <a:schemeClr val="accent1">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9-571C-D946-82E9-7DF734CF8FAF}"/>
              </c:ext>
            </c:extLst>
          </c:dPt>
          <c:dPt>
            <c:idx val="13"/>
            <c:bubble3D val="0"/>
            <c:spPr>
              <a:gradFill>
                <a:gsLst>
                  <a:gs pos="100000">
                    <a:schemeClr val="accent2">
                      <a:lumMod val="80000"/>
                      <a:lumOff val="20000"/>
                      <a:lumMod val="60000"/>
                      <a:lumOff val="40000"/>
                    </a:schemeClr>
                  </a:gs>
                  <a:gs pos="0">
                    <a:schemeClr val="accent2">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B-571C-D946-82E9-7DF734CF8FAF}"/>
              </c:ext>
            </c:extLst>
          </c:dPt>
          <c:dPt>
            <c:idx val="14"/>
            <c:bubble3D val="0"/>
            <c:spPr>
              <a:gradFill>
                <a:gsLst>
                  <a:gs pos="100000">
                    <a:schemeClr val="accent3">
                      <a:lumMod val="80000"/>
                      <a:lumOff val="20000"/>
                      <a:lumMod val="60000"/>
                      <a:lumOff val="40000"/>
                    </a:schemeClr>
                  </a:gs>
                  <a:gs pos="0">
                    <a:schemeClr val="accent3">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D-571C-D946-82E9-7DF734CF8FAF}"/>
              </c:ext>
            </c:extLst>
          </c:dPt>
          <c:dPt>
            <c:idx val="15"/>
            <c:bubble3D val="0"/>
            <c:spPr>
              <a:gradFill>
                <a:gsLst>
                  <a:gs pos="100000">
                    <a:schemeClr val="accent4">
                      <a:lumMod val="80000"/>
                      <a:lumOff val="20000"/>
                      <a:lumMod val="60000"/>
                      <a:lumOff val="40000"/>
                    </a:schemeClr>
                  </a:gs>
                  <a:gs pos="0">
                    <a:schemeClr val="accent4">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F-571C-D946-82E9-7DF734CF8FAF}"/>
              </c:ext>
            </c:extLst>
          </c:dPt>
          <c:dPt>
            <c:idx val="16"/>
            <c:bubble3D val="0"/>
            <c:spPr>
              <a:gradFill>
                <a:gsLst>
                  <a:gs pos="100000">
                    <a:schemeClr val="accent5">
                      <a:lumMod val="80000"/>
                      <a:lumOff val="20000"/>
                      <a:lumMod val="60000"/>
                      <a:lumOff val="40000"/>
                    </a:schemeClr>
                  </a:gs>
                  <a:gs pos="0">
                    <a:schemeClr val="accent5">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21-571C-D946-82E9-7DF734CF8FAF}"/>
              </c:ext>
            </c:extLst>
          </c:dPt>
          <c:dPt>
            <c:idx val="17"/>
            <c:bubble3D val="0"/>
            <c:spPr>
              <a:gradFill>
                <a:gsLst>
                  <a:gs pos="100000">
                    <a:schemeClr val="accent6">
                      <a:lumMod val="80000"/>
                      <a:lumOff val="20000"/>
                      <a:lumMod val="60000"/>
                      <a:lumOff val="40000"/>
                    </a:schemeClr>
                  </a:gs>
                  <a:gs pos="0">
                    <a:schemeClr val="accent6">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23-571C-D946-82E9-7DF734CF8FAF}"/>
              </c:ext>
            </c:extLst>
          </c:dPt>
          <c:dPt>
            <c:idx val="18"/>
            <c:bubble3D val="0"/>
            <c:spPr>
              <a:gradFill>
                <a:gsLst>
                  <a:gs pos="100000">
                    <a:schemeClr val="accent1">
                      <a:lumMod val="80000"/>
                      <a:lumMod val="60000"/>
                      <a:lumOff val="40000"/>
                    </a:schemeClr>
                  </a:gs>
                  <a:gs pos="0">
                    <a:schemeClr val="accent1">
                      <a:lumMod val="80000"/>
                    </a:schemeClr>
                  </a:gs>
                </a:gsLst>
                <a:lin ang="5400000" scaled="0"/>
              </a:gradFill>
              <a:ln w="19050">
                <a:solidFill>
                  <a:schemeClr val="lt1"/>
                </a:solidFill>
              </a:ln>
              <a:effectLst/>
            </c:spPr>
            <c:extLst>
              <c:ext xmlns:c16="http://schemas.microsoft.com/office/drawing/2014/chart" uri="{C3380CC4-5D6E-409C-BE32-E72D297353CC}">
                <c16:uniqueId val="{00000025-571C-D946-82E9-7DF734CF8FAF}"/>
              </c:ext>
            </c:extLst>
          </c:dPt>
          <c:dPt>
            <c:idx val="19"/>
            <c:bubble3D val="0"/>
            <c:spPr>
              <a:gradFill>
                <a:gsLst>
                  <a:gs pos="100000">
                    <a:schemeClr val="accent2">
                      <a:lumMod val="80000"/>
                      <a:lumMod val="60000"/>
                      <a:lumOff val="40000"/>
                    </a:schemeClr>
                  </a:gs>
                  <a:gs pos="0">
                    <a:schemeClr val="accent2">
                      <a:lumMod val="80000"/>
                    </a:schemeClr>
                  </a:gs>
                </a:gsLst>
                <a:lin ang="5400000" scaled="0"/>
              </a:gradFill>
              <a:ln w="19050">
                <a:solidFill>
                  <a:schemeClr val="lt1"/>
                </a:solidFill>
              </a:ln>
              <a:effectLst/>
            </c:spPr>
            <c:extLst>
              <c:ext xmlns:c16="http://schemas.microsoft.com/office/drawing/2014/chart" uri="{C3380CC4-5D6E-409C-BE32-E72D297353CC}">
                <c16:uniqueId val="{00000027-571C-D946-82E9-7DF734CF8FAF}"/>
              </c:ext>
            </c:extLst>
          </c:dPt>
          <c:dPt>
            <c:idx val="20"/>
            <c:bubble3D val="0"/>
            <c:spPr>
              <a:gradFill>
                <a:gsLst>
                  <a:gs pos="100000">
                    <a:schemeClr val="accent3">
                      <a:lumMod val="80000"/>
                      <a:lumMod val="60000"/>
                      <a:lumOff val="40000"/>
                    </a:schemeClr>
                  </a:gs>
                  <a:gs pos="0">
                    <a:schemeClr val="accent3">
                      <a:lumMod val="80000"/>
                    </a:schemeClr>
                  </a:gs>
                </a:gsLst>
                <a:lin ang="5400000" scaled="0"/>
              </a:gradFill>
              <a:ln w="19050">
                <a:solidFill>
                  <a:schemeClr val="lt1"/>
                </a:solidFill>
              </a:ln>
              <a:effectLst/>
            </c:spPr>
            <c:extLst>
              <c:ext xmlns:c16="http://schemas.microsoft.com/office/drawing/2014/chart" uri="{C3380CC4-5D6E-409C-BE32-E72D297353CC}">
                <c16:uniqueId val="{00000029-571C-D946-82E9-7DF734CF8FAF}"/>
              </c:ext>
            </c:extLst>
          </c:dPt>
          <c:dPt>
            <c:idx val="21"/>
            <c:bubble3D val="0"/>
            <c:spPr>
              <a:gradFill>
                <a:gsLst>
                  <a:gs pos="100000">
                    <a:schemeClr val="accent4">
                      <a:lumMod val="80000"/>
                      <a:lumMod val="60000"/>
                      <a:lumOff val="40000"/>
                    </a:schemeClr>
                  </a:gs>
                  <a:gs pos="0">
                    <a:schemeClr val="accent4">
                      <a:lumMod val="80000"/>
                    </a:schemeClr>
                  </a:gs>
                </a:gsLst>
                <a:lin ang="5400000" scaled="0"/>
              </a:gradFill>
              <a:ln w="19050">
                <a:solidFill>
                  <a:schemeClr val="lt1"/>
                </a:solidFill>
              </a:ln>
              <a:effectLst/>
            </c:spPr>
            <c:extLst>
              <c:ext xmlns:c16="http://schemas.microsoft.com/office/drawing/2014/chart" uri="{C3380CC4-5D6E-409C-BE32-E72D297353CC}">
                <c16:uniqueId val="{0000002B-571C-D946-82E9-7DF734CF8FAF}"/>
              </c:ext>
            </c:extLst>
          </c:dPt>
          <c:dPt>
            <c:idx val="22"/>
            <c:bubble3D val="0"/>
            <c:spPr>
              <a:gradFill>
                <a:gsLst>
                  <a:gs pos="100000">
                    <a:schemeClr val="accent5">
                      <a:lumMod val="80000"/>
                      <a:lumMod val="60000"/>
                      <a:lumOff val="40000"/>
                    </a:schemeClr>
                  </a:gs>
                  <a:gs pos="0">
                    <a:schemeClr val="accent5">
                      <a:lumMod val="80000"/>
                    </a:schemeClr>
                  </a:gs>
                </a:gsLst>
                <a:lin ang="5400000" scaled="0"/>
              </a:gradFill>
              <a:ln w="19050">
                <a:solidFill>
                  <a:schemeClr val="lt1"/>
                </a:solidFill>
              </a:ln>
              <a:effectLst/>
            </c:spPr>
            <c:extLst>
              <c:ext xmlns:c16="http://schemas.microsoft.com/office/drawing/2014/chart" uri="{C3380CC4-5D6E-409C-BE32-E72D297353CC}">
                <c16:uniqueId val="{0000002D-571C-D946-82E9-7DF734CF8FAF}"/>
              </c:ext>
            </c:extLst>
          </c:dPt>
          <c:dPt>
            <c:idx val="23"/>
            <c:bubble3D val="0"/>
            <c:spPr>
              <a:gradFill>
                <a:gsLst>
                  <a:gs pos="100000">
                    <a:schemeClr val="accent6">
                      <a:lumMod val="80000"/>
                      <a:lumMod val="60000"/>
                      <a:lumOff val="40000"/>
                    </a:schemeClr>
                  </a:gs>
                  <a:gs pos="0">
                    <a:schemeClr val="accent6">
                      <a:lumMod val="80000"/>
                    </a:schemeClr>
                  </a:gs>
                </a:gsLst>
                <a:lin ang="5400000" scaled="0"/>
              </a:gradFill>
              <a:ln w="19050">
                <a:solidFill>
                  <a:schemeClr val="lt1"/>
                </a:solidFill>
              </a:ln>
              <a:effectLst/>
            </c:spPr>
            <c:extLst>
              <c:ext xmlns:c16="http://schemas.microsoft.com/office/drawing/2014/chart" uri="{C3380CC4-5D6E-409C-BE32-E72D297353CC}">
                <c16:uniqueId val="{0000002F-571C-D946-82E9-7DF734CF8FAF}"/>
              </c:ext>
            </c:extLst>
          </c:dPt>
          <c:dPt>
            <c:idx val="24"/>
            <c:bubble3D val="0"/>
            <c:spPr>
              <a:gradFill>
                <a:gsLst>
                  <a:gs pos="100000">
                    <a:schemeClr val="accent1">
                      <a:lumMod val="60000"/>
                      <a:lumOff val="40000"/>
                      <a:lumMod val="60000"/>
                      <a:lumOff val="40000"/>
                    </a:schemeClr>
                  </a:gs>
                  <a:gs pos="0">
                    <a:schemeClr val="accent1">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1-571C-D946-82E9-7DF734CF8FAF}"/>
              </c:ext>
            </c:extLst>
          </c:dPt>
          <c:dPt>
            <c:idx val="25"/>
            <c:bubble3D val="0"/>
            <c:spPr>
              <a:gradFill>
                <a:gsLst>
                  <a:gs pos="100000">
                    <a:schemeClr val="accent2">
                      <a:lumMod val="60000"/>
                      <a:lumOff val="40000"/>
                      <a:lumMod val="60000"/>
                      <a:lumOff val="40000"/>
                    </a:schemeClr>
                  </a:gs>
                  <a:gs pos="0">
                    <a:schemeClr val="accent2">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3-571C-D946-82E9-7DF734CF8FAF}"/>
              </c:ext>
            </c:extLst>
          </c:dPt>
          <c:dPt>
            <c:idx val="26"/>
            <c:bubble3D val="0"/>
            <c:spPr>
              <a:gradFill>
                <a:gsLst>
                  <a:gs pos="100000">
                    <a:schemeClr val="accent3">
                      <a:lumMod val="60000"/>
                      <a:lumOff val="40000"/>
                      <a:lumMod val="60000"/>
                      <a:lumOff val="40000"/>
                    </a:schemeClr>
                  </a:gs>
                  <a:gs pos="0">
                    <a:schemeClr val="accent3">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5-571C-D946-82E9-7DF734CF8FAF}"/>
              </c:ext>
            </c:extLst>
          </c:dPt>
          <c:dPt>
            <c:idx val="27"/>
            <c:bubble3D val="0"/>
            <c:spPr>
              <a:gradFill>
                <a:gsLst>
                  <a:gs pos="100000">
                    <a:schemeClr val="accent4">
                      <a:lumMod val="60000"/>
                      <a:lumOff val="40000"/>
                      <a:lumMod val="60000"/>
                      <a:lumOff val="40000"/>
                    </a:schemeClr>
                  </a:gs>
                  <a:gs pos="0">
                    <a:schemeClr val="accent4">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7-571C-D946-82E9-7DF734CF8FAF}"/>
              </c:ext>
            </c:extLst>
          </c:dPt>
          <c:dPt>
            <c:idx val="28"/>
            <c:bubble3D val="0"/>
            <c:spPr>
              <a:gradFill>
                <a:gsLst>
                  <a:gs pos="100000">
                    <a:schemeClr val="accent5">
                      <a:lumMod val="60000"/>
                      <a:lumOff val="40000"/>
                      <a:lumMod val="60000"/>
                      <a:lumOff val="40000"/>
                    </a:schemeClr>
                  </a:gs>
                  <a:gs pos="0">
                    <a:schemeClr val="accent5">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9-571C-D946-82E9-7DF734CF8FAF}"/>
              </c:ext>
            </c:extLst>
          </c:dPt>
          <c:dPt>
            <c:idx val="29"/>
            <c:bubble3D val="0"/>
            <c:spPr>
              <a:gradFill>
                <a:gsLst>
                  <a:gs pos="100000">
                    <a:schemeClr val="accent6">
                      <a:lumMod val="60000"/>
                      <a:lumOff val="40000"/>
                      <a:lumMod val="60000"/>
                      <a:lumOff val="40000"/>
                    </a:schemeClr>
                  </a:gs>
                  <a:gs pos="0">
                    <a:schemeClr val="accent6">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B-571C-D946-82E9-7DF734CF8FAF}"/>
              </c:ext>
            </c:extLst>
          </c:dPt>
          <c:dPt>
            <c:idx val="30"/>
            <c:bubble3D val="0"/>
            <c:spPr>
              <a:gradFill>
                <a:gsLst>
                  <a:gs pos="100000">
                    <a:schemeClr val="accent1">
                      <a:lumMod val="50000"/>
                      <a:lumMod val="60000"/>
                      <a:lumOff val="40000"/>
                    </a:schemeClr>
                  </a:gs>
                  <a:gs pos="0">
                    <a:schemeClr val="accent1">
                      <a:lumMod val="50000"/>
                    </a:schemeClr>
                  </a:gs>
                </a:gsLst>
                <a:lin ang="5400000" scaled="0"/>
              </a:gradFill>
              <a:ln w="19050">
                <a:solidFill>
                  <a:schemeClr val="lt1"/>
                </a:solidFill>
              </a:ln>
              <a:effectLst/>
            </c:spPr>
            <c:extLst>
              <c:ext xmlns:c16="http://schemas.microsoft.com/office/drawing/2014/chart" uri="{C3380CC4-5D6E-409C-BE32-E72D297353CC}">
                <c16:uniqueId val="{0000003D-571C-D946-82E9-7DF734CF8FAF}"/>
              </c:ext>
            </c:extLst>
          </c:dPt>
          <c:dPt>
            <c:idx val="31"/>
            <c:bubble3D val="0"/>
            <c:spPr>
              <a:gradFill>
                <a:gsLst>
                  <a:gs pos="100000">
                    <a:schemeClr val="accent2">
                      <a:lumMod val="50000"/>
                      <a:lumMod val="60000"/>
                      <a:lumOff val="40000"/>
                    </a:schemeClr>
                  </a:gs>
                  <a:gs pos="0">
                    <a:schemeClr val="accent2">
                      <a:lumMod val="50000"/>
                    </a:schemeClr>
                  </a:gs>
                </a:gsLst>
                <a:lin ang="5400000" scaled="0"/>
              </a:gradFill>
              <a:ln w="19050">
                <a:solidFill>
                  <a:schemeClr val="lt1"/>
                </a:solidFill>
              </a:ln>
              <a:effectLst/>
            </c:spPr>
            <c:extLst>
              <c:ext xmlns:c16="http://schemas.microsoft.com/office/drawing/2014/chart" uri="{C3380CC4-5D6E-409C-BE32-E72D297353CC}">
                <c16:uniqueId val="{0000003F-571C-D946-82E9-7DF734CF8FAF}"/>
              </c:ext>
            </c:extLst>
          </c:dPt>
          <c:dPt>
            <c:idx val="32"/>
            <c:bubble3D val="0"/>
            <c:spPr>
              <a:gradFill>
                <a:gsLst>
                  <a:gs pos="100000">
                    <a:schemeClr val="accent3">
                      <a:lumMod val="50000"/>
                      <a:lumMod val="60000"/>
                      <a:lumOff val="40000"/>
                    </a:schemeClr>
                  </a:gs>
                  <a:gs pos="0">
                    <a:schemeClr val="accent3">
                      <a:lumMod val="50000"/>
                    </a:schemeClr>
                  </a:gs>
                </a:gsLst>
                <a:lin ang="5400000" scaled="0"/>
              </a:gradFill>
              <a:ln w="19050">
                <a:solidFill>
                  <a:schemeClr val="lt1"/>
                </a:solidFill>
              </a:ln>
              <a:effectLst/>
            </c:spPr>
            <c:extLst>
              <c:ext xmlns:c16="http://schemas.microsoft.com/office/drawing/2014/chart" uri="{C3380CC4-5D6E-409C-BE32-E72D297353CC}">
                <c16:uniqueId val="{00000041-571C-D946-82E9-7DF734CF8FAF}"/>
              </c:ext>
            </c:extLst>
          </c:dPt>
          <c:dPt>
            <c:idx val="33"/>
            <c:bubble3D val="0"/>
            <c:spPr>
              <a:gradFill>
                <a:gsLst>
                  <a:gs pos="100000">
                    <a:schemeClr val="accent4">
                      <a:lumMod val="50000"/>
                      <a:lumMod val="60000"/>
                      <a:lumOff val="40000"/>
                    </a:schemeClr>
                  </a:gs>
                  <a:gs pos="0">
                    <a:schemeClr val="accent4">
                      <a:lumMod val="50000"/>
                    </a:schemeClr>
                  </a:gs>
                </a:gsLst>
                <a:lin ang="5400000" scaled="0"/>
              </a:gradFill>
              <a:ln w="19050">
                <a:solidFill>
                  <a:schemeClr val="lt1"/>
                </a:solidFill>
              </a:ln>
              <a:effectLst/>
            </c:spPr>
            <c:extLst>
              <c:ext xmlns:c16="http://schemas.microsoft.com/office/drawing/2014/chart" uri="{C3380CC4-5D6E-409C-BE32-E72D297353CC}">
                <c16:uniqueId val="{00000043-571C-D946-82E9-7DF734CF8FAF}"/>
              </c:ext>
            </c:extLst>
          </c:dPt>
          <c:cat>
            <c:strRef>
              <c:f>Feuil1!$A$2:$A$35</c:f>
              <c:strCache>
                <c:ptCount val="34"/>
                <c:pt idx="0">
                  <c:v>Proteobacteria</c:v>
                </c:pt>
                <c:pt idx="1">
                  <c:v>Firmicutes</c:v>
                </c:pt>
                <c:pt idx="2">
                  <c:v>Actinobacteria</c:v>
                </c:pt>
                <c:pt idx="3">
                  <c:v>Bacteroidetes</c:v>
                </c:pt>
                <c:pt idx="4">
                  <c:v>Tenericutes</c:v>
                </c:pt>
                <c:pt idx="5">
                  <c:v>Chlamydiae</c:v>
                </c:pt>
                <c:pt idx="6">
                  <c:v>Spirochaetes</c:v>
                </c:pt>
                <c:pt idx="7">
                  <c:v>Cyanobacteria</c:v>
                </c:pt>
                <c:pt idx="8">
                  <c:v>Deinococcus-Thermus</c:v>
                </c:pt>
                <c:pt idx="9">
                  <c:v>Thermotogae</c:v>
                </c:pt>
                <c:pt idx="10">
                  <c:v>Chloroflexi</c:v>
                </c:pt>
                <c:pt idx="11">
                  <c:v>Fusobacteria</c:v>
                </c:pt>
                <c:pt idx="12">
                  <c:v>Planctomycetes</c:v>
                </c:pt>
                <c:pt idx="13">
                  <c:v>Aquificae</c:v>
                </c:pt>
                <c:pt idx="14">
                  <c:v>Chlorobi</c:v>
                </c:pt>
                <c:pt idx="15">
                  <c:v>Verrucomicrobia</c:v>
                </c:pt>
                <c:pt idx="16">
                  <c:v>Acidobacteria</c:v>
                </c:pt>
                <c:pt idx="17">
                  <c:v>Nitrospirae</c:v>
                </c:pt>
                <c:pt idx="18">
                  <c:v>Synergistetes</c:v>
                </c:pt>
                <c:pt idx="19">
                  <c:v>Armatimonadetes</c:v>
                </c:pt>
                <c:pt idx="20">
                  <c:v>Thermodesulfobacteria</c:v>
                </c:pt>
                <c:pt idx="21">
                  <c:v>Deferribacteres</c:v>
                </c:pt>
                <c:pt idx="22">
                  <c:v>Gemmatimonadetes</c:v>
                </c:pt>
                <c:pt idx="23">
                  <c:v>Elusimicrobia</c:v>
                </c:pt>
                <c:pt idx="24">
                  <c:v>None</c:v>
                </c:pt>
                <c:pt idx="25">
                  <c:v>Ignavibacteriae</c:v>
                </c:pt>
                <c:pt idx="26">
                  <c:v>Fibrobacteres</c:v>
                </c:pt>
                <c:pt idx="27">
                  <c:v>Dictyoglomi</c:v>
                </c:pt>
                <c:pt idx="28">
                  <c:v>Kiritimatiellaeota</c:v>
                </c:pt>
                <c:pt idx="29">
                  <c:v>Chrysiogenetes</c:v>
                </c:pt>
                <c:pt idx="30">
                  <c:v>Candidatus_Saccharibacteria</c:v>
                </c:pt>
                <c:pt idx="31">
                  <c:v>Candidatus_Cloacimonetes</c:v>
                </c:pt>
                <c:pt idx="32">
                  <c:v>Calditrichaeota</c:v>
                </c:pt>
                <c:pt idx="33">
                  <c:v>Caldiserica</c:v>
                </c:pt>
              </c:strCache>
            </c:strRef>
          </c:cat>
          <c:val>
            <c:numRef>
              <c:f>Feuil1!$B$2:$B$35</c:f>
              <c:numCache>
                <c:formatCode>General</c:formatCode>
                <c:ptCount val="34"/>
                <c:pt idx="0">
                  <c:v>4198</c:v>
                </c:pt>
                <c:pt idx="1">
                  <c:v>1655</c:v>
                </c:pt>
                <c:pt idx="2">
                  <c:v>772</c:v>
                </c:pt>
                <c:pt idx="3">
                  <c:v>225</c:v>
                </c:pt>
                <c:pt idx="4">
                  <c:v>179</c:v>
                </c:pt>
                <c:pt idx="5">
                  <c:v>156</c:v>
                </c:pt>
                <c:pt idx="6">
                  <c:v>142</c:v>
                </c:pt>
                <c:pt idx="7">
                  <c:v>108</c:v>
                </c:pt>
                <c:pt idx="8">
                  <c:v>29</c:v>
                </c:pt>
                <c:pt idx="9">
                  <c:v>28</c:v>
                </c:pt>
                <c:pt idx="10">
                  <c:v>28</c:v>
                </c:pt>
                <c:pt idx="11">
                  <c:v>25</c:v>
                </c:pt>
                <c:pt idx="12">
                  <c:v>16</c:v>
                </c:pt>
                <c:pt idx="13">
                  <c:v>15</c:v>
                </c:pt>
                <c:pt idx="14">
                  <c:v>13</c:v>
                </c:pt>
                <c:pt idx="15">
                  <c:v>11</c:v>
                </c:pt>
                <c:pt idx="16">
                  <c:v>9</c:v>
                </c:pt>
                <c:pt idx="17">
                  <c:v>8</c:v>
                </c:pt>
                <c:pt idx="18">
                  <c:v>6</c:v>
                </c:pt>
                <c:pt idx="19">
                  <c:v>5</c:v>
                </c:pt>
                <c:pt idx="20">
                  <c:v>4</c:v>
                </c:pt>
                <c:pt idx="21">
                  <c:v>4</c:v>
                </c:pt>
                <c:pt idx="22">
                  <c:v>3</c:v>
                </c:pt>
                <c:pt idx="23">
                  <c:v>3</c:v>
                </c:pt>
                <c:pt idx="24">
                  <c:v>2</c:v>
                </c:pt>
                <c:pt idx="25">
                  <c:v>2</c:v>
                </c:pt>
                <c:pt idx="26">
                  <c:v>2</c:v>
                </c:pt>
                <c:pt idx="27">
                  <c:v>2</c:v>
                </c:pt>
                <c:pt idx="28">
                  <c:v>1</c:v>
                </c:pt>
                <c:pt idx="29">
                  <c:v>1</c:v>
                </c:pt>
                <c:pt idx="30">
                  <c:v>1</c:v>
                </c:pt>
                <c:pt idx="31">
                  <c:v>1</c:v>
                </c:pt>
                <c:pt idx="32">
                  <c:v>1</c:v>
                </c:pt>
                <c:pt idx="33">
                  <c:v>1</c:v>
                </c:pt>
              </c:numCache>
            </c:numRef>
          </c:val>
          <c:extLst>
            <c:ext xmlns:c16="http://schemas.microsoft.com/office/drawing/2014/chart" uri="{C3380CC4-5D6E-409C-BE32-E72D297353CC}">
              <c16:uniqueId val="{00000044-571C-D946-82E9-7DF734CF8FAF}"/>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5389946672488295"/>
          <c:y val="5.15192751235585E-2"/>
          <c:w val="0.24322445293328501"/>
          <c:h val="0.88440790774299805"/>
        </c:manualLayout>
      </c:layout>
      <c:overlay val="0"/>
      <c:spPr>
        <a:solidFill>
          <a:schemeClr val="lt1">
            <a:alpha val="50000"/>
          </a:schemeClr>
        </a:solidFill>
        <a:ln>
          <a:noFill/>
        </a:ln>
        <a:effectLst/>
      </c:spPr>
      <c:txPr>
        <a:bodyPr rot="0" spcFirstLastPara="1" vertOverflow="ellipsis" vert="horz" wrap="square" anchor="ctr" anchorCtr="1"/>
        <a:lstStyle/>
        <a:p>
          <a:pPr>
            <a:defRPr sz="1400" b="1" i="0" u="none" strike="noStrike" kern="1200" baseline="0">
              <a:solidFill>
                <a:schemeClr val="tx1">
                  <a:lumMod val="95000"/>
                  <a:lumOff val="5000"/>
                </a:schemeClr>
              </a:solidFill>
              <a:latin typeface="+mn-lt"/>
              <a:ea typeface="+mn-ea"/>
              <a:cs typeface="+mn-cs"/>
            </a:defRPr>
          </a:pPr>
          <a:endParaRPr lang="fr-FR"/>
        </a:p>
      </c:txPr>
    </c:legend>
    <c:plotVisOnly val="1"/>
    <c:dispBlanksAs val="gap"/>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Nb</c:v>
                </c:pt>
              </c:strCache>
            </c:strRef>
          </c:tx>
          <c:dPt>
            <c:idx val="0"/>
            <c:bubble3D val="0"/>
            <c:spPr>
              <a:solidFill>
                <a:srgbClr val="3837FF"/>
              </a:solidFill>
              <a:ln w="19050">
                <a:solidFill>
                  <a:schemeClr val="lt1"/>
                </a:solidFill>
              </a:ln>
              <a:effectLst/>
            </c:spPr>
            <c:extLst>
              <c:ext xmlns:c16="http://schemas.microsoft.com/office/drawing/2014/chart" uri="{C3380CC4-5D6E-409C-BE32-E72D297353CC}">
                <c16:uniqueId val="{00000001-D2AD-BA4A-9337-3F8EB65D7F6F}"/>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D2AD-BA4A-9337-3F8EB65D7F6F}"/>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D2AD-BA4A-9337-3F8EB65D7F6F}"/>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D2AD-BA4A-9337-3F8EB65D7F6F}"/>
              </c:ext>
            </c:extLst>
          </c:dPt>
          <c:dPt>
            <c:idx val="4"/>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9-D2AD-BA4A-9337-3F8EB65D7F6F}"/>
              </c:ext>
            </c:extLst>
          </c:dPt>
          <c:dPt>
            <c:idx val="5"/>
            <c:bubble3D val="0"/>
            <c:spPr>
              <a:gradFill>
                <a:gsLst>
                  <a:gs pos="100000">
                    <a:schemeClr val="accent6">
                      <a:lumMod val="60000"/>
                      <a:lumOff val="40000"/>
                    </a:schemeClr>
                  </a:gs>
                  <a:gs pos="0">
                    <a:schemeClr val="accent6"/>
                  </a:gs>
                </a:gsLst>
                <a:lin ang="5400000" scaled="0"/>
              </a:gradFill>
              <a:ln w="19050">
                <a:solidFill>
                  <a:schemeClr val="lt1"/>
                </a:solidFill>
              </a:ln>
              <a:effectLst/>
            </c:spPr>
            <c:extLst>
              <c:ext xmlns:c16="http://schemas.microsoft.com/office/drawing/2014/chart" uri="{C3380CC4-5D6E-409C-BE32-E72D297353CC}">
                <c16:uniqueId val="{0000000B-D2AD-BA4A-9337-3F8EB65D7F6F}"/>
              </c:ext>
            </c:extLst>
          </c:dPt>
          <c:dPt>
            <c:idx val="6"/>
            <c:bubble3D val="0"/>
            <c:spPr>
              <a:gradFill>
                <a:gsLst>
                  <a:gs pos="100000">
                    <a:schemeClr val="accent1">
                      <a:lumMod val="60000"/>
                      <a:lumMod val="60000"/>
                      <a:lumOff val="40000"/>
                    </a:schemeClr>
                  </a:gs>
                  <a:gs pos="0">
                    <a:schemeClr val="accent1">
                      <a:lumMod val="60000"/>
                    </a:schemeClr>
                  </a:gs>
                </a:gsLst>
                <a:lin ang="5400000" scaled="0"/>
              </a:gradFill>
              <a:ln w="19050">
                <a:solidFill>
                  <a:schemeClr val="lt1"/>
                </a:solidFill>
              </a:ln>
              <a:effectLst/>
            </c:spPr>
            <c:extLst>
              <c:ext xmlns:c16="http://schemas.microsoft.com/office/drawing/2014/chart" uri="{C3380CC4-5D6E-409C-BE32-E72D297353CC}">
                <c16:uniqueId val="{0000000D-D2AD-BA4A-9337-3F8EB65D7F6F}"/>
              </c:ext>
            </c:extLst>
          </c:dPt>
          <c:dPt>
            <c:idx val="7"/>
            <c:bubble3D val="0"/>
            <c:spPr>
              <a:gradFill>
                <a:gsLst>
                  <a:gs pos="100000">
                    <a:schemeClr val="accent2">
                      <a:lumMod val="60000"/>
                      <a:lumMod val="60000"/>
                      <a:lumOff val="40000"/>
                    </a:schemeClr>
                  </a:gs>
                  <a:gs pos="0">
                    <a:schemeClr val="accent2">
                      <a:lumMod val="60000"/>
                    </a:schemeClr>
                  </a:gs>
                </a:gsLst>
                <a:lin ang="5400000" scaled="0"/>
              </a:gradFill>
              <a:ln w="19050">
                <a:solidFill>
                  <a:schemeClr val="lt1"/>
                </a:solidFill>
              </a:ln>
              <a:effectLst/>
            </c:spPr>
            <c:extLst>
              <c:ext xmlns:c16="http://schemas.microsoft.com/office/drawing/2014/chart" uri="{C3380CC4-5D6E-409C-BE32-E72D297353CC}">
                <c16:uniqueId val="{0000000F-D2AD-BA4A-9337-3F8EB65D7F6F}"/>
              </c:ext>
            </c:extLst>
          </c:dPt>
          <c:dPt>
            <c:idx val="8"/>
            <c:bubble3D val="0"/>
            <c:spPr>
              <a:gradFill>
                <a:gsLst>
                  <a:gs pos="100000">
                    <a:schemeClr val="accent3">
                      <a:lumMod val="60000"/>
                      <a:lumMod val="60000"/>
                      <a:lumOff val="40000"/>
                    </a:schemeClr>
                  </a:gs>
                  <a:gs pos="0">
                    <a:schemeClr val="accent3">
                      <a:lumMod val="60000"/>
                    </a:schemeClr>
                  </a:gs>
                </a:gsLst>
                <a:lin ang="5400000" scaled="0"/>
              </a:gradFill>
              <a:ln w="19050">
                <a:solidFill>
                  <a:schemeClr val="lt1"/>
                </a:solidFill>
              </a:ln>
              <a:effectLst/>
            </c:spPr>
            <c:extLst>
              <c:ext xmlns:c16="http://schemas.microsoft.com/office/drawing/2014/chart" uri="{C3380CC4-5D6E-409C-BE32-E72D297353CC}">
                <c16:uniqueId val="{00000011-D2AD-BA4A-9337-3F8EB65D7F6F}"/>
              </c:ext>
            </c:extLst>
          </c:dPt>
          <c:dPt>
            <c:idx val="9"/>
            <c:bubble3D val="0"/>
            <c:spPr>
              <a:gradFill>
                <a:gsLst>
                  <a:gs pos="100000">
                    <a:schemeClr val="accent4">
                      <a:lumMod val="60000"/>
                      <a:lumMod val="60000"/>
                      <a:lumOff val="40000"/>
                    </a:schemeClr>
                  </a:gs>
                  <a:gs pos="0">
                    <a:schemeClr val="accent4">
                      <a:lumMod val="60000"/>
                    </a:schemeClr>
                  </a:gs>
                </a:gsLst>
                <a:lin ang="5400000" scaled="0"/>
              </a:gradFill>
              <a:ln w="19050">
                <a:solidFill>
                  <a:schemeClr val="lt1"/>
                </a:solidFill>
              </a:ln>
              <a:effectLst/>
            </c:spPr>
            <c:extLst>
              <c:ext xmlns:c16="http://schemas.microsoft.com/office/drawing/2014/chart" uri="{C3380CC4-5D6E-409C-BE32-E72D297353CC}">
                <c16:uniqueId val="{00000013-D2AD-BA4A-9337-3F8EB65D7F6F}"/>
              </c:ext>
            </c:extLst>
          </c:dPt>
          <c:dPt>
            <c:idx val="10"/>
            <c:bubble3D val="0"/>
            <c:spPr>
              <a:gradFill>
                <a:gsLst>
                  <a:gs pos="100000">
                    <a:schemeClr val="accent5">
                      <a:lumMod val="60000"/>
                      <a:lumMod val="60000"/>
                      <a:lumOff val="40000"/>
                    </a:schemeClr>
                  </a:gs>
                  <a:gs pos="0">
                    <a:schemeClr val="accent5">
                      <a:lumMod val="60000"/>
                    </a:schemeClr>
                  </a:gs>
                </a:gsLst>
                <a:lin ang="5400000" scaled="0"/>
              </a:gradFill>
              <a:ln w="19050">
                <a:solidFill>
                  <a:schemeClr val="lt1"/>
                </a:solidFill>
              </a:ln>
              <a:effectLst/>
            </c:spPr>
            <c:extLst>
              <c:ext xmlns:c16="http://schemas.microsoft.com/office/drawing/2014/chart" uri="{C3380CC4-5D6E-409C-BE32-E72D297353CC}">
                <c16:uniqueId val="{00000015-D2AD-BA4A-9337-3F8EB65D7F6F}"/>
              </c:ext>
            </c:extLst>
          </c:dPt>
          <c:dPt>
            <c:idx val="11"/>
            <c:bubble3D val="0"/>
            <c:spPr>
              <a:gradFill>
                <a:gsLst>
                  <a:gs pos="100000">
                    <a:schemeClr val="accent6">
                      <a:lumMod val="60000"/>
                      <a:lumMod val="60000"/>
                      <a:lumOff val="40000"/>
                    </a:schemeClr>
                  </a:gs>
                  <a:gs pos="0">
                    <a:schemeClr val="accent6">
                      <a:lumMod val="60000"/>
                    </a:schemeClr>
                  </a:gs>
                </a:gsLst>
                <a:lin ang="5400000" scaled="0"/>
              </a:gradFill>
              <a:ln w="19050">
                <a:solidFill>
                  <a:schemeClr val="lt1"/>
                </a:solidFill>
              </a:ln>
              <a:effectLst/>
            </c:spPr>
            <c:extLst>
              <c:ext xmlns:c16="http://schemas.microsoft.com/office/drawing/2014/chart" uri="{C3380CC4-5D6E-409C-BE32-E72D297353CC}">
                <c16:uniqueId val="{00000017-D2AD-BA4A-9337-3F8EB65D7F6F}"/>
              </c:ext>
            </c:extLst>
          </c:dPt>
          <c:dPt>
            <c:idx val="12"/>
            <c:bubble3D val="0"/>
            <c:spPr>
              <a:gradFill>
                <a:gsLst>
                  <a:gs pos="100000">
                    <a:schemeClr val="accent1">
                      <a:lumMod val="80000"/>
                      <a:lumOff val="20000"/>
                      <a:lumMod val="60000"/>
                      <a:lumOff val="40000"/>
                    </a:schemeClr>
                  </a:gs>
                  <a:gs pos="0">
                    <a:schemeClr val="accent1">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9-D2AD-BA4A-9337-3F8EB65D7F6F}"/>
              </c:ext>
            </c:extLst>
          </c:dPt>
          <c:dPt>
            <c:idx val="13"/>
            <c:bubble3D val="0"/>
            <c:spPr>
              <a:gradFill>
                <a:gsLst>
                  <a:gs pos="100000">
                    <a:schemeClr val="accent2">
                      <a:lumMod val="80000"/>
                      <a:lumOff val="20000"/>
                      <a:lumMod val="60000"/>
                      <a:lumOff val="40000"/>
                    </a:schemeClr>
                  </a:gs>
                  <a:gs pos="0">
                    <a:schemeClr val="accent2">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B-D2AD-BA4A-9337-3F8EB65D7F6F}"/>
              </c:ext>
            </c:extLst>
          </c:dPt>
          <c:dPt>
            <c:idx val="14"/>
            <c:bubble3D val="0"/>
            <c:spPr>
              <a:gradFill>
                <a:gsLst>
                  <a:gs pos="100000">
                    <a:schemeClr val="accent3">
                      <a:lumMod val="80000"/>
                      <a:lumOff val="20000"/>
                      <a:lumMod val="60000"/>
                      <a:lumOff val="40000"/>
                    </a:schemeClr>
                  </a:gs>
                  <a:gs pos="0">
                    <a:schemeClr val="accent3">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D-D2AD-BA4A-9337-3F8EB65D7F6F}"/>
              </c:ext>
            </c:extLst>
          </c:dPt>
          <c:dPt>
            <c:idx val="15"/>
            <c:bubble3D val="0"/>
            <c:spPr>
              <a:gradFill>
                <a:gsLst>
                  <a:gs pos="100000">
                    <a:schemeClr val="accent4">
                      <a:lumMod val="80000"/>
                      <a:lumOff val="20000"/>
                      <a:lumMod val="60000"/>
                      <a:lumOff val="40000"/>
                    </a:schemeClr>
                  </a:gs>
                  <a:gs pos="0">
                    <a:schemeClr val="accent4">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F-D2AD-BA4A-9337-3F8EB65D7F6F}"/>
              </c:ext>
            </c:extLst>
          </c:dPt>
          <c:dPt>
            <c:idx val="16"/>
            <c:bubble3D val="0"/>
            <c:spPr>
              <a:gradFill>
                <a:gsLst>
                  <a:gs pos="100000">
                    <a:schemeClr val="accent5">
                      <a:lumMod val="80000"/>
                      <a:lumOff val="20000"/>
                      <a:lumMod val="60000"/>
                      <a:lumOff val="40000"/>
                    </a:schemeClr>
                  </a:gs>
                  <a:gs pos="0">
                    <a:schemeClr val="accent5">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21-D2AD-BA4A-9337-3F8EB65D7F6F}"/>
              </c:ext>
            </c:extLst>
          </c:dPt>
          <c:dPt>
            <c:idx val="17"/>
            <c:bubble3D val="0"/>
            <c:spPr>
              <a:gradFill>
                <a:gsLst>
                  <a:gs pos="100000">
                    <a:schemeClr val="accent6">
                      <a:lumMod val="80000"/>
                      <a:lumOff val="20000"/>
                      <a:lumMod val="60000"/>
                      <a:lumOff val="40000"/>
                    </a:schemeClr>
                  </a:gs>
                  <a:gs pos="0">
                    <a:schemeClr val="accent6">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23-D2AD-BA4A-9337-3F8EB65D7F6F}"/>
              </c:ext>
            </c:extLst>
          </c:dPt>
          <c:dPt>
            <c:idx val="18"/>
            <c:bubble3D val="0"/>
            <c:spPr>
              <a:gradFill>
                <a:gsLst>
                  <a:gs pos="100000">
                    <a:schemeClr val="accent1">
                      <a:lumMod val="80000"/>
                      <a:lumMod val="60000"/>
                      <a:lumOff val="40000"/>
                    </a:schemeClr>
                  </a:gs>
                  <a:gs pos="0">
                    <a:schemeClr val="accent1">
                      <a:lumMod val="80000"/>
                    </a:schemeClr>
                  </a:gs>
                </a:gsLst>
                <a:lin ang="5400000" scaled="0"/>
              </a:gradFill>
              <a:ln w="19050">
                <a:solidFill>
                  <a:schemeClr val="lt1"/>
                </a:solidFill>
              </a:ln>
              <a:effectLst/>
            </c:spPr>
            <c:extLst>
              <c:ext xmlns:c16="http://schemas.microsoft.com/office/drawing/2014/chart" uri="{C3380CC4-5D6E-409C-BE32-E72D297353CC}">
                <c16:uniqueId val="{00000025-D2AD-BA4A-9337-3F8EB65D7F6F}"/>
              </c:ext>
            </c:extLst>
          </c:dPt>
          <c:dPt>
            <c:idx val="19"/>
            <c:bubble3D val="0"/>
            <c:spPr>
              <a:gradFill>
                <a:gsLst>
                  <a:gs pos="100000">
                    <a:schemeClr val="accent2">
                      <a:lumMod val="80000"/>
                      <a:lumMod val="60000"/>
                      <a:lumOff val="40000"/>
                    </a:schemeClr>
                  </a:gs>
                  <a:gs pos="0">
                    <a:schemeClr val="accent2">
                      <a:lumMod val="80000"/>
                    </a:schemeClr>
                  </a:gs>
                </a:gsLst>
                <a:lin ang="5400000" scaled="0"/>
              </a:gradFill>
              <a:ln w="19050">
                <a:solidFill>
                  <a:schemeClr val="lt1"/>
                </a:solidFill>
              </a:ln>
              <a:effectLst/>
            </c:spPr>
            <c:extLst>
              <c:ext xmlns:c16="http://schemas.microsoft.com/office/drawing/2014/chart" uri="{C3380CC4-5D6E-409C-BE32-E72D297353CC}">
                <c16:uniqueId val="{00000027-D2AD-BA4A-9337-3F8EB65D7F6F}"/>
              </c:ext>
            </c:extLst>
          </c:dPt>
          <c:dPt>
            <c:idx val="20"/>
            <c:bubble3D val="0"/>
            <c:spPr>
              <a:gradFill>
                <a:gsLst>
                  <a:gs pos="100000">
                    <a:schemeClr val="accent3">
                      <a:lumMod val="80000"/>
                      <a:lumMod val="60000"/>
                      <a:lumOff val="40000"/>
                    </a:schemeClr>
                  </a:gs>
                  <a:gs pos="0">
                    <a:schemeClr val="accent3">
                      <a:lumMod val="80000"/>
                    </a:schemeClr>
                  </a:gs>
                </a:gsLst>
                <a:lin ang="5400000" scaled="0"/>
              </a:gradFill>
              <a:ln w="19050">
                <a:solidFill>
                  <a:schemeClr val="lt1"/>
                </a:solidFill>
              </a:ln>
              <a:effectLst/>
            </c:spPr>
            <c:extLst>
              <c:ext xmlns:c16="http://schemas.microsoft.com/office/drawing/2014/chart" uri="{C3380CC4-5D6E-409C-BE32-E72D297353CC}">
                <c16:uniqueId val="{00000029-D2AD-BA4A-9337-3F8EB65D7F6F}"/>
              </c:ext>
            </c:extLst>
          </c:dPt>
          <c:dPt>
            <c:idx val="21"/>
            <c:bubble3D val="0"/>
            <c:spPr>
              <a:gradFill>
                <a:gsLst>
                  <a:gs pos="100000">
                    <a:schemeClr val="accent4">
                      <a:lumMod val="80000"/>
                      <a:lumMod val="60000"/>
                      <a:lumOff val="40000"/>
                    </a:schemeClr>
                  </a:gs>
                  <a:gs pos="0">
                    <a:schemeClr val="accent4">
                      <a:lumMod val="80000"/>
                    </a:schemeClr>
                  </a:gs>
                </a:gsLst>
                <a:lin ang="5400000" scaled="0"/>
              </a:gradFill>
              <a:ln w="19050">
                <a:solidFill>
                  <a:schemeClr val="lt1"/>
                </a:solidFill>
              </a:ln>
              <a:effectLst/>
            </c:spPr>
            <c:extLst>
              <c:ext xmlns:c16="http://schemas.microsoft.com/office/drawing/2014/chart" uri="{C3380CC4-5D6E-409C-BE32-E72D297353CC}">
                <c16:uniqueId val="{0000002B-D2AD-BA4A-9337-3F8EB65D7F6F}"/>
              </c:ext>
            </c:extLst>
          </c:dPt>
          <c:dPt>
            <c:idx val="22"/>
            <c:bubble3D val="0"/>
            <c:spPr>
              <a:gradFill>
                <a:gsLst>
                  <a:gs pos="100000">
                    <a:schemeClr val="accent5">
                      <a:lumMod val="80000"/>
                      <a:lumMod val="60000"/>
                      <a:lumOff val="40000"/>
                    </a:schemeClr>
                  </a:gs>
                  <a:gs pos="0">
                    <a:schemeClr val="accent5">
                      <a:lumMod val="80000"/>
                    </a:schemeClr>
                  </a:gs>
                </a:gsLst>
                <a:lin ang="5400000" scaled="0"/>
              </a:gradFill>
              <a:ln w="19050">
                <a:solidFill>
                  <a:schemeClr val="lt1"/>
                </a:solidFill>
              </a:ln>
              <a:effectLst/>
            </c:spPr>
            <c:extLst>
              <c:ext xmlns:c16="http://schemas.microsoft.com/office/drawing/2014/chart" uri="{C3380CC4-5D6E-409C-BE32-E72D297353CC}">
                <c16:uniqueId val="{0000002D-D2AD-BA4A-9337-3F8EB65D7F6F}"/>
              </c:ext>
            </c:extLst>
          </c:dPt>
          <c:dPt>
            <c:idx val="23"/>
            <c:bubble3D val="0"/>
            <c:spPr>
              <a:gradFill>
                <a:gsLst>
                  <a:gs pos="100000">
                    <a:schemeClr val="accent6">
                      <a:lumMod val="80000"/>
                      <a:lumMod val="60000"/>
                      <a:lumOff val="40000"/>
                    </a:schemeClr>
                  </a:gs>
                  <a:gs pos="0">
                    <a:schemeClr val="accent6">
                      <a:lumMod val="80000"/>
                    </a:schemeClr>
                  </a:gs>
                </a:gsLst>
                <a:lin ang="5400000" scaled="0"/>
              </a:gradFill>
              <a:ln w="19050">
                <a:solidFill>
                  <a:schemeClr val="lt1"/>
                </a:solidFill>
              </a:ln>
              <a:effectLst/>
            </c:spPr>
            <c:extLst>
              <c:ext xmlns:c16="http://schemas.microsoft.com/office/drawing/2014/chart" uri="{C3380CC4-5D6E-409C-BE32-E72D297353CC}">
                <c16:uniqueId val="{0000002F-D2AD-BA4A-9337-3F8EB65D7F6F}"/>
              </c:ext>
            </c:extLst>
          </c:dPt>
          <c:dPt>
            <c:idx val="24"/>
            <c:bubble3D val="0"/>
            <c:spPr>
              <a:gradFill>
                <a:gsLst>
                  <a:gs pos="100000">
                    <a:schemeClr val="accent1">
                      <a:lumMod val="60000"/>
                      <a:lumOff val="40000"/>
                      <a:lumMod val="60000"/>
                      <a:lumOff val="40000"/>
                    </a:schemeClr>
                  </a:gs>
                  <a:gs pos="0">
                    <a:schemeClr val="accent1">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1-D2AD-BA4A-9337-3F8EB65D7F6F}"/>
              </c:ext>
            </c:extLst>
          </c:dPt>
          <c:dPt>
            <c:idx val="25"/>
            <c:bubble3D val="0"/>
            <c:spPr>
              <a:gradFill>
                <a:gsLst>
                  <a:gs pos="100000">
                    <a:schemeClr val="accent2">
                      <a:lumMod val="60000"/>
                      <a:lumOff val="40000"/>
                      <a:lumMod val="60000"/>
                      <a:lumOff val="40000"/>
                    </a:schemeClr>
                  </a:gs>
                  <a:gs pos="0">
                    <a:schemeClr val="accent2">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3-D2AD-BA4A-9337-3F8EB65D7F6F}"/>
              </c:ext>
            </c:extLst>
          </c:dPt>
          <c:dPt>
            <c:idx val="26"/>
            <c:bubble3D val="0"/>
            <c:spPr>
              <a:gradFill>
                <a:gsLst>
                  <a:gs pos="100000">
                    <a:schemeClr val="accent3">
                      <a:lumMod val="60000"/>
                      <a:lumOff val="40000"/>
                      <a:lumMod val="60000"/>
                      <a:lumOff val="40000"/>
                    </a:schemeClr>
                  </a:gs>
                  <a:gs pos="0">
                    <a:schemeClr val="accent3">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5-D2AD-BA4A-9337-3F8EB65D7F6F}"/>
              </c:ext>
            </c:extLst>
          </c:dPt>
          <c:dPt>
            <c:idx val="27"/>
            <c:bubble3D val="0"/>
            <c:spPr>
              <a:gradFill>
                <a:gsLst>
                  <a:gs pos="100000">
                    <a:schemeClr val="accent4">
                      <a:lumMod val="60000"/>
                      <a:lumOff val="40000"/>
                      <a:lumMod val="60000"/>
                      <a:lumOff val="40000"/>
                    </a:schemeClr>
                  </a:gs>
                  <a:gs pos="0">
                    <a:schemeClr val="accent4">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7-D2AD-BA4A-9337-3F8EB65D7F6F}"/>
              </c:ext>
            </c:extLst>
          </c:dPt>
          <c:dPt>
            <c:idx val="28"/>
            <c:bubble3D val="0"/>
            <c:spPr>
              <a:gradFill>
                <a:gsLst>
                  <a:gs pos="100000">
                    <a:schemeClr val="accent5">
                      <a:lumMod val="60000"/>
                      <a:lumOff val="40000"/>
                      <a:lumMod val="60000"/>
                      <a:lumOff val="40000"/>
                    </a:schemeClr>
                  </a:gs>
                  <a:gs pos="0">
                    <a:schemeClr val="accent5">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9-D2AD-BA4A-9337-3F8EB65D7F6F}"/>
              </c:ext>
            </c:extLst>
          </c:dPt>
          <c:dPt>
            <c:idx val="29"/>
            <c:bubble3D val="0"/>
            <c:spPr>
              <a:gradFill>
                <a:gsLst>
                  <a:gs pos="100000">
                    <a:schemeClr val="accent6">
                      <a:lumMod val="60000"/>
                      <a:lumOff val="40000"/>
                      <a:lumMod val="60000"/>
                      <a:lumOff val="40000"/>
                    </a:schemeClr>
                  </a:gs>
                  <a:gs pos="0">
                    <a:schemeClr val="accent6">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B-D2AD-BA4A-9337-3F8EB65D7F6F}"/>
              </c:ext>
            </c:extLst>
          </c:dPt>
          <c:dPt>
            <c:idx val="30"/>
            <c:bubble3D val="0"/>
            <c:spPr>
              <a:gradFill>
                <a:gsLst>
                  <a:gs pos="100000">
                    <a:schemeClr val="accent1">
                      <a:lumMod val="50000"/>
                      <a:lumMod val="60000"/>
                      <a:lumOff val="40000"/>
                    </a:schemeClr>
                  </a:gs>
                  <a:gs pos="0">
                    <a:schemeClr val="accent1">
                      <a:lumMod val="50000"/>
                    </a:schemeClr>
                  </a:gs>
                </a:gsLst>
                <a:lin ang="5400000" scaled="0"/>
              </a:gradFill>
              <a:ln w="19050">
                <a:solidFill>
                  <a:schemeClr val="lt1"/>
                </a:solidFill>
              </a:ln>
              <a:effectLst/>
            </c:spPr>
            <c:extLst>
              <c:ext xmlns:c16="http://schemas.microsoft.com/office/drawing/2014/chart" uri="{C3380CC4-5D6E-409C-BE32-E72D297353CC}">
                <c16:uniqueId val="{0000003D-D2AD-BA4A-9337-3F8EB65D7F6F}"/>
              </c:ext>
            </c:extLst>
          </c:dPt>
          <c:dPt>
            <c:idx val="31"/>
            <c:bubble3D val="0"/>
            <c:spPr>
              <a:gradFill>
                <a:gsLst>
                  <a:gs pos="100000">
                    <a:schemeClr val="accent2">
                      <a:lumMod val="50000"/>
                      <a:lumMod val="60000"/>
                      <a:lumOff val="40000"/>
                    </a:schemeClr>
                  </a:gs>
                  <a:gs pos="0">
                    <a:schemeClr val="accent2">
                      <a:lumMod val="50000"/>
                    </a:schemeClr>
                  </a:gs>
                </a:gsLst>
                <a:lin ang="5400000" scaled="0"/>
              </a:gradFill>
              <a:ln w="19050">
                <a:solidFill>
                  <a:schemeClr val="lt1"/>
                </a:solidFill>
              </a:ln>
              <a:effectLst/>
            </c:spPr>
            <c:extLst>
              <c:ext xmlns:c16="http://schemas.microsoft.com/office/drawing/2014/chart" uri="{C3380CC4-5D6E-409C-BE32-E72D297353CC}">
                <c16:uniqueId val="{0000003F-D2AD-BA4A-9337-3F8EB65D7F6F}"/>
              </c:ext>
            </c:extLst>
          </c:dPt>
          <c:dPt>
            <c:idx val="32"/>
            <c:bubble3D val="0"/>
            <c:spPr>
              <a:gradFill>
                <a:gsLst>
                  <a:gs pos="100000">
                    <a:schemeClr val="accent3">
                      <a:lumMod val="50000"/>
                      <a:lumMod val="60000"/>
                      <a:lumOff val="40000"/>
                    </a:schemeClr>
                  </a:gs>
                  <a:gs pos="0">
                    <a:schemeClr val="accent3">
                      <a:lumMod val="50000"/>
                    </a:schemeClr>
                  </a:gs>
                </a:gsLst>
                <a:lin ang="5400000" scaled="0"/>
              </a:gradFill>
              <a:ln w="19050">
                <a:solidFill>
                  <a:schemeClr val="lt1"/>
                </a:solidFill>
              </a:ln>
              <a:effectLst/>
            </c:spPr>
            <c:extLst>
              <c:ext xmlns:c16="http://schemas.microsoft.com/office/drawing/2014/chart" uri="{C3380CC4-5D6E-409C-BE32-E72D297353CC}">
                <c16:uniqueId val="{00000041-D2AD-BA4A-9337-3F8EB65D7F6F}"/>
              </c:ext>
            </c:extLst>
          </c:dPt>
          <c:dPt>
            <c:idx val="33"/>
            <c:bubble3D val="0"/>
            <c:spPr>
              <a:gradFill>
                <a:gsLst>
                  <a:gs pos="100000">
                    <a:schemeClr val="accent4">
                      <a:lumMod val="50000"/>
                      <a:lumMod val="60000"/>
                      <a:lumOff val="40000"/>
                    </a:schemeClr>
                  </a:gs>
                  <a:gs pos="0">
                    <a:schemeClr val="accent4">
                      <a:lumMod val="50000"/>
                    </a:schemeClr>
                  </a:gs>
                </a:gsLst>
                <a:lin ang="5400000" scaled="0"/>
              </a:gradFill>
              <a:ln w="19050">
                <a:solidFill>
                  <a:schemeClr val="lt1"/>
                </a:solidFill>
              </a:ln>
              <a:effectLst/>
            </c:spPr>
            <c:extLst>
              <c:ext xmlns:c16="http://schemas.microsoft.com/office/drawing/2014/chart" uri="{C3380CC4-5D6E-409C-BE32-E72D297353CC}">
                <c16:uniqueId val="{00000043-D2AD-BA4A-9337-3F8EB65D7F6F}"/>
              </c:ext>
            </c:extLst>
          </c:dPt>
          <c:dPt>
            <c:idx val="34"/>
            <c:bubble3D val="0"/>
            <c:spPr>
              <a:gradFill>
                <a:gsLst>
                  <a:gs pos="100000">
                    <a:schemeClr val="accent5">
                      <a:lumMod val="50000"/>
                      <a:lumMod val="60000"/>
                      <a:lumOff val="40000"/>
                    </a:schemeClr>
                  </a:gs>
                  <a:gs pos="0">
                    <a:schemeClr val="accent5">
                      <a:lumMod val="50000"/>
                    </a:schemeClr>
                  </a:gs>
                </a:gsLst>
                <a:lin ang="5400000" scaled="0"/>
              </a:gradFill>
              <a:ln w="19050">
                <a:solidFill>
                  <a:schemeClr val="lt1"/>
                </a:solidFill>
              </a:ln>
              <a:effectLst/>
            </c:spPr>
            <c:extLst>
              <c:ext xmlns:c16="http://schemas.microsoft.com/office/drawing/2014/chart" uri="{C3380CC4-5D6E-409C-BE32-E72D297353CC}">
                <c16:uniqueId val="{00000045-D2AD-BA4A-9337-3F8EB65D7F6F}"/>
              </c:ext>
            </c:extLst>
          </c:dPt>
          <c:dPt>
            <c:idx val="35"/>
            <c:bubble3D val="0"/>
            <c:spPr>
              <a:gradFill>
                <a:gsLst>
                  <a:gs pos="100000">
                    <a:schemeClr val="accent6">
                      <a:lumMod val="50000"/>
                      <a:lumMod val="60000"/>
                      <a:lumOff val="40000"/>
                    </a:schemeClr>
                  </a:gs>
                  <a:gs pos="0">
                    <a:schemeClr val="accent6">
                      <a:lumMod val="50000"/>
                    </a:schemeClr>
                  </a:gs>
                </a:gsLst>
                <a:lin ang="5400000" scaled="0"/>
              </a:gradFill>
              <a:ln w="19050">
                <a:solidFill>
                  <a:schemeClr val="lt1"/>
                </a:solidFill>
              </a:ln>
              <a:effectLst/>
            </c:spPr>
            <c:extLst>
              <c:ext xmlns:c16="http://schemas.microsoft.com/office/drawing/2014/chart" uri="{C3380CC4-5D6E-409C-BE32-E72D297353CC}">
                <c16:uniqueId val="{00000047-D2AD-BA4A-9337-3F8EB65D7F6F}"/>
              </c:ext>
            </c:extLst>
          </c:dPt>
          <c:dPt>
            <c:idx val="36"/>
            <c:bubble3D val="0"/>
            <c:spPr>
              <a:gradFill>
                <a:gsLst>
                  <a:gs pos="100000">
                    <a:schemeClr val="accent1">
                      <a:lumMod val="70000"/>
                      <a:lumOff val="30000"/>
                      <a:lumMod val="60000"/>
                      <a:lumOff val="40000"/>
                    </a:schemeClr>
                  </a:gs>
                  <a:gs pos="0">
                    <a:schemeClr val="accent1">
                      <a:lumMod val="70000"/>
                      <a:lumOff val="30000"/>
                    </a:schemeClr>
                  </a:gs>
                </a:gsLst>
                <a:lin ang="5400000" scaled="0"/>
              </a:gradFill>
              <a:ln w="19050">
                <a:solidFill>
                  <a:schemeClr val="lt1"/>
                </a:solidFill>
              </a:ln>
              <a:effectLst/>
            </c:spPr>
            <c:extLst>
              <c:ext xmlns:c16="http://schemas.microsoft.com/office/drawing/2014/chart" uri="{C3380CC4-5D6E-409C-BE32-E72D297353CC}">
                <c16:uniqueId val="{00000049-D2AD-BA4A-9337-3F8EB65D7F6F}"/>
              </c:ext>
            </c:extLst>
          </c:dPt>
          <c:dPt>
            <c:idx val="37"/>
            <c:bubble3D val="0"/>
            <c:spPr>
              <a:gradFill>
                <a:gsLst>
                  <a:gs pos="100000">
                    <a:schemeClr val="accent2">
                      <a:lumMod val="70000"/>
                      <a:lumOff val="30000"/>
                      <a:lumMod val="60000"/>
                      <a:lumOff val="40000"/>
                    </a:schemeClr>
                  </a:gs>
                  <a:gs pos="0">
                    <a:schemeClr val="accent2">
                      <a:lumMod val="70000"/>
                      <a:lumOff val="30000"/>
                    </a:schemeClr>
                  </a:gs>
                </a:gsLst>
                <a:lin ang="5400000" scaled="0"/>
              </a:gradFill>
              <a:ln w="19050">
                <a:solidFill>
                  <a:schemeClr val="lt1"/>
                </a:solidFill>
              </a:ln>
              <a:effectLst/>
            </c:spPr>
            <c:extLst>
              <c:ext xmlns:c16="http://schemas.microsoft.com/office/drawing/2014/chart" uri="{C3380CC4-5D6E-409C-BE32-E72D297353CC}">
                <c16:uniqueId val="{0000004B-D2AD-BA4A-9337-3F8EB65D7F6F}"/>
              </c:ext>
            </c:extLst>
          </c:dPt>
          <c:dPt>
            <c:idx val="38"/>
            <c:bubble3D val="0"/>
            <c:spPr>
              <a:gradFill>
                <a:gsLst>
                  <a:gs pos="100000">
                    <a:schemeClr val="accent3">
                      <a:lumMod val="70000"/>
                      <a:lumOff val="30000"/>
                      <a:lumMod val="60000"/>
                      <a:lumOff val="40000"/>
                    </a:schemeClr>
                  </a:gs>
                  <a:gs pos="0">
                    <a:schemeClr val="accent3">
                      <a:lumMod val="70000"/>
                      <a:lumOff val="30000"/>
                    </a:schemeClr>
                  </a:gs>
                </a:gsLst>
                <a:lin ang="5400000" scaled="0"/>
              </a:gradFill>
              <a:ln w="19050">
                <a:solidFill>
                  <a:schemeClr val="lt1"/>
                </a:solidFill>
              </a:ln>
              <a:effectLst/>
            </c:spPr>
            <c:extLst>
              <c:ext xmlns:c16="http://schemas.microsoft.com/office/drawing/2014/chart" uri="{C3380CC4-5D6E-409C-BE32-E72D297353CC}">
                <c16:uniqueId val="{0000004D-D2AD-BA4A-9337-3F8EB65D7F6F}"/>
              </c:ext>
            </c:extLst>
          </c:dPt>
          <c:dPt>
            <c:idx val="39"/>
            <c:bubble3D val="0"/>
            <c:spPr>
              <a:gradFill>
                <a:gsLst>
                  <a:gs pos="100000">
                    <a:schemeClr val="accent4">
                      <a:lumMod val="70000"/>
                      <a:lumOff val="30000"/>
                      <a:lumMod val="60000"/>
                      <a:lumOff val="40000"/>
                    </a:schemeClr>
                  </a:gs>
                  <a:gs pos="0">
                    <a:schemeClr val="accent4">
                      <a:lumMod val="70000"/>
                      <a:lumOff val="30000"/>
                    </a:schemeClr>
                  </a:gs>
                </a:gsLst>
                <a:lin ang="5400000" scaled="0"/>
              </a:gradFill>
              <a:ln w="19050">
                <a:solidFill>
                  <a:schemeClr val="lt1"/>
                </a:solidFill>
              </a:ln>
              <a:effectLst/>
            </c:spPr>
            <c:extLst>
              <c:ext xmlns:c16="http://schemas.microsoft.com/office/drawing/2014/chart" uri="{C3380CC4-5D6E-409C-BE32-E72D297353CC}">
                <c16:uniqueId val="{0000004F-D2AD-BA4A-9337-3F8EB65D7F6F}"/>
              </c:ext>
            </c:extLst>
          </c:dPt>
          <c:dPt>
            <c:idx val="40"/>
            <c:bubble3D val="0"/>
            <c:spPr>
              <a:gradFill>
                <a:gsLst>
                  <a:gs pos="100000">
                    <a:schemeClr val="accent5">
                      <a:lumMod val="70000"/>
                      <a:lumOff val="30000"/>
                      <a:lumMod val="60000"/>
                      <a:lumOff val="40000"/>
                    </a:schemeClr>
                  </a:gs>
                  <a:gs pos="0">
                    <a:schemeClr val="accent5">
                      <a:lumMod val="70000"/>
                      <a:lumOff val="30000"/>
                    </a:schemeClr>
                  </a:gs>
                </a:gsLst>
                <a:lin ang="5400000" scaled="0"/>
              </a:gradFill>
              <a:ln w="19050">
                <a:solidFill>
                  <a:schemeClr val="lt1"/>
                </a:solidFill>
              </a:ln>
              <a:effectLst/>
            </c:spPr>
            <c:extLst>
              <c:ext xmlns:c16="http://schemas.microsoft.com/office/drawing/2014/chart" uri="{C3380CC4-5D6E-409C-BE32-E72D297353CC}">
                <c16:uniqueId val="{00000051-D2AD-BA4A-9337-3F8EB65D7F6F}"/>
              </c:ext>
            </c:extLst>
          </c:dPt>
          <c:dPt>
            <c:idx val="41"/>
            <c:bubble3D val="0"/>
            <c:spPr>
              <a:gradFill>
                <a:gsLst>
                  <a:gs pos="100000">
                    <a:schemeClr val="accent6">
                      <a:lumMod val="70000"/>
                      <a:lumOff val="30000"/>
                      <a:lumMod val="60000"/>
                      <a:lumOff val="40000"/>
                    </a:schemeClr>
                  </a:gs>
                  <a:gs pos="0">
                    <a:schemeClr val="accent6">
                      <a:lumMod val="70000"/>
                      <a:lumOff val="30000"/>
                    </a:schemeClr>
                  </a:gs>
                </a:gsLst>
                <a:lin ang="5400000" scaled="0"/>
              </a:gradFill>
              <a:ln w="19050">
                <a:solidFill>
                  <a:schemeClr val="lt1"/>
                </a:solidFill>
              </a:ln>
              <a:effectLst/>
            </c:spPr>
            <c:extLst>
              <c:ext xmlns:c16="http://schemas.microsoft.com/office/drawing/2014/chart" uri="{C3380CC4-5D6E-409C-BE32-E72D297353CC}">
                <c16:uniqueId val="{00000053-D2AD-BA4A-9337-3F8EB65D7F6F}"/>
              </c:ext>
            </c:extLst>
          </c:dPt>
          <c:dPt>
            <c:idx val="42"/>
            <c:bubble3D val="0"/>
            <c:spPr>
              <a:gradFill>
                <a:gsLst>
                  <a:gs pos="100000">
                    <a:schemeClr val="accent1">
                      <a:lumMod val="70000"/>
                      <a:lumMod val="60000"/>
                      <a:lumOff val="40000"/>
                    </a:schemeClr>
                  </a:gs>
                  <a:gs pos="0">
                    <a:schemeClr val="accent1">
                      <a:lumMod val="70000"/>
                    </a:schemeClr>
                  </a:gs>
                </a:gsLst>
                <a:lin ang="5400000" scaled="0"/>
              </a:gradFill>
              <a:ln w="19050">
                <a:solidFill>
                  <a:schemeClr val="lt1"/>
                </a:solidFill>
              </a:ln>
              <a:effectLst/>
            </c:spPr>
            <c:extLst>
              <c:ext xmlns:c16="http://schemas.microsoft.com/office/drawing/2014/chart" uri="{C3380CC4-5D6E-409C-BE32-E72D297353CC}">
                <c16:uniqueId val="{00000055-D2AD-BA4A-9337-3F8EB65D7F6F}"/>
              </c:ext>
            </c:extLst>
          </c:dPt>
          <c:dPt>
            <c:idx val="43"/>
            <c:bubble3D val="0"/>
            <c:spPr>
              <a:gradFill>
                <a:gsLst>
                  <a:gs pos="100000">
                    <a:schemeClr val="accent2">
                      <a:lumMod val="70000"/>
                      <a:lumMod val="60000"/>
                      <a:lumOff val="40000"/>
                    </a:schemeClr>
                  </a:gs>
                  <a:gs pos="0">
                    <a:schemeClr val="accent2">
                      <a:lumMod val="70000"/>
                    </a:schemeClr>
                  </a:gs>
                </a:gsLst>
                <a:lin ang="5400000" scaled="0"/>
              </a:gradFill>
              <a:ln w="19050">
                <a:solidFill>
                  <a:schemeClr val="lt1"/>
                </a:solidFill>
              </a:ln>
              <a:effectLst/>
            </c:spPr>
            <c:extLst>
              <c:ext xmlns:c16="http://schemas.microsoft.com/office/drawing/2014/chart" uri="{C3380CC4-5D6E-409C-BE32-E72D297353CC}">
                <c16:uniqueId val="{00000057-D2AD-BA4A-9337-3F8EB65D7F6F}"/>
              </c:ext>
            </c:extLst>
          </c:dPt>
          <c:dPt>
            <c:idx val="44"/>
            <c:bubble3D val="0"/>
            <c:spPr>
              <a:gradFill>
                <a:gsLst>
                  <a:gs pos="100000">
                    <a:schemeClr val="accent3">
                      <a:lumMod val="70000"/>
                      <a:lumMod val="60000"/>
                      <a:lumOff val="40000"/>
                    </a:schemeClr>
                  </a:gs>
                  <a:gs pos="0">
                    <a:schemeClr val="accent3">
                      <a:lumMod val="70000"/>
                    </a:schemeClr>
                  </a:gs>
                </a:gsLst>
                <a:lin ang="5400000" scaled="0"/>
              </a:gradFill>
              <a:ln w="19050">
                <a:solidFill>
                  <a:schemeClr val="lt1"/>
                </a:solidFill>
              </a:ln>
              <a:effectLst/>
            </c:spPr>
            <c:extLst>
              <c:ext xmlns:c16="http://schemas.microsoft.com/office/drawing/2014/chart" uri="{C3380CC4-5D6E-409C-BE32-E72D297353CC}">
                <c16:uniqueId val="{00000059-D2AD-BA4A-9337-3F8EB65D7F6F}"/>
              </c:ext>
            </c:extLst>
          </c:dPt>
          <c:dPt>
            <c:idx val="45"/>
            <c:bubble3D val="0"/>
            <c:spPr>
              <a:gradFill>
                <a:gsLst>
                  <a:gs pos="100000">
                    <a:schemeClr val="accent4">
                      <a:lumMod val="70000"/>
                      <a:lumMod val="60000"/>
                      <a:lumOff val="40000"/>
                    </a:schemeClr>
                  </a:gs>
                  <a:gs pos="0">
                    <a:schemeClr val="accent4">
                      <a:lumMod val="70000"/>
                    </a:schemeClr>
                  </a:gs>
                </a:gsLst>
                <a:lin ang="5400000" scaled="0"/>
              </a:gradFill>
              <a:ln w="19050">
                <a:solidFill>
                  <a:schemeClr val="lt1"/>
                </a:solidFill>
              </a:ln>
              <a:effectLst/>
            </c:spPr>
            <c:extLst>
              <c:ext xmlns:c16="http://schemas.microsoft.com/office/drawing/2014/chart" uri="{C3380CC4-5D6E-409C-BE32-E72D297353CC}">
                <c16:uniqueId val="{0000005B-D2AD-BA4A-9337-3F8EB65D7F6F}"/>
              </c:ext>
            </c:extLst>
          </c:dPt>
          <c:dPt>
            <c:idx val="46"/>
            <c:bubble3D val="0"/>
            <c:spPr>
              <a:gradFill>
                <a:gsLst>
                  <a:gs pos="100000">
                    <a:schemeClr val="accent5">
                      <a:lumMod val="70000"/>
                      <a:lumMod val="60000"/>
                      <a:lumOff val="40000"/>
                    </a:schemeClr>
                  </a:gs>
                  <a:gs pos="0">
                    <a:schemeClr val="accent5">
                      <a:lumMod val="70000"/>
                    </a:schemeClr>
                  </a:gs>
                </a:gsLst>
                <a:lin ang="5400000" scaled="0"/>
              </a:gradFill>
              <a:ln w="19050">
                <a:solidFill>
                  <a:schemeClr val="lt1"/>
                </a:solidFill>
              </a:ln>
              <a:effectLst/>
            </c:spPr>
            <c:extLst>
              <c:ext xmlns:c16="http://schemas.microsoft.com/office/drawing/2014/chart" uri="{C3380CC4-5D6E-409C-BE32-E72D297353CC}">
                <c16:uniqueId val="{0000005D-D2AD-BA4A-9337-3F8EB65D7F6F}"/>
              </c:ext>
            </c:extLst>
          </c:dPt>
          <c:dPt>
            <c:idx val="47"/>
            <c:bubble3D val="0"/>
            <c:spPr>
              <a:gradFill>
                <a:gsLst>
                  <a:gs pos="100000">
                    <a:schemeClr val="accent6">
                      <a:lumMod val="70000"/>
                      <a:lumMod val="60000"/>
                      <a:lumOff val="40000"/>
                    </a:schemeClr>
                  </a:gs>
                  <a:gs pos="0">
                    <a:schemeClr val="accent6">
                      <a:lumMod val="70000"/>
                    </a:schemeClr>
                  </a:gs>
                </a:gsLst>
                <a:lin ang="5400000" scaled="0"/>
              </a:gradFill>
              <a:ln w="19050">
                <a:solidFill>
                  <a:schemeClr val="lt1"/>
                </a:solidFill>
              </a:ln>
              <a:effectLst/>
            </c:spPr>
            <c:extLst>
              <c:ext xmlns:c16="http://schemas.microsoft.com/office/drawing/2014/chart" uri="{C3380CC4-5D6E-409C-BE32-E72D297353CC}">
                <c16:uniqueId val="{0000005F-D2AD-BA4A-9337-3F8EB65D7F6F}"/>
              </c:ext>
            </c:extLst>
          </c:dPt>
          <c:dPt>
            <c:idx val="48"/>
            <c:bubble3D val="0"/>
            <c:spPr>
              <a:gradFill>
                <a:gsLst>
                  <a:gs pos="100000">
                    <a:schemeClr val="accent1">
                      <a:lumMod val="50000"/>
                      <a:lumOff val="50000"/>
                      <a:lumMod val="60000"/>
                      <a:lumOff val="40000"/>
                    </a:schemeClr>
                  </a:gs>
                  <a:gs pos="0">
                    <a:schemeClr val="accent1">
                      <a:lumMod val="50000"/>
                      <a:lumOff val="50000"/>
                    </a:schemeClr>
                  </a:gs>
                </a:gsLst>
                <a:lin ang="5400000" scaled="0"/>
              </a:gradFill>
              <a:ln w="19050">
                <a:solidFill>
                  <a:schemeClr val="lt1"/>
                </a:solidFill>
              </a:ln>
              <a:effectLst/>
            </c:spPr>
            <c:extLst>
              <c:ext xmlns:c16="http://schemas.microsoft.com/office/drawing/2014/chart" uri="{C3380CC4-5D6E-409C-BE32-E72D297353CC}">
                <c16:uniqueId val="{00000061-D2AD-BA4A-9337-3F8EB65D7F6F}"/>
              </c:ext>
            </c:extLst>
          </c:dPt>
          <c:dPt>
            <c:idx val="49"/>
            <c:bubble3D val="0"/>
            <c:spPr>
              <a:gradFill>
                <a:gsLst>
                  <a:gs pos="100000">
                    <a:schemeClr val="accent2">
                      <a:lumMod val="50000"/>
                      <a:lumOff val="50000"/>
                      <a:lumMod val="60000"/>
                      <a:lumOff val="40000"/>
                    </a:schemeClr>
                  </a:gs>
                  <a:gs pos="0">
                    <a:schemeClr val="accent2">
                      <a:lumMod val="50000"/>
                      <a:lumOff val="50000"/>
                    </a:schemeClr>
                  </a:gs>
                </a:gsLst>
                <a:lin ang="5400000" scaled="0"/>
              </a:gradFill>
              <a:ln w="19050">
                <a:solidFill>
                  <a:schemeClr val="lt1"/>
                </a:solidFill>
              </a:ln>
              <a:effectLst/>
            </c:spPr>
            <c:extLst>
              <c:ext xmlns:c16="http://schemas.microsoft.com/office/drawing/2014/chart" uri="{C3380CC4-5D6E-409C-BE32-E72D297353CC}">
                <c16:uniqueId val="{00000063-D2AD-BA4A-9337-3F8EB65D7F6F}"/>
              </c:ext>
            </c:extLst>
          </c:dPt>
          <c:dPt>
            <c:idx val="50"/>
            <c:bubble3D val="0"/>
            <c:spPr>
              <a:gradFill>
                <a:gsLst>
                  <a:gs pos="100000">
                    <a:schemeClr val="accent3">
                      <a:lumMod val="50000"/>
                      <a:lumOff val="50000"/>
                      <a:lumMod val="60000"/>
                      <a:lumOff val="40000"/>
                    </a:schemeClr>
                  </a:gs>
                  <a:gs pos="0">
                    <a:schemeClr val="accent3">
                      <a:lumMod val="50000"/>
                      <a:lumOff val="50000"/>
                    </a:schemeClr>
                  </a:gs>
                </a:gsLst>
                <a:lin ang="5400000" scaled="0"/>
              </a:gradFill>
              <a:ln w="19050">
                <a:solidFill>
                  <a:schemeClr val="lt1"/>
                </a:solidFill>
              </a:ln>
              <a:effectLst/>
            </c:spPr>
            <c:extLst>
              <c:ext xmlns:c16="http://schemas.microsoft.com/office/drawing/2014/chart" uri="{C3380CC4-5D6E-409C-BE32-E72D297353CC}">
                <c16:uniqueId val="{00000065-D2AD-BA4A-9337-3F8EB65D7F6F}"/>
              </c:ext>
            </c:extLst>
          </c:dPt>
          <c:dPt>
            <c:idx val="51"/>
            <c:bubble3D val="0"/>
            <c:spPr>
              <a:gradFill>
                <a:gsLst>
                  <a:gs pos="100000">
                    <a:schemeClr val="accent4">
                      <a:lumMod val="50000"/>
                      <a:lumOff val="50000"/>
                      <a:lumMod val="60000"/>
                      <a:lumOff val="40000"/>
                    </a:schemeClr>
                  </a:gs>
                  <a:gs pos="0">
                    <a:schemeClr val="accent4">
                      <a:lumMod val="50000"/>
                      <a:lumOff val="50000"/>
                    </a:schemeClr>
                  </a:gs>
                </a:gsLst>
                <a:lin ang="5400000" scaled="0"/>
              </a:gradFill>
              <a:ln w="19050">
                <a:solidFill>
                  <a:schemeClr val="lt1"/>
                </a:solidFill>
              </a:ln>
              <a:effectLst/>
            </c:spPr>
            <c:extLst>
              <c:ext xmlns:c16="http://schemas.microsoft.com/office/drawing/2014/chart" uri="{C3380CC4-5D6E-409C-BE32-E72D297353CC}">
                <c16:uniqueId val="{00000067-D2AD-BA4A-9337-3F8EB65D7F6F}"/>
              </c:ext>
            </c:extLst>
          </c:dPt>
          <c:dPt>
            <c:idx val="52"/>
            <c:bubble3D val="0"/>
            <c:spPr>
              <a:gradFill>
                <a:gsLst>
                  <a:gs pos="100000">
                    <a:schemeClr val="accent5">
                      <a:lumMod val="50000"/>
                      <a:lumOff val="50000"/>
                      <a:lumMod val="60000"/>
                      <a:lumOff val="40000"/>
                    </a:schemeClr>
                  </a:gs>
                  <a:gs pos="0">
                    <a:schemeClr val="accent5">
                      <a:lumMod val="50000"/>
                      <a:lumOff val="50000"/>
                    </a:schemeClr>
                  </a:gs>
                </a:gsLst>
                <a:lin ang="5400000" scaled="0"/>
              </a:gradFill>
              <a:ln w="19050">
                <a:solidFill>
                  <a:schemeClr val="lt1"/>
                </a:solidFill>
              </a:ln>
              <a:effectLst/>
            </c:spPr>
            <c:extLst>
              <c:ext xmlns:c16="http://schemas.microsoft.com/office/drawing/2014/chart" uri="{C3380CC4-5D6E-409C-BE32-E72D297353CC}">
                <c16:uniqueId val="{00000069-D2AD-BA4A-9337-3F8EB65D7F6F}"/>
              </c:ext>
            </c:extLst>
          </c:dPt>
          <c:dPt>
            <c:idx val="53"/>
            <c:bubble3D val="0"/>
            <c:spPr>
              <a:gradFill>
                <a:gsLst>
                  <a:gs pos="100000">
                    <a:schemeClr val="accent6">
                      <a:lumMod val="50000"/>
                      <a:lumOff val="50000"/>
                      <a:lumMod val="60000"/>
                      <a:lumOff val="40000"/>
                    </a:schemeClr>
                  </a:gs>
                  <a:gs pos="0">
                    <a:schemeClr val="accent6">
                      <a:lumMod val="50000"/>
                      <a:lumOff val="50000"/>
                    </a:schemeClr>
                  </a:gs>
                </a:gsLst>
                <a:lin ang="5400000" scaled="0"/>
              </a:gradFill>
              <a:ln w="19050">
                <a:solidFill>
                  <a:schemeClr val="lt1"/>
                </a:solidFill>
              </a:ln>
              <a:effectLst/>
            </c:spPr>
            <c:extLst>
              <c:ext xmlns:c16="http://schemas.microsoft.com/office/drawing/2014/chart" uri="{C3380CC4-5D6E-409C-BE32-E72D297353CC}">
                <c16:uniqueId val="{0000006B-D2AD-BA4A-9337-3F8EB65D7F6F}"/>
              </c:ext>
            </c:extLst>
          </c:dPt>
          <c:dPt>
            <c:idx val="54"/>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6D-D2AD-BA4A-9337-3F8EB65D7F6F}"/>
              </c:ext>
            </c:extLst>
          </c:dPt>
          <c:dPt>
            <c:idx val="55"/>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6F-D2AD-BA4A-9337-3F8EB65D7F6F}"/>
              </c:ext>
            </c:extLst>
          </c:dPt>
          <c:dPt>
            <c:idx val="56"/>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71-D2AD-BA4A-9337-3F8EB65D7F6F}"/>
              </c:ext>
            </c:extLst>
          </c:dPt>
          <c:cat>
            <c:strRef>
              <c:f>Feuil1!$A$2:$A$58</c:f>
              <c:strCache>
                <c:ptCount val="57"/>
                <c:pt idx="0">
                  <c:v>Proteobacteria</c:v>
                </c:pt>
                <c:pt idx="1">
                  <c:v>Firmicutes</c:v>
                </c:pt>
                <c:pt idx="2">
                  <c:v>Actinobacteria</c:v>
                </c:pt>
                <c:pt idx="3">
                  <c:v>Bacteroidetes</c:v>
                </c:pt>
                <c:pt idx="4">
                  <c:v>None</c:v>
                </c:pt>
                <c:pt idx="5">
                  <c:v>Tenericutes</c:v>
                </c:pt>
                <c:pt idx="6">
                  <c:v>Cyanobacteria</c:v>
                </c:pt>
                <c:pt idx="7">
                  <c:v>Chlamydiae</c:v>
                </c:pt>
                <c:pt idx="8">
                  <c:v>Thermotogae</c:v>
                </c:pt>
                <c:pt idx="9">
                  <c:v>Chloroflexi</c:v>
                </c:pt>
                <c:pt idx="10">
                  <c:v>Spirochaetes</c:v>
                </c:pt>
                <c:pt idx="11">
                  <c:v>Fusobacteria</c:v>
                </c:pt>
                <c:pt idx="12">
                  <c:v>Verrucomicrobia</c:v>
                </c:pt>
                <c:pt idx="13">
                  <c:v>Deinococcus-Thermus</c:v>
                </c:pt>
                <c:pt idx="14">
                  <c:v>Planctomycetes</c:v>
                </c:pt>
                <c:pt idx="15">
                  <c:v>Candidatus_Omnitrophica</c:v>
                </c:pt>
                <c:pt idx="16">
                  <c:v>Deferribacteres</c:v>
                </c:pt>
                <c:pt idx="17">
                  <c:v>Acidobacteria</c:v>
                </c:pt>
                <c:pt idx="18">
                  <c:v>Candidatus_Parcubacteria</c:v>
                </c:pt>
                <c:pt idx="19">
                  <c:v>Nitrospirae</c:v>
                </c:pt>
                <c:pt idx="20">
                  <c:v>Candidatus_Acetothermia</c:v>
                </c:pt>
                <c:pt idx="21">
                  <c:v>Nitrospinae</c:v>
                </c:pt>
                <c:pt idx="22">
                  <c:v>Ignavibacteriae</c:v>
                </c:pt>
                <c:pt idx="23">
                  <c:v>Candidatus_Saccharibacteria</c:v>
                </c:pt>
                <c:pt idx="24">
                  <c:v>Candidatus_Marinimicrobia</c:v>
                </c:pt>
                <c:pt idx="25">
                  <c:v>candidate_division_GAL15</c:v>
                </c:pt>
                <c:pt idx="26">
                  <c:v>Elusimicrobia</c:v>
                </c:pt>
                <c:pt idx="27">
                  <c:v>Candidatus_Microgenomates</c:v>
                </c:pt>
                <c:pt idx="28">
                  <c:v>Candidatus_Aminicenantes</c:v>
                </c:pt>
                <c:pt idx="29">
                  <c:v>Armatimonadetes</c:v>
                </c:pt>
                <c:pt idx="30">
                  <c:v>Candidatus_Latescibacteria</c:v>
                </c:pt>
                <c:pt idx="31">
                  <c:v>Candidatus_Atribacteria</c:v>
                </c:pt>
                <c:pt idx="32">
                  <c:v>candidate_division_ZB3</c:v>
                </c:pt>
                <c:pt idx="33">
                  <c:v>Balneolaeota</c:v>
                </c:pt>
                <c:pt idx="34">
                  <c:v>candidate_division_JL-ETNP-Z39</c:v>
                </c:pt>
                <c:pt idx="35">
                  <c:v>Gemmatimonadetes</c:v>
                </c:pt>
                <c:pt idx="36">
                  <c:v>Candidatus_Gracilibacteria</c:v>
                </c:pt>
                <c:pt idx="37">
                  <c:v>Candidatus_Aerophobetes</c:v>
                </c:pt>
                <c:pt idx="38">
                  <c:v>candidate_division_WPS-2</c:v>
                </c:pt>
                <c:pt idx="39">
                  <c:v>Lentisphaerae</c:v>
                </c:pt>
                <c:pt idx="40">
                  <c:v>Chlorobi</c:v>
                </c:pt>
                <c:pt idx="41">
                  <c:v>Synergistetes</c:v>
                </c:pt>
                <c:pt idx="42">
                  <c:v>Fibrobacteres</c:v>
                </c:pt>
                <c:pt idx="43">
                  <c:v>Aquificae</c:v>
                </c:pt>
                <c:pt idx="44">
                  <c:v>Candidatus_Kryptonia</c:v>
                </c:pt>
                <c:pt idx="45">
                  <c:v>candidate_division_WPS-1</c:v>
                </c:pt>
                <c:pt idx="46">
                  <c:v>candidate_division_NC10</c:v>
                </c:pt>
                <c:pt idx="47">
                  <c:v>Dictyoglomi</c:v>
                </c:pt>
                <c:pt idx="48">
                  <c:v>Chrysiogenetes</c:v>
                </c:pt>
                <c:pt idx="49">
                  <c:v>Candidatus_Tectomicrobia</c:v>
                </c:pt>
                <c:pt idx="50">
                  <c:v>Candidatus_Roizmanbacteria</c:v>
                </c:pt>
                <c:pt idx="51">
                  <c:v>Candidatus_Peregrinibacteria</c:v>
                </c:pt>
                <c:pt idx="52">
                  <c:v>Candidatus_Fervidibacteria</c:v>
                </c:pt>
                <c:pt idx="53">
                  <c:v>Candidatus_Collierbacteria</c:v>
                </c:pt>
                <c:pt idx="54">
                  <c:v>Candidatus_Calescamantes</c:v>
                </c:pt>
                <c:pt idx="55">
                  <c:v>Calditrichaeota</c:v>
                </c:pt>
                <c:pt idx="56">
                  <c:v>Caldiserica</c:v>
                </c:pt>
              </c:strCache>
            </c:strRef>
          </c:cat>
          <c:val>
            <c:numRef>
              <c:f>Feuil1!$B$2:$B$58</c:f>
              <c:numCache>
                <c:formatCode>General</c:formatCode>
                <c:ptCount val="57"/>
                <c:pt idx="0">
                  <c:v>5143</c:v>
                </c:pt>
                <c:pt idx="1">
                  <c:v>2144</c:v>
                </c:pt>
                <c:pt idx="2">
                  <c:v>1526</c:v>
                </c:pt>
                <c:pt idx="3">
                  <c:v>646</c:v>
                </c:pt>
                <c:pt idx="4">
                  <c:v>271</c:v>
                </c:pt>
                <c:pt idx="5">
                  <c:v>103</c:v>
                </c:pt>
                <c:pt idx="6">
                  <c:v>90</c:v>
                </c:pt>
                <c:pt idx="7">
                  <c:v>82</c:v>
                </c:pt>
                <c:pt idx="8">
                  <c:v>60</c:v>
                </c:pt>
                <c:pt idx="9">
                  <c:v>55</c:v>
                </c:pt>
                <c:pt idx="10">
                  <c:v>52</c:v>
                </c:pt>
                <c:pt idx="11">
                  <c:v>51</c:v>
                </c:pt>
                <c:pt idx="12">
                  <c:v>44</c:v>
                </c:pt>
                <c:pt idx="13">
                  <c:v>42</c:v>
                </c:pt>
                <c:pt idx="14">
                  <c:v>36</c:v>
                </c:pt>
                <c:pt idx="15">
                  <c:v>35</c:v>
                </c:pt>
                <c:pt idx="16">
                  <c:v>31</c:v>
                </c:pt>
                <c:pt idx="17">
                  <c:v>26</c:v>
                </c:pt>
                <c:pt idx="18">
                  <c:v>24</c:v>
                </c:pt>
                <c:pt idx="19">
                  <c:v>22</c:v>
                </c:pt>
                <c:pt idx="20">
                  <c:v>19</c:v>
                </c:pt>
                <c:pt idx="21">
                  <c:v>16</c:v>
                </c:pt>
                <c:pt idx="22">
                  <c:v>14</c:v>
                </c:pt>
                <c:pt idx="23">
                  <c:v>13</c:v>
                </c:pt>
                <c:pt idx="24">
                  <c:v>12</c:v>
                </c:pt>
                <c:pt idx="25">
                  <c:v>11</c:v>
                </c:pt>
                <c:pt idx="26">
                  <c:v>9</c:v>
                </c:pt>
                <c:pt idx="27">
                  <c:v>8</c:v>
                </c:pt>
                <c:pt idx="28">
                  <c:v>8</c:v>
                </c:pt>
                <c:pt idx="29">
                  <c:v>8</c:v>
                </c:pt>
                <c:pt idx="30">
                  <c:v>7</c:v>
                </c:pt>
                <c:pt idx="31">
                  <c:v>7</c:v>
                </c:pt>
                <c:pt idx="32">
                  <c:v>6</c:v>
                </c:pt>
                <c:pt idx="33">
                  <c:v>6</c:v>
                </c:pt>
                <c:pt idx="34">
                  <c:v>5</c:v>
                </c:pt>
                <c:pt idx="35">
                  <c:v>5</c:v>
                </c:pt>
                <c:pt idx="36">
                  <c:v>5</c:v>
                </c:pt>
                <c:pt idx="37">
                  <c:v>5</c:v>
                </c:pt>
                <c:pt idx="38">
                  <c:v>4</c:v>
                </c:pt>
                <c:pt idx="39">
                  <c:v>4</c:v>
                </c:pt>
                <c:pt idx="40">
                  <c:v>4</c:v>
                </c:pt>
                <c:pt idx="41">
                  <c:v>3</c:v>
                </c:pt>
                <c:pt idx="42">
                  <c:v>3</c:v>
                </c:pt>
                <c:pt idx="43">
                  <c:v>3</c:v>
                </c:pt>
                <c:pt idx="44">
                  <c:v>2</c:v>
                </c:pt>
                <c:pt idx="45">
                  <c:v>1</c:v>
                </c:pt>
                <c:pt idx="46">
                  <c:v>1</c:v>
                </c:pt>
                <c:pt idx="47">
                  <c:v>1</c:v>
                </c:pt>
                <c:pt idx="48">
                  <c:v>1</c:v>
                </c:pt>
                <c:pt idx="49">
                  <c:v>1</c:v>
                </c:pt>
                <c:pt idx="50">
                  <c:v>1</c:v>
                </c:pt>
                <c:pt idx="51">
                  <c:v>1</c:v>
                </c:pt>
                <c:pt idx="52">
                  <c:v>1</c:v>
                </c:pt>
                <c:pt idx="53">
                  <c:v>1</c:v>
                </c:pt>
                <c:pt idx="54">
                  <c:v>1</c:v>
                </c:pt>
                <c:pt idx="55">
                  <c:v>1</c:v>
                </c:pt>
                <c:pt idx="56">
                  <c:v>1</c:v>
                </c:pt>
              </c:numCache>
            </c:numRef>
          </c:val>
          <c:extLst>
            <c:ext xmlns:c16="http://schemas.microsoft.com/office/drawing/2014/chart" uri="{C3380CC4-5D6E-409C-BE32-E72D297353CC}">
              <c16:uniqueId val="{00000072-D2AD-BA4A-9337-3F8EB65D7F6F}"/>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0976756176154698"/>
          <c:y val="4.52981878088962E-3"/>
          <c:w val="0.29023243823845302"/>
          <c:h val="0.99303245469522206"/>
        </c:manualLayout>
      </c:layout>
      <c:overlay val="0"/>
      <c:spPr>
        <a:solidFill>
          <a:schemeClr val="lt1">
            <a:alpha val="50000"/>
          </a:schemeClr>
        </a:solidFill>
        <a:ln>
          <a:noFill/>
        </a:ln>
        <a:effectLst/>
      </c:spPr>
      <c:txPr>
        <a:bodyPr rot="0" spcFirstLastPara="1" vertOverflow="ellipsis" vert="horz" wrap="square" anchor="ctr" anchorCtr="1"/>
        <a:lstStyle/>
        <a:p>
          <a:pPr>
            <a:defRPr sz="1400" b="1" i="0" u="none" strike="noStrike" kern="1200" baseline="0">
              <a:solidFill>
                <a:schemeClr val="tx1">
                  <a:lumMod val="95000"/>
                  <a:lumOff val="5000"/>
                </a:schemeClr>
              </a:solidFill>
              <a:latin typeface="+mn-lt"/>
              <a:ea typeface="+mn-ea"/>
              <a:cs typeface="+mn-cs"/>
            </a:defRPr>
          </a:pPr>
          <a:endParaRPr lang="fr-FR"/>
        </a:p>
      </c:txPr>
    </c:legend>
    <c:plotVisOnly val="1"/>
    <c:dispBlanksAs val="gap"/>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Nb</c:v>
                </c:pt>
              </c:strCache>
            </c:strRef>
          </c:tx>
          <c:dPt>
            <c:idx val="0"/>
            <c:bubble3D val="0"/>
            <c:spPr>
              <a:solidFill>
                <a:srgbClr val="3335FF"/>
              </a:solidFill>
              <a:ln w="19050">
                <a:solidFill>
                  <a:schemeClr val="lt1"/>
                </a:solidFill>
              </a:ln>
              <a:effectLst/>
            </c:spPr>
            <c:extLst>
              <c:ext xmlns:c16="http://schemas.microsoft.com/office/drawing/2014/chart" uri="{C3380CC4-5D6E-409C-BE32-E72D297353CC}">
                <c16:uniqueId val="{00000001-B727-D54C-803A-286FD092BD9D}"/>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B727-D54C-803A-286FD092BD9D}"/>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B727-D54C-803A-286FD092BD9D}"/>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B727-D54C-803A-286FD092BD9D}"/>
              </c:ext>
            </c:extLst>
          </c:dPt>
          <c:dPt>
            <c:idx val="4"/>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9-B727-D54C-803A-286FD092BD9D}"/>
              </c:ext>
            </c:extLst>
          </c:dPt>
          <c:dPt>
            <c:idx val="5"/>
            <c:bubble3D val="0"/>
            <c:spPr>
              <a:gradFill>
                <a:gsLst>
                  <a:gs pos="100000">
                    <a:schemeClr val="accent6">
                      <a:lumMod val="60000"/>
                      <a:lumOff val="40000"/>
                    </a:schemeClr>
                  </a:gs>
                  <a:gs pos="0">
                    <a:schemeClr val="accent6"/>
                  </a:gs>
                </a:gsLst>
                <a:lin ang="5400000" scaled="0"/>
              </a:gradFill>
              <a:ln w="19050">
                <a:solidFill>
                  <a:schemeClr val="lt1"/>
                </a:solidFill>
              </a:ln>
              <a:effectLst/>
            </c:spPr>
            <c:extLst>
              <c:ext xmlns:c16="http://schemas.microsoft.com/office/drawing/2014/chart" uri="{C3380CC4-5D6E-409C-BE32-E72D297353CC}">
                <c16:uniqueId val="{0000000B-B727-D54C-803A-286FD092BD9D}"/>
              </c:ext>
            </c:extLst>
          </c:dPt>
          <c:dPt>
            <c:idx val="6"/>
            <c:bubble3D val="0"/>
            <c:spPr>
              <a:gradFill>
                <a:gsLst>
                  <a:gs pos="100000">
                    <a:schemeClr val="accent1">
                      <a:lumMod val="60000"/>
                      <a:lumMod val="60000"/>
                      <a:lumOff val="40000"/>
                    </a:schemeClr>
                  </a:gs>
                  <a:gs pos="0">
                    <a:schemeClr val="accent1">
                      <a:lumMod val="60000"/>
                    </a:schemeClr>
                  </a:gs>
                </a:gsLst>
                <a:lin ang="5400000" scaled="0"/>
              </a:gradFill>
              <a:ln w="19050">
                <a:solidFill>
                  <a:schemeClr val="lt1"/>
                </a:solidFill>
              </a:ln>
              <a:effectLst/>
            </c:spPr>
            <c:extLst>
              <c:ext xmlns:c16="http://schemas.microsoft.com/office/drawing/2014/chart" uri="{C3380CC4-5D6E-409C-BE32-E72D297353CC}">
                <c16:uniqueId val="{0000000D-B727-D54C-803A-286FD092BD9D}"/>
              </c:ext>
            </c:extLst>
          </c:dPt>
          <c:dPt>
            <c:idx val="7"/>
            <c:bubble3D val="0"/>
            <c:spPr>
              <a:gradFill>
                <a:gsLst>
                  <a:gs pos="100000">
                    <a:schemeClr val="accent2">
                      <a:lumMod val="60000"/>
                      <a:lumMod val="60000"/>
                      <a:lumOff val="40000"/>
                    </a:schemeClr>
                  </a:gs>
                  <a:gs pos="0">
                    <a:schemeClr val="accent2">
                      <a:lumMod val="60000"/>
                    </a:schemeClr>
                  </a:gs>
                </a:gsLst>
                <a:lin ang="5400000" scaled="0"/>
              </a:gradFill>
              <a:ln w="19050">
                <a:solidFill>
                  <a:schemeClr val="lt1"/>
                </a:solidFill>
              </a:ln>
              <a:effectLst/>
            </c:spPr>
            <c:extLst>
              <c:ext xmlns:c16="http://schemas.microsoft.com/office/drawing/2014/chart" uri="{C3380CC4-5D6E-409C-BE32-E72D297353CC}">
                <c16:uniqueId val="{0000000F-B727-D54C-803A-286FD092BD9D}"/>
              </c:ext>
            </c:extLst>
          </c:dPt>
          <c:dPt>
            <c:idx val="8"/>
            <c:bubble3D val="0"/>
            <c:spPr>
              <a:gradFill>
                <a:gsLst>
                  <a:gs pos="100000">
                    <a:schemeClr val="accent3">
                      <a:lumMod val="60000"/>
                      <a:lumMod val="60000"/>
                      <a:lumOff val="40000"/>
                    </a:schemeClr>
                  </a:gs>
                  <a:gs pos="0">
                    <a:schemeClr val="accent3">
                      <a:lumMod val="60000"/>
                    </a:schemeClr>
                  </a:gs>
                </a:gsLst>
                <a:lin ang="5400000" scaled="0"/>
              </a:gradFill>
              <a:ln w="19050">
                <a:solidFill>
                  <a:schemeClr val="lt1"/>
                </a:solidFill>
              </a:ln>
              <a:effectLst/>
            </c:spPr>
            <c:extLst>
              <c:ext xmlns:c16="http://schemas.microsoft.com/office/drawing/2014/chart" uri="{C3380CC4-5D6E-409C-BE32-E72D297353CC}">
                <c16:uniqueId val="{00000011-B727-D54C-803A-286FD092BD9D}"/>
              </c:ext>
            </c:extLst>
          </c:dPt>
          <c:dPt>
            <c:idx val="9"/>
            <c:bubble3D val="0"/>
            <c:spPr>
              <a:gradFill>
                <a:gsLst>
                  <a:gs pos="100000">
                    <a:schemeClr val="accent4">
                      <a:lumMod val="60000"/>
                      <a:lumMod val="60000"/>
                      <a:lumOff val="40000"/>
                    </a:schemeClr>
                  </a:gs>
                  <a:gs pos="0">
                    <a:schemeClr val="accent4">
                      <a:lumMod val="60000"/>
                    </a:schemeClr>
                  </a:gs>
                </a:gsLst>
                <a:lin ang="5400000" scaled="0"/>
              </a:gradFill>
              <a:ln w="19050">
                <a:solidFill>
                  <a:schemeClr val="lt1"/>
                </a:solidFill>
              </a:ln>
              <a:effectLst/>
            </c:spPr>
            <c:extLst>
              <c:ext xmlns:c16="http://schemas.microsoft.com/office/drawing/2014/chart" uri="{C3380CC4-5D6E-409C-BE32-E72D297353CC}">
                <c16:uniqueId val="{00000013-B727-D54C-803A-286FD092BD9D}"/>
              </c:ext>
            </c:extLst>
          </c:dPt>
          <c:dPt>
            <c:idx val="10"/>
            <c:bubble3D val="0"/>
            <c:spPr>
              <a:gradFill>
                <a:gsLst>
                  <a:gs pos="100000">
                    <a:schemeClr val="accent5">
                      <a:lumMod val="60000"/>
                      <a:lumMod val="60000"/>
                      <a:lumOff val="40000"/>
                    </a:schemeClr>
                  </a:gs>
                  <a:gs pos="0">
                    <a:schemeClr val="accent5">
                      <a:lumMod val="60000"/>
                    </a:schemeClr>
                  </a:gs>
                </a:gsLst>
                <a:lin ang="5400000" scaled="0"/>
              </a:gradFill>
              <a:ln w="19050">
                <a:solidFill>
                  <a:schemeClr val="lt1"/>
                </a:solidFill>
              </a:ln>
              <a:effectLst/>
            </c:spPr>
            <c:extLst>
              <c:ext xmlns:c16="http://schemas.microsoft.com/office/drawing/2014/chart" uri="{C3380CC4-5D6E-409C-BE32-E72D297353CC}">
                <c16:uniqueId val="{00000015-B727-D54C-803A-286FD092BD9D}"/>
              </c:ext>
            </c:extLst>
          </c:dPt>
          <c:dPt>
            <c:idx val="11"/>
            <c:bubble3D val="0"/>
            <c:spPr>
              <a:gradFill>
                <a:gsLst>
                  <a:gs pos="100000">
                    <a:schemeClr val="accent6">
                      <a:lumMod val="60000"/>
                      <a:lumMod val="60000"/>
                      <a:lumOff val="40000"/>
                    </a:schemeClr>
                  </a:gs>
                  <a:gs pos="0">
                    <a:schemeClr val="accent6">
                      <a:lumMod val="60000"/>
                    </a:schemeClr>
                  </a:gs>
                </a:gsLst>
                <a:lin ang="5400000" scaled="0"/>
              </a:gradFill>
              <a:ln w="19050">
                <a:solidFill>
                  <a:schemeClr val="lt1"/>
                </a:solidFill>
              </a:ln>
              <a:effectLst/>
            </c:spPr>
            <c:extLst>
              <c:ext xmlns:c16="http://schemas.microsoft.com/office/drawing/2014/chart" uri="{C3380CC4-5D6E-409C-BE32-E72D297353CC}">
                <c16:uniqueId val="{00000017-B727-D54C-803A-286FD092BD9D}"/>
              </c:ext>
            </c:extLst>
          </c:dPt>
          <c:dPt>
            <c:idx val="12"/>
            <c:bubble3D val="0"/>
            <c:spPr>
              <a:gradFill>
                <a:gsLst>
                  <a:gs pos="100000">
                    <a:schemeClr val="accent1">
                      <a:lumMod val="80000"/>
                      <a:lumOff val="20000"/>
                      <a:lumMod val="60000"/>
                      <a:lumOff val="40000"/>
                    </a:schemeClr>
                  </a:gs>
                  <a:gs pos="0">
                    <a:schemeClr val="accent1">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9-B727-D54C-803A-286FD092BD9D}"/>
              </c:ext>
            </c:extLst>
          </c:dPt>
          <c:dPt>
            <c:idx val="13"/>
            <c:bubble3D val="0"/>
            <c:spPr>
              <a:gradFill>
                <a:gsLst>
                  <a:gs pos="100000">
                    <a:schemeClr val="accent2">
                      <a:lumMod val="80000"/>
                      <a:lumOff val="20000"/>
                      <a:lumMod val="60000"/>
                      <a:lumOff val="40000"/>
                    </a:schemeClr>
                  </a:gs>
                  <a:gs pos="0">
                    <a:schemeClr val="accent2">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B-B727-D54C-803A-286FD092BD9D}"/>
              </c:ext>
            </c:extLst>
          </c:dPt>
          <c:dPt>
            <c:idx val="14"/>
            <c:bubble3D val="0"/>
            <c:spPr>
              <a:gradFill>
                <a:gsLst>
                  <a:gs pos="100000">
                    <a:schemeClr val="accent3">
                      <a:lumMod val="80000"/>
                      <a:lumOff val="20000"/>
                      <a:lumMod val="60000"/>
                      <a:lumOff val="40000"/>
                    </a:schemeClr>
                  </a:gs>
                  <a:gs pos="0">
                    <a:schemeClr val="accent3">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D-B727-D54C-803A-286FD092BD9D}"/>
              </c:ext>
            </c:extLst>
          </c:dPt>
          <c:cat>
            <c:strRef>
              <c:f>Feuil1!$A$2:$A$16</c:f>
              <c:strCache>
                <c:ptCount val="15"/>
                <c:pt idx="0">
                  <c:v>Ascomycota</c:v>
                </c:pt>
                <c:pt idx="1">
                  <c:v>Streptophyta</c:v>
                </c:pt>
                <c:pt idx="2">
                  <c:v>Chordata</c:v>
                </c:pt>
                <c:pt idx="3">
                  <c:v>Apicomplexa</c:v>
                </c:pt>
                <c:pt idx="4">
                  <c:v>None</c:v>
                </c:pt>
                <c:pt idx="5">
                  <c:v>Nematoda</c:v>
                </c:pt>
                <c:pt idx="6">
                  <c:v>Basidiomycota</c:v>
                </c:pt>
                <c:pt idx="7">
                  <c:v>Arthropoda</c:v>
                </c:pt>
                <c:pt idx="8">
                  <c:v>Platyhelminthes</c:v>
                </c:pt>
                <c:pt idx="9">
                  <c:v>Microsporidia</c:v>
                </c:pt>
                <c:pt idx="10">
                  <c:v>Mucoromycota</c:v>
                </c:pt>
                <c:pt idx="11">
                  <c:v>Chlorophyta</c:v>
                </c:pt>
                <c:pt idx="12">
                  <c:v>Mollusca</c:v>
                </c:pt>
                <c:pt idx="13">
                  <c:v>Eustigmatophyceae</c:v>
                </c:pt>
                <c:pt idx="14">
                  <c:v>Bacillariophyta</c:v>
                </c:pt>
              </c:strCache>
            </c:strRef>
          </c:cat>
          <c:val>
            <c:numRef>
              <c:f>Feuil1!$B$2:$B$16</c:f>
              <c:numCache>
                <c:formatCode>General</c:formatCode>
                <c:ptCount val="15"/>
                <c:pt idx="0">
                  <c:v>184</c:v>
                </c:pt>
                <c:pt idx="1">
                  <c:v>80</c:v>
                </c:pt>
                <c:pt idx="2">
                  <c:v>52</c:v>
                </c:pt>
                <c:pt idx="3">
                  <c:v>20</c:v>
                </c:pt>
                <c:pt idx="4">
                  <c:v>18</c:v>
                </c:pt>
                <c:pt idx="5">
                  <c:v>11</c:v>
                </c:pt>
                <c:pt idx="6">
                  <c:v>11</c:v>
                </c:pt>
                <c:pt idx="7">
                  <c:v>11</c:v>
                </c:pt>
                <c:pt idx="8">
                  <c:v>6</c:v>
                </c:pt>
                <c:pt idx="9">
                  <c:v>5</c:v>
                </c:pt>
                <c:pt idx="10">
                  <c:v>2</c:v>
                </c:pt>
                <c:pt idx="11">
                  <c:v>2</c:v>
                </c:pt>
                <c:pt idx="12">
                  <c:v>1</c:v>
                </c:pt>
                <c:pt idx="13">
                  <c:v>1</c:v>
                </c:pt>
                <c:pt idx="14">
                  <c:v>1</c:v>
                </c:pt>
              </c:numCache>
            </c:numRef>
          </c:val>
          <c:extLst>
            <c:ext xmlns:c16="http://schemas.microsoft.com/office/drawing/2014/chart" uri="{C3380CC4-5D6E-409C-BE32-E72D297353CC}">
              <c16:uniqueId val="{0000001E-B727-D54C-803A-286FD092BD9D}"/>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8858517722878596"/>
          <c:y val="3.9728171334431602E-3"/>
          <c:w val="0.21141482277121401"/>
          <c:h val="0.98758649093904405"/>
        </c:manualLayout>
      </c:layout>
      <c:overlay val="0"/>
      <c:spPr>
        <a:solidFill>
          <a:schemeClr val="lt1">
            <a:alpha val="50000"/>
          </a:schemeClr>
        </a:solid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legend>
    <c:plotVisOnly val="1"/>
    <c:dispBlanksAs val="gap"/>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Nb</c:v>
                </c:pt>
              </c:strCache>
            </c:strRef>
          </c:tx>
          <c:dPt>
            <c:idx val="0"/>
            <c:bubble3D val="0"/>
            <c:spPr>
              <a:solidFill>
                <a:srgbClr val="1934FF"/>
              </a:solidFill>
              <a:ln w="19050">
                <a:solidFill>
                  <a:schemeClr val="lt1"/>
                </a:solidFill>
              </a:ln>
              <a:effectLst/>
            </c:spPr>
            <c:extLst>
              <c:ext xmlns:c16="http://schemas.microsoft.com/office/drawing/2014/chart" uri="{C3380CC4-5D6E-409C-BE32-E72D297353CC}">
                <c16:uniqueId val="{00000001-F1F4-3C42-BFF1-45F542CBFA00}"/>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F1F4-3C42-BFF1-45F542CBFA00}"/>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F1F4-3C42-BFF1-45F542CBFA00}"/>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F1F4-3C42-BFF1-45F542CBFA00}"/>
              </c:ext>
            </c:extLst>
          </c:dPt>
          <c:dPt>
            <c:idx val="4"/>
            <c:bubble3D val="0"/>
            <c:spPr>
              <a:solidFill>
                <a:srgbClr val="00B0F0"/>
              </a:solidFill>
              <a:ln w="19050">
                <a:solidFill>
                  <a:schemeClr val="lt1"/>
                </a:solidFill>
              </a:ln>
              <a:effectLst/>
            </c:spPr>
            <c:extLst>
              <c:ext xmlns:c16="http://schemas.microsoft.com/office/drawing/2014/chart" uri="{C3380CC4-5D6E-409C-BE32-E72D297353CC}">
                <c16:uniqueId val="{00000009-F1F4-3C42-BFF1-45F542CBFA00}"/>
              </c:ext>
            </c:extLst>
          </c:dPt>
          <c:dPt>
            <c:idx val="5"/>
            <c:bubble3D val="0"/>
            <c:spPr>
              <a:solidFill>
                <a:srgbClr val="00B050"/>
              </a:solidFill>
              <a:ln w="19050">
                <a:solidFill>
                  <a:schemeClr val="lt1"/>
                </a:solidFill>
              </a:ln>
              <a:effectLst/>
            </c:spPr>
            <c:extLst>
              <c:ext xmlns:c16="http://schemas.microsoft.com/office/drawing/2014/chart" uri="{C3380CC4-5D6E-409C-BE32-E72D297353CC}">
                <c16:uniqueId val="{0000000B-F1F4-3C42-BFF1-45F542CBFA00}"/>
              </c:ext>
            </c:extLst>
          </c:dPt>
          <c:dPt>
            <c:idx val="6"/>
            <c:bubble3D val="0"/>
            <c:spPr>
              <a:gradFill>
                <a:gsLst>
                  <a:gs pos="100000">
                    <a:schemeClr val="accent1">
                      <a:lumMod val="60000"/>
                      <a:lumMod val="60000"/>
                      <a:lumOff val="40000"/>
                    </a:schemeClr>
                  </a:gs>
                  <a:gs pos="0">
                    <a:schemeClr val="accent1">
                      <a:lumMod val="60000"/>
                    </a:schemeClr>
                  </a:gs>
                </a:gsLst>
                <a:lin ang="5400000" scaled="0"/>
              </a:gradFill>
              <a:ln w="19050">
                <a:solidFill>
                  <a:schemeClr val="lt1"/>
                </a:solidFill>
              </a:ln>
              <a:effectLst/>
            </c:spPr>
            <c:extLst>
              <c:ext xmlns:c16="http://schemas.microsoft.com/office/drawing/2014/chart" uri="{C3380CC4-5D6E-409C-BE32-E72D297353CC}">
                <c16:uniqueId val="{0000000D-F1F4-3C42-BFF1-45F542CBFA00}"/>
              </c:ext>
            </c:extLst>
          </c:dPt>
          <c:dPt>
            <c:idx val="7"/>
            <c:bubble3D val="0"/>
            <c:spPr>
              <a:gradFill>
                <a:gsLst>
                  <a:gs pos="100000">
                    <a:schemeClr val="accent2">
                      <a:lumMod val="60000"/>
                      <a:lumMod val="60000"/>
                      <a:lumOff val="40000"/>
                    </a:schemeClr>
                  </a:gs>
                  <a:gs pos="0">
                    <a:schemeClr val="accent2">
                      <a:lumMod val="60000"/>
                    </a:schemeClr>
                  </a:gs>
                </a:gsLst>
                <a:lin ang="5400000" scaled="0"/>
              </a:gradFill>
              <a:ln w="19050">
                <a:solidFill>
                  <a:schemeClr val="lt1"/>
                </a:solidFill>
              </a:ln>
              <a:effectLst/>
            </c:spPr>
            <c:extLst>
              <c:ext xmlns:c16="http://schemas.microsoft.com/office/drawing/2014/chart" uri="{C3380CC4-5D6E-409C-BE32-E72D297353CC}">
                <c16:uniqueId val="{0000000F-F1F4-3C42-BFF1-45F542CBFA00}"/>
              </c:ext>
            </c:extLst>
          </c:dPt>
          <c:dPt>
            <c:idx val="8"/>
            <c:bubble3D val="0"/>
            <c:spPr>
              <a:gradFill>
                <a:gsLst>
                  <a:gs pos="100000">
                    <a:schemeClr val="accent3">
                      <a:lumMod val="60000"/>
                      <a:lumMod val="60000"/>
                      <a:lumOff val="40000"/>
                    </a:schemeClr>
                  </a:gs>
                  <a:gs pos="0">
                    <a:schemeClr val="accent3">
                      <a:lumMod val="60000"/>
                    </a:schemeClr>
                  </a:gs>
                </a:gsLst>
                <a:lin ang="5400000" scaled="0"/>
              </a:gradFill>
              <a:ln w="19050">
                <a:solidFill>
                  <a:schemeClr val="lt1"/>
                </a:solidFill>
              </a:ln>
              <a:effectLst/>
            </c:spPr>
            <c:extLst>
              <c:ext xmlns:c16="http://schemas.microsoft.com/office/drawing/2014/chart" uri="{C3380CC4-5D6E-409C-BE32-E72D297353CC}">
                <c16:uniqueId val="{00000011-F1F4-3C42-BFF1-45F542CBFA00}"/>
              </c:ext>
            </c:extLst>
          </c:dPt>
          <c:dPt>
            <c:idx val="9"/>
            <c:bubble3D val="0"/>
            <c:spPr>
              <a:gradFill>
                <a:gsLst>
                  <a:gs pos="100000">
                    <a:schemeClr val="accent4">
                      <a:lumMod val="60000"/>
                      <a:lumMod val="60000"/>
                      <a:lumOff val="40000"/>
                    </a:schemeClr>
                  </a:gs>
                  <a:gs pos="0">
                    <a:schemeClr val="accent4">
                      <a:lumMod val="60000"/>
                    </a:schemeClr>
                  </a:gs>
                </a:gsLst>
                <a:lin ang="5400000" scaled="0"/>
              </a:gradFill>
              <a:ln w="19050">
                <a:solidFill>
                  <a:schemeClr val="lt1"/>
                </a:solidFill>
              </a:ln>
              <a:effectLst/>
            </c:spPr>
            <c:extLst>
              <c:ext xmlns:c16="http://schemas.microsoft.com/office/drawing/2014/chart" uri="{C3380CC4-5D6E-409C-BE32-E72D297353CC}">
                <c16:uniqueId val="{00000013-F1F4-3C42-BFF1-45F542CBFA00}"/>
              </c:ext>
            </c:extLst>
          </c:dPt>
          <c:dPt>
            <c:idx val="10"/>
            <c:bubble3D val="0"/>
            <c:spPr>
              <a:gradFill>
                <a:gsLst>
                  <a:gs pos="100000">
                    <a:schemeClr val="accent5">
                      <a:lumMod val="60000"/>
                      <a:lumMod val="60000"/>
                      <a:lumOff val="40000"/>
                    </a:schemeClr>
                  </a:gs>
                  <a:gs pos="0">
                    <a:schemeClr val="accent5">
                      <a:lumMod val="60000"/>
                    </a:schemeClr>
                  </a:gs>
                </a:gsLst>
                <a:lin ang="5400000" scaled="0"/>
              </a:gradFill>
              <a:ln w="19050">
                <a:solidFill>
                  <a:schemeClr val="lt1"/>
                </a:solidFill>
              </a:ln>
              <a:effectLst/>
            </c:spPr>
            <c:extLst>
              <c:ext xmlns:c16="http://schemas.microsoft.com/office/drawing/2014/chart" uri="{C3380CC4-5D6E-409C-BE32-E72D297353CC}">
                <c16:uniqueId val="{00000015-F1F4-3C42-BFF1-45F542CBFA00}"/>
              </c:ext>
            </c:extLst>
          </c:dPt>
          <c:dPt>
            <c:idx val="11"/>
            <c:bubble3D val="0"/>
            <c:spPr>
              <a:gradFill>
                <a:gsLst>
                  <a:gs pos="100000">
                    <a:schemeClr val="accent6">
                      <a:lumMod val="60000"/>
                      <a:lumMod val="60000"/>
                      <a:lumOff val="40000"/>
                    </a:schemeClr>
                  </a:gs>
                  <a:gs pos="0">
                    <a:schemeClr val="accent6">
                      <a:lumMod val="60000"/>
                    </a:schemeClr>
                  </a:gs>
                </a:gsLst>
                <a:lin ang="5400000" scaled="0"/>
              </a:gradFill>
              <a:ln w="19050">
                <a:solidFill>
                  <a:schemeClr val="lt1"/>
                </a:solidFill>
              </a:ln>
              <a:effectLst/>
            </c:spPr>
            <c:extLst>
              <c:ext xmlns:c16="http://schemas.microsoft.com/office/drawing/2014/chart" uri="{C3380CC4-5D6E-409C-BE32-E72D297353CC}">
                <c16:uniqueId val="{00000017-F1F4-3C42-BFF1-45F542CBFA00}"/>
              </c:ext>
            </c:extLst>
          </c:dPt>
          <c:dPt>
            <c:idx val="12"/>
            <c:bubble3D val="0"/>
            <c:spPr>
              <a:gradFill>
                <a:gsLst>
                  <a:gs pos="100000">
                    <a:schemeClr val="accent1">
                      <a:lumMod val="80000"/>
                      <a:lumOff val="20000"/>
                      <a:lumMod val="60000"/>
                      <a:lumOff val="40000"/>
                    </a:schemeClr>
                  </a:gs>
                  <a:gs pos="0">
                    <a:schemeClr val="accent1">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9-F1F4-3C42-BFF1-45F542CBFA00}"/>
              </c:ext>
            </c:extLst>
          </c:dPt>
          <c:dPt>
            <c:idx val="13"/>
            <c:bubble3D val="0"/>
            <c:spPr>
              <a:gradFill>
                <a:gsLst>
                  <a:gs pos="100000">
                    <a:schemeClr val="accent2">
                      <a:lumMod val="80000"/>
                      <a:lumOff val="20000"/>
                      <a:lumMod val="60000"/>
                      <a:lumOff val="40000"/>
                    </a:schemeClr>
                  </a:gs>
                  <a:gs pos="0">
                    <a:schemeClr val="accent2">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B-F1F4-3C42-BFF1-45F542CBFA00}"/>
              </c:ext>
            </c:extLst>
          </c:dPt>
          <c:dPt>
            <c:idx val="14"/>
            <c:bubble3D val="0"/>
            <c:spPr>
              <a:gradFill>
                <a:gsLst>
                  <a:gs pos="100000">
                    <a:schemeClr val="accent3">
                      <a:lumMod val="80000"/>
                      <a:lumOff val="20000"/>
                      <a:lumMod val="60000"/>
                      <a:lumOff val="40000"/>
                    </a:schemeClr>
                  </a:gs>
                  <a:gs pos="0">
                    <a:schemeClr val="accent3">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D-F1F4-3C42-BFF1-45F542CBFA00}"/>
              </c:ext>
            </c:extLst>
          </c:dPt>
          <c:dPt>
            <c:idx val="15"/>
            <c:bubble3D val="0"/>
            <c:spPr>
              <a:gradFill>
                <a:gsLst>
                  <a:gs pos="100000">
                    <a:schemeClr val="accent4">
                      <a:lumMod val="80000"/>
                      <a:lumOff val="20000"/>
                      <a:lumMod val="60000"/>
                      <a:lumOff val="40000"/>
                    </a:schemeClr>
                  </a:gs>
                  <a:gs pos="0">
                    <a:schemeClr val="accent4">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1F-F1F4-3C42-BFF1-45F542CBFA00}"/>
              </c:ext>
            </c:extLst>
          </c:dPt>
          <c:dPt>
            <c:idx val="16"/>
            <c:bubble3D val="0"/>
            <c:spPr>
              <a:gradFill>
                <a:gsLst>
                  <a:gs pos="100000">
                    <a:schemeClr val="accent5">
                      <a:lumMod val="80000"/>
                      <a:lumOff val="20000"/>
                      <a:lumMod val="60000"/>
                      <a:lumOff val="40000"/>
                    </a:schemeClr>
                  </a:gs>
                  <a:gs pos="0">
                    <a:schemeClr val="accent5">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21-F1F4-3C42-BFF1-45F542CBFA00}"/>
              </c:ext>
            </c:extLst>
          </c:dPt>
          <c:dPt>
            <c:idx val="17"/>
            <c:bubble3D val="0"/>
            <c:spPr>
              <a:gradFill>
                <a:gsLst>
                  <a:gs pos="100000">
                    <a:schemeClr val="accent6">
                      <a:lumMod val="80000"/>
                      <a:lumOff val="20000"/>
                      <a:lumMod val="60000"/>
                      <a:lumOff val="40000"/>
                    </a:schemeClr>
                  </a:gs>
                  <a:gs pos="0">
                    <a:schemeClr val="accent6">
                      <a:lumMod val="80000"/>
                      <a:lumOff val="20000"/>
                    </a:schemeClr>
                  </a:gs>
                </a:gsLst>
                <a:lin ang="5400000" scaled="0"/>
              </a:gradFill>
              <a:ln w="19050">
                <a:solidFill>
                  <a:schemeClr val="lt1"/>
                </a:solidFill>
              </a:ln>
              <a:effectLst/>
            </c:spPr>
            <c:extLst>
              <c:ext xmlns:c16="http://schemas.microsoft.com/office/drawing/2014/chart" uri="{C3380CC4-5D6E-409C-BE32-E72D297353CC}">
                <c16:uniqueId val="{00000023-F1F4-3C42-BFF1-45F542CBFA00}"/>
              </c:ext>
            </c:extLst>
          </c:dPt>
          <c:dPt>
            <c:idx val="18"/>
            <c:bubble3D val="0"/>
            <c:spPr>
              <a:gradFill>
                <a:gsLst>
                  <a:gs pos="100000">
                    <a:schemeClr val="accent1">
                      <a:lumMod val="80000"/>
                      <a:lumMod val="60000"/>
                      <a:lumOff val="40000"/>
                    </a:schemeClr>
                  </a:gs>
                  <a:gs pos="0">
                    <a:schemeClr val="accent1">
                      <a:lumMod val="80000"/>
                    </a:schemeClr>
                  </a:gs>
                </a:gsLst>
                <a:lin ang="5400000" scaled="0"/>
              </a:gradFill>
              <a:ln w="19050">
                <a:solidFill>
                  <a:schemeClr val="lt1"/>
                </a:solidFill>
              </a:ln>
              <a:effectLst/>
            </c:spPr>
            <c:extLst>
              <c:ext xmlns:c16="http://schemas.microsoft.com/office/drawing/2014/chart" uri="{C3380CC4-5D6E-409C-BE32-E72D297353CC}">
                <c16:uniqueId val="{00000025-F1F4-3C42-BFF1-45F542CBFA00}"/>
              </c:ext>
            </c:extLst>
          </c:dPt>
          <c:dPt>
            <c:idx val="19"/>
            <c:bubble3D val="0"/>
            <c:spPr>
              <a:gradFill>
                <a:gsLst>
                  <a:gs pos="100000">
                    <a:schemeClr val="accent2">
                      <a:lumMod val="80000"/>
                      <a:lumMod val="60000"/>
                      <a:lumOff val="40000"/>
                    </a:schemeClr>
                  </a:gs>
                  <a:gs pos="0">
                    <a:schemeClr val="accent2">
                      <a:lumMod val="80000"/>
                    </a:schemeClr>
                  </a:gs>
                </a:gsLst>
                <a:lin ang="5400000" scaled="0"/>
              </a:gradFill>
              <a:ln w="19050">
                <a:solidFill>
                  <a:schemeClr val="lt1"/>
                </a:solidFill>
              </a:ln>
              <a:effectLst/>
            </c:spPr>
            <c:extLst>
              <c:ext xmlns:c16="http://schemas.microsoft.com/office/drawing/2014/chart" uri="{C3380CC4-5D6E-409C-BE32-E72D297353CC}">
                <c16:uniqueId val="{00000027-F1F4-3C42-BFF1-45F542CBFA00}"/>
              </c:ext>
            </c:extLst>
          </c:dPt>
          <c:dPt>
            <c:idx val="20"/>
            <c:bubble3D val="0"/>
            <c:spPr>
              <a:gradFill>
                <a:gsLst>
                  <a:gs pos="100000">
                    <a:schemeClr val="accent3">
                      <a:lumMod val="80000"/>
                      <a:lumMod val="60000"/>
                      <a:lumOff val="40000"/>
                    </a:schemeClr>
                  </a:gs>
                  <a:gs pos="0">
                    <a:schemeClr val="accent3">
                      <a:lumMod val="80000"/>
                    </a:schemeClr>
                  </a:gs>
                </a:gsLst>
                <a:lin ang="5400000" scaled="0"/>
              </a:gradFill>
              <a:ln w="19050">
                <a:solidFill>
                  <a:schemeClr val="lt1"/>
                </a:solidFill>
              </a:ln>
              <a:effectLst/>
            </c:spPr>
            <c:extLst>
              <c:ext xmlns:c16="http://schemas.microsoft.com/office/drawing/2014/chart" uri="{C3380CC4-5D6E-409C-BE32-E72D297353CC}">
                <c16:uniqueId val="{00000029-F1F4-3C42-BFF1-45F542CBFA00}"/>
              </c:ext>
            </c:extLst>
          </c:dPt>
          <c:dPt>
            <c:idx val="21"/>
            <c:bubble3D val="0"/>
            <c:spPr>
              <a:gradFill>
                <a:gsLst>
                  <a:gs pos="100000">
                    <a:schemeClr val="accent4">
                      <a:lumMod val="80000"/>
                      <a:lumMod val="60000"/>
                      <a:lumOff val="40000"/>
                    </a:schemeClr>
                  </a:gs>
                  <a:gs pos="0">
                    <a:schemeClr val="accent4">
                      <a:lumMod val="80000"/>
                    </a:schemeClr>
                  </a:gs>
                </a:gsLst>
                <a:lin ang="5400000" scaled="0"/>
              </a:gradFill>
              <a:ln w="19050">
                <a:solidFill>
                  <a:schemeClr val="lt1"/>
                </a:solidFill>
              </a:ln>
              <a:effectLst/>
            </c:spPr>
            <c:extLst>
              <c:ext xmlns:c16="http://schemas.microsoft.com/office/drawing/2014/chart" uri="{C3380CC4-5D6E-409C-BE32-E72D297353CC}">
                <c16:uniqueId val="{0000002B-F1F4-3C42-BFF1-45F542CBFA00}"/>
              </c:ext>
            </c:extLst>
          </c:dPt>
          <c:dPt>
            <c:idx val="22"/>
            <c:bubble3D val="0"/>
            <c:spPr>
              <a:gradFill>
                <a:gsLst>
                  <a:gs pos="100000">
                    <a:schemeClr val="accent5">
                      <a:lumMod val="80000"/>
                      <a:lumMod val="60000"/>
                      <a:lumOff val="40000"/>
                    </a:schemeClr>
                  </a:gs>
                  <a:gs pos="0">
                    <a:schemeClr val="accent5">
                      <a:lumMod val="80000"/>
                    </a:schemeClr>
                  </a:gs>
                </a:gsLst>
                <a:lin ang="5400000" scaled="0"/>
              </a:gradFill>
              <a:ln w="19050">
                <a:solidFill>
                  <a:schemeClr val="lt1"/>
                </a:solidFill>
              </a:ln>
              <a:effectLst/>
            </c:spPr>
            <c:extLst>
              <c:ext xmlns:c16="http://schemas.microsoft.com/office/drawing/2014/chart" uri="{C3380CC4-5D6E-409C-BE32-E72D297353CC}">
                <c16:uniqueId val="{0000002D-F1F4-3C42-BFF1-45F542CBFA00}"/>
              </c:ext>
            </c:extLst>
          </c:dPt>
          <c:dPt>
            <c:idx val="23"/>
            <c:bubble3D val="0"/>
            <c:spPr>
              <a:gradFill>
                <a:gsLst>
                  <a:gs pos="100000">
                    <a:schemeClr val="accent6">
                      <a:lumMod val="80000"/>
                      <a:lumMod val="60000"/>
                      <a:lumOff val="40000"/>
                    </a:schemeClr>
                  </a:gs>
                  <a:gs pos="0">
                    <a:schemeClr val="accent6">
                      <a:lumMod val="80000"/>
                    </a:schemeClr>
                  </a:gs>
                </a:gsLst>
                <a:lin ang="5400000" scaled="0"/>
              </a:gradFill>
              <a:ln w="19050">
                <a:solidFill>
                  <a:schemeClr val="lt1"/>
                </a:solidFill>
              </a:ln>
              <a:effectLst/>
            </c:spPr>
            <c:extLst>
              <c:ext xmlns:c16="http://schemas.microsoft.com/office/drawing/2014/chart" uri="{C3380CC4-5D6E-409C-BE32-E72D297353CC}">
                <c16:uniqueId val="{0000002F-F1F4-3C42-BFF1-45F542CBFA00}"/>
              </c:ext>
            </c:extLst>
          </c:dPt>
          <c:dPt>
            <c:idx val="24"/>
            <c:bubble3D val="0"/>
            <c:spPr>
              <a:gradFill>
                <a:gsLst>
                  <a:gs pos="100000">
                    <a:schemeClr val="accent1">
                      <a:lumMod val="60000"/>
                      <a:lumOff val="40000"/>
                      <a:lumMod val="60000"/>
                      <a:lumOff val="40000"/>
                    </a:schemeClr>
                  </a:gs>
                  <a:gs pos="0">
                    <a:schemeClr val="accent1">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1-F1F4-3C42-BFF1-45F542CBFA00}"/>
              </c:ext>
            </c:extLst>
          </c:dPt>
          <c:dPt>
            <c:idx val="25"/>
            <c:bubble3D val="0"/>
            <c:spPr>
              <a:gradFill>
                <a:gsLst>
                  <a:gs pos="100000">
                    <a:schemeClr val="accent2">
                      <a:lumMod val="60000"/>
                      <a:lumOff val="40000"/>
                      <a:lumMod val="60000"/>
                      <a:lumOff val="40000"/>
                    </a:schemeClr>
                  </a:gs>
                  <a:gs pos="0">
                    <a:schemeClr val="accent2">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3-F1F4-3C42-BFF1-45F542CBFA00}"/>
              </c:ext>
            </c:extLst>
          </c:dPt>
          <c:dPt>
            <c:idx val="26"/>
            <c:bubble3D val="0"/>
            <c:spPr>
              <a:gradFill>
                <a:gsLst>
                  <a:gs pos="100000">
                    <a:schemeClr val="accent3">
                      <a:lumMod val="60000"/>
                      <a:lumOff val="40000"/>
                      <a:lumMod val="60000"/>
                      <a:lumOff val="40000"/>
                    </a:schemeClr>
                  </a:gs>
                  <a:gs pos="0">
                    <a:schemeClr val="accent3">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5-F1F4-3C42-BFF1-45F542CBFA00}"/>
              </c:ext>
            </c:extLst>
          </c:dPt>
          <c:dPt>
            <c:idx val="27"/>
            <c:bubble3D val="0"/>
            <c:spPr>
              <a:gradFill>
                <a:gsLst>
                  <a:gs pos="100000">
                    <a:schemeClr val="accent4">
                      <a:lumMod val="60000"/>
                      <a:lumOff val="40000"/>
                      <a:lumMod val="60000"/>
                      <a:lumOff val="40000"/>
                    </a:schemeClr>
                  </a:gs>
                  <a:gs pos="0">
                    <a:schemeClr val="accent4">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7-F1F4-3C42-BFF1-45F542CBFA00}"/>
              </c:ext>
            </c:extLst>
          </c:dPt>
          <c:dPt>
            <c:idx val="28"/>
            <c:bubble3D val="0"/>
            <c:spPr>
              <a:gradFill>
                <a:gsLst>
                  <a:gs pos="100000">
                    <a:schemeClr val="accent5">
                      <a:lumMod val="60000"/>
                      <a:lumOff val="40000"/>
                      <a:lumMod val="60000"/>
                      <a:lumOff val="40000"/>
                    </a:schemeClr>
                  </a:gs>
                  <a:gs pos="0">
                    <a:schemeClr val="accent5">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9-F1F4-3C42-BFF1-45F542CBFA00}"/>
              </c:ext>
            </c:extLst>
          </c:dPt>
          <c:dPt>
            <c:idx val="29"/>
            <c:bubble3D val="0"/>
            <c:spPr>
              <a:gradFill>
                <a:gsLst>
                  <a:gs pos="100000">
                    <a:schemeClr val="accent6">
                      <a:lumMod val="60000"/>
                      <a:lumOff val="40000"/>
                      <a:lumMod val="60000"/>
                      <a:lumOff val="40000"/>
                    </a:schemeClr>
                  </a:gs>
                  <a:gs pos="0">
                    <a:schemeClr val="accent6">
                      <a:lumMod val="60000"/>
                      <a:lumOff val="40000"/>
                    </a:schemeClr>
                  </a:gs>
                </a:gsLst>
                <a:lin ang="5400000" scaled="0"/>
              </a:gradFill>
              <a:ln w="19050">
                <a:solidFill>
                  <a:schemeClr val="lt1"/>
                </a:solidFill>
              </a:ln>
              <a:effectLst/>
            </c:spPr>
            <c:extLst>
              <c:ext xmlns:c16="http://schemas.microsoft.com/office/drawing/2014/chart" uri="{C3380CC4-5D6E-409C-BE32-E72D297353CC}">
                <c16:uniqueId val="{0000003B-F1F4-3C42-BFF1-45F542CBFA00}"/>
              </c:ext>
            </c:extLst>
          </c:dPt>
          <c:dPt>
            <c:idx val="30"/>
            <c:bubble3D val="0"/>
            <c:spPr>
              <a:gradFill>
                <a:gsLst>
                  <a:gs pos="100000">
                    <a:schemeClr val="accent1">
                      <a:lumMod val="50000"/>
                      <a:lumMod val="60000"/>
                      <a:lumOff val="40000"/>
                    </a:schemeClr>
                  </a:gs>
                  <a:gs pos="0">
                    <a:schemeClr val="accent1">
                      <a:lumMod val="50000"/>
                    </a:schemeClr>
                  </a:gs>
                </a:gsLst>
                <a:lin ang="5400000" scaled="0"/>
              </a:gradFill>
              <a:ln w="19050">
                <a:solidFill>
                  <a:schemeClr val="lt1"/>
                </a:solidFill>
              </a:ln>
              <a:effectLst/>
            </c:spPr>
            <c:extLst>
              <c:ext xmlns:c16="http://schemas.microsoft.com/office/drawing/2014/chart" uri="{C3380CC4-5D6E-409C-BE32-E72D297353CC}">
                <c16:uniqueId val="{0000003D-F1F4-3C42-BFF1-45F542CBFA00}"/>
              </c:ext>
            </c:extLst>
          </c:dPt>
          <c:dPt>
            <c:idx val="31"/>
            <c:bubble3D val="0"/>
            <c:spPr>
              <a:gradFill>
                <a:gsLst>
                  <a:gs pos="100000">
                    <a:schemeClr val="accent2">
                      <a:lumMod val="50000"/>
                      <a:lumMod val="60000"/>
                      <a:lumOff val="40000"/>
                    </a:schemeClr>
                  </a:gs>
                  <a:gs pos="0">
                    <a:schemeClr val="accent2">
                      <a:lumMod val="50000"/>
                    </a:schemeClr>
                  </a:gs>
                </a:gsLst>
                <a:lin ang="5400000" scaled="0"/>
              </a:gradFill>
              <a:ln w="19050">
                <a:solidFill>
                  <a:schemeClr val="lt1"/>
                </a:solidFill>
              </a:ln>
              <a:effectLst/>
            </c:spPr>
            <c:extLst>
              <c:ext xmlns:c16="http://schemas.microsoft.com/office/drawing/2014/chart" uri="{C3380CC4-5D6E-409C-BE32-E72D297353CC}">
                <c16:uniqueId val="{0000003F-F1F4-3C42-BFF1-45F542CBFA00}"/>
              </c:ext>
            </c:extLst>
          </c:dPt>
          <c:dPt>
            <c:idx val="32"/>
            <c:bubble3D val="0"/>
            <c:spPr>
              <a:gradFill>
                <a:gsLst>
                  <a:gs pos="100000">
                    <a:schemeClr val="accent3">
                      <a:lumMod val="50000"/>
                      <a:lumMod val="60000"/>
                      <a:lumOff val="40000"/>
                    </a:schemeClr>
                  </a:gs>
                  <a:gs pos="0">
                    <a:schemeClr val="accent3">
                      <a:lumMod val="50000"/>
                    </a:schemeClr>
                  </a:gs>
                </a:gsLst>
                <a:lin ang="5400000" scaled="0"/>
              </a:gradFill>
              <a:ln w="19050">
                <a:solidFill>
                  <a:schemeClr val="lt1"/>
                </a:solidFill>
              </a:ln>
              <a:effectLst/>
            </c:spPr>
            <c:extLst>
              <c:ext xmlns:c16="http://schemas.microsoft.com/office/drawing/2014/chart" uri="{C3380CC4-5D6E-409C-BE32-E72D297353CC}">
                <c16:uniqueId val="{00000041-F1F4-3C42-BFF1-45F542CBFA00}"/>
              </c:ext>
            </c:extLst>
          </c:dPt>
          <c:dPt>
            <c:idx val="33"/>
            <c:bubble3D val="0"/>
            <c:spPr>
              <a:gradFill>
                <a:gsLst>
                  <a:gs pos="100000">
                    <a:schemeClr val="accent4">
                      <a:lumMod val="50000"/>
                      <a:lumMod val="60000"/>
                      <a:lumOff val="40000"/>
                    </a:schemeClr>
                  </a:gs>
                  <a:gs pos="0">
                    <a:schemeClr val="accent4">
                      <a:lumMod val="50000"/>
                    </a:schemeClr>
                  </a:gs>
                </a:gsLst>
                <a:lin ang="5400000" scaled="0"/>
              </a:gradFill>
              <a:ln w="19050">
                <a:solidFill>
                  <a:schemeClr val="lt1"/>
                </a:solidFill>
              </a:ln>
              <a:effectLst/>
            </c:spPr>
            <c:extLst>
              <c:ext xmlns:c16="http://schemas.microsoft.com/office/drawing/2014/chart" uri="{C3380CC4-5D6E-409C-BE32-E72D297353CC}">
                <c16:uniqueId val="{00000043-F1F4-3C42-BFF1-45F542CBFA00}"/>
              </c:ext>
            </c:extLst>
          </c:dPt>
          <c:dPt>
            <c:idx val="34"/>
            <c:bubble3D val="0"/>
            <c:spPr>
              <a:gradFill>
                <a:gsLst>
                  <a:gs pos="100000">
                    <a:schemeClr val="accent5">
                      <a:lumMod val="50000"/>
                      <a:lumMod val="60000"/>
                      <a:lumOff val="40000"/>
                    </a:schemeClr>
                  </a:gs>
                  <a:gs pos="0">
                    <a:schemeClr val="accent5">
                      <a:lumMod val="50000"/>
                    </a:schemeClr>
                  </a:gs>
                </a:gsLst>
                <a:lin ang="5400000" scaled="0"/>
              </a:gradFill>
              <a:ln w="19050">
                <a:solidFill>
                  <a:schemeClr val="lt1"/>
                </a:solidFill>
              </a:ln>
              <a:effectLst/>
            </c:spPr>
            <c:extLst>
              <c:ext xmlns:c16="http://schemas.microsoft.com/office/drawing/2014/chart" uri="{C3380CC4-5D6E-409C-BE32-E72D297353CC}">
                <c16:uniqueId val="{00000045-F1F4-3C42-BFF1-45F542CBFA00}"/>
              </c:ext>
            </c:extLst>
          </c:dPt>
          <c:cat>
            <c:strRef>
              <c:f>Feuil1!$A$2:$A$36</c:f>
              <c:strCache>
                <c:ptCount val="35"/>
                <c:pt idx="0">
                  <c:v>Ascomycota</c:v>
                </c:pt>
                <c:pt idx="1">
                  <c:v>Basidiomycota</c:v>
                </c:pt>
                <c:pt idx="2">
                  <c:v>Streptophyta</c:v>
                </c:pt>
                <c:pt idx="3">
                  <c:v>Chordata</c:v>
                </c:pt>
                <c:pt idx="4">
                  <c:v>Apicomplexa</c:v>
                </c:pt>
                <c:pt idx="5">
                  <c:v>Arthropoda</c:v>
                </c:pt>
                <c:pt idx="6">
                  <c:v>None</c:v>
                </c:pt>
                <c:pt idx="7">
                  <c:v>Nematoda</c:v>
                </c:pt>
                <c:pt idx="8">
                  <c:v>Platyhelminthes</c:v>
                </c:pt>
                <c:pt idx="9">
                  <c:v>Zoopagomycota</c:v>
                </c:pt>
                <c:pt idx="10">
                  <c:v>Chytridiomycota</c:v>
                </c:pt>
                <c:pt idx="11">
                  <c:v>Chlorophyta</c:v>
                </c:pt>
                <c:pt idx="12">
                  <c:v>Mucoromycota</c:v>
                </c:pt>
                <c:pt idx="13">
                  <c:v>Mollusca</c:v>
                </c:pt>
                <c:pt idx="14">
                  <c:v>Cnidaria</c:v>
                </c:pt>
                <c:pt idx="15">
                  <c:v>Microsporidia</c:v>
                </c:pt>
                <c:pt idx="16">
                  <c:v>Eustigmatophyceae</c:v>
                </c:pt>
                <c:pt idx="17">
                  <c:v>Bacillariophyta</c:v>
                </c:pt>
                <c:pt idx="18">
                  <c:v>Echinodermata</c:v>
                </c:pt>
                <c:pt idx="19">
                  <c:v>Neocallimastigomycota</c:v>
                </c:pt>
                <c:pt idx="20">
                  <c:v>Porifera</c:v>
                </c:pt>
                <c:pt idx="21">
                  <c:v>Placozoa</c:v>
                </c:pt>
                <c:pt idx="22">
                  <c:v>Chromerida</c:v>
                </c:pt>
                <c:pt idx="23">
                  <c:v>Xanthophyceae</c:v>
                </c:pt>
                <c:pt idx="24">
                  <c:v>Rotifera</c:v>
                </c:pt>
                <c:pt idx="25">
                  <c:v>Phaeophyceae</c:v>
                </c:pt>
                <c:pt idx="26">
                  <c:v>Blastocladiomycota</c:v>
                </c:pt>
                <c:pt idx="27">
                  <c:v>Annelida</c:v>
                </c:pt>
                <c:pt idx="28">
                  <c:v>Xenacoelomorpha</c:v>
                </c:pt>
                <c:pt idx="29">
                  <c:v>Tardigrada</c:v>
                </c:pt>
                <c:pt idx="30">
                  <c:v>Pinguiophyceae</c:v>
                </c:pt>
                <c:pt idx="31">
                  <c:v>Onychophora</c:v>
                </c:pt>
                <c:pt idx="32">
                  <c:v>Euglenida</c:v>
                </c:pt>
                <c:pt idx="33">
                  <c:v>Cryptomycota</c:v>
                </c:pt>
                <c:pt idx="34">
                  <c:v>Bolidophyceae</c:v>
                </c:pt>
              </c:strCache>
            </c:strRef>
          </c:cat>
          <c:val>
            <c:numRef>
              <c:f>Feuil1!$B$2:$B$36</c:f>
              <c:numCache>
                <c:formatCode>General</c:formatCode>
                <c:ptCount val="35"/>
                <c:pt idx="0">
                  <c:v>1121</c:v>
                </c:pt>
                <c:pt idx="1">
                  <c:v>780</c:v>
                </c:pt>
                <c:pt idx="2">
                  <c:v>683</c:v>
                </c:pt>
                <c:pt idx="3">
                  <c:v>652</c:v>
                </c:pt>
                <c:pt idx="4">
                  <c:v>436</c:v>
                </c:pt>
                <c:pt idx="5">
                  <c:v>309</c:v>
                </c:pt>
                <c:pt idx="6">
                  <c:v>154</c:v>
                </c:pt>
                <c:pt idx="7">
                  <c:v>95</c:v>
                </c:pt>
                <c:pt idx="8">
                  <c:v>44</c:v>
                </c:pt>
                <c:pt idx="9">
                  <c:v>38</c:v>
                </c:pt>
                <c:pt idx="10">
                  <c:v>26</c:v>
                </c:pt>
                <c:pt idx="11">
                  <c:v>22</c:v>
                </c:pt>
                <c:pt idx="12">
                  <c:v>21</c:v>
                </c:pt>
                <c:pt idx="13">
                  <c:v>21</c:v>
                </c:pt>
                <c:pt idx="14">
                  <c:v>20</c:v>
                </c:pt>
                <c:pt idx="15">
                  <c:v>14</c:v>
                </c:pt>
                <c:pt idx="16">
                  <c:v>9</c:v>
                </c:pt>
                <c:pt idx="17">
                  <c:v>6</c:v>
                </c:pt>
                <c:pt idx="18">
                  <c:v>5</c:v>
                </c:pt>
                <c:pt idx="19">
                  <c:v>4</c:v>
                </c:pt>
                <c:pt idx="20">
                  <c:v>3</c:v>
                </c:pt>
                <c:pt idx="21">
                  <c:v>3</c:v>
                </c:pt>
                <c:pt idx="22">
                  <c:v>3</c:v>
                </c:pt>
                <c:pt idx="23">
                  <c:v>2</c:v>
                </c:pt>
                <c:pt idx="24">
                  <c:v>2</c:v>
                </c:pt>
                <c:pt idx="25">
                  <c:v>2</c:v>
                </c:pt>
                <c:pt idx="26">
                  <c:v>2</c:v>
                </c:pt>
                <c:pt idx="27">
                  <c:v>2</c:v>
                </c:pt>
                <c:pt idx="28">
                  <c:v>1</c:v>
                </c:pt>
                <c:pt idx="29">
                  <c:v>1</c:v>
                </c:pt>
                <c:pt idx="30">
                  <c:v>1</c:v>
                </c:pt>
                <c:pt idx="31">
                  <c:v>1</c:v>
                </c:pt>
                <c:pt idx="32">
                  <c:v>1</c:v>
                </c:pt>
                <c:pt idx="33">
                  <c:v>1</c:v>
                </c:pt>
                <c:pt idx="34">
                  <c:v>1</c:v>
                </c:pt>
              </c:numCache>
            </c:numRef>
          </c:val>
          <c:extLst>
            <c:ext xmlns:c16="http://schemas.microsoft.com/office/drawing/2014/chart" uri="{C3380CC4-5D6E-409C-BE32-E72D297353CC}">
              <c16:uniqueId val="{00000046-F1F4-3C42-BFF1-45F542CBFA00}"/>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7242180451127795"/>
          <c:y val="4.52981878088962E-3"/>
          <c:w val="0.22757819548872199"/>
          <c:h val="0.99303245469522206"/>
        </c:manualLayout>
      </c:layout>
      <c:overlay val="0"/>
      <c:spPr>
        <a:solidFill>
          <a:schemeClr val="lt1">
            <a:alpha val="50000"/>
          </a:schemeClr>
        </a:solidFill>
        <a:ln>
          <a:noFill/>
        </a:ln>
        <a:effectLst/>
      </c:spPr>
      <c:txPr>
        <a:bodyPr rot="0" spcFirstLastPara="1" vertOverflow="ellipsis" vert="horz" wrap="square" anchor="ctr" anchorCtr="1"/>
        <a:lstStyle/>
        <a:p>
          <a:pPr>
            <a:defRPr sz="1400" b="1" i="0" u="none" strike="noStrike" kern="1200" baseline="0">
              <a:solidFill>
                <a:schemeClr val="tx1">
                  <a:lumMod val="95000"/>
                  <a:lumOff val="5000"/>
                </a:schemeClr>
              </a:solidFill>
              <a:latin typeface="+mn-lt"/>
              <a:ea typeface="+mn-ea"/>
              <a:cs typeface="+mn-cs"/>
            </a:defRPr>
          </a:pPr>
          <a:endParaRPr lang="fr-FR"/>
        </a:p>
      </c:txPr>
    </c:legend>
    <c:plotVisOnly val="1"/>
    <c:dispBlanksAs val="gap"/>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Nb</c:v>
                </c:pt>
              </c:strCache>
            </c:strRef>
          </c:tx>
          <c:dPt>
            <c:idx val="0"/>
            <c:bubble3D val="0"/>
            <c:spPr>
              <a:solidFill>
                <a:srgbClr val="0A34E9"/>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737-3B42-8079-7938B08B77EF}"/>
              </c:ext>
            </c:extLst>
          </c:dPt>
          <c:dPt>
            <c:idx val="1"/>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737-3B42-8079-7938B08B77EF}"/>
              </c:ext>
            </c:extLst>
          </c:dPt>
          <c:dPt>
            <c:idx val="2"/>
            <c:bubble3D val="0"/>
            <c:spPr>
              <a:solidFill>
                <a:schemeClr val="bg1">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737-3B42-8079-7938B08B77EF}"/>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737-3B42-8079-7938B08B77EF}"/>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737-3B42-8079-7938B08B77EF}"/>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737-3B42-8079-7938B08B77EF}"/>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4737-3B42-8079-7938B08B77EF}"/>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4737-3B42-8079-7938B08B77EF}"/>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4737-3B42-8079-7938B08B77EF}"/>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4737-3B42-8079-7938B08B77EF}"/>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4737-3B42-8079-7938B08B77EF}"/>
              </c:ext>
            </c:extLst>
          </c:dPt>
          <c:dPt>
            <c:idx val="11"/>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4737-3B42-8079-7938B08B77EF}"/>
              </c:ext>
            </c:extLst>
          </c:dPt>
          <c:dPt>
            <c:idx val="12"/>
            <c:bubble3D val="0"/>
            <c:spPr>
              <a:solidFill>
                <a:schemeClr val="accent1">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9-4737-3B42-8079-7938B08B77EF}"/>
              </c:ext>
            </c:extLst>
          </c:dPt>
          <c:dPt>
            <c:idx val="13"/>
            <c:bubble3D val="0"/>
            <c:spPr>
              <a:solidFill>
                <a:schemeClr val="accent2">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B-4737-3B42-8079-7938B08B77EF}"/>
              </c:ext>
            </c:extLst>
          </c:dPt>
          <c:dPt>
            <c:idx val="14"/>
            <c:bubble3D val="0"/>
            <c:spPr>
              <a:solidFill>
                <a:schemeClr val="accent3">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D-4737-3B42-8079-7938B08B77EF}"/>
              </c:ext>
            </c:extLst>
          </c:dPt>
          <c:dPt>
            <c:idx val="15"/>
            <c:bubble3D val="0"/>
            <c:spPr>
              <a:solidFill>
                <a:schemeClr val="accent4">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F-4737-3B42-8079-7938B08B77EF}"/>
              </c:ext>
            </c:extLst>
          </c:dPt>
          <c:dPt>
            <c:idx val="16"/>
            <c:bubble3D val="0"/>
            <c:spPr>
              <a:solidFill>
                <a:schemeClr val="accent5">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1-4737-3B42-8079-7938B08B77EF}"/>
              </c:ext>
            </c:extLst>
          </c:dPt>
          <c:dPt>
            <c:idx val="17"/>
            <c:bubble3D val="0"/>
            <c:spPr>
              <a:solidFill>
                <a:schemeClr val="accent6">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3-4737-3B42-8079-7938B08B77EF}"/>
              </c:ext>
            </c:extLst>
          </c:dPt>
          <c:dPt>
            <c:idx val="18"/>
            <c:bubble3D val="0"/>
            <c:spPr>
              <a:solidFill>
                <a:schemeClr val="accent1">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5-4737-3B42-8079-7938B08B77EF}"/>
              </c:ext>
            </c:extLst>
          </c:dPt>
          <c:dPt>
            <c:idx val="19"/>
            <c:bubble3D val="0"/>
            <c:spPr>
              <a:solidFill>
                <a:schemeClr val="accent2">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7-4737-3B42-8079-7938B08B77EF}"/>
              </c:ext>
            </c:extLst>
          </c:dPt>
          <c:dPt>
            <c:idx val="20"/>
            <c:bubble3D val="0"/>
            <c:spPr>
              <a:solidFill>
                <a:schemeClr val="accent3">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9-4737-3B42-8079-7938B08B77EF}"/>
              </c:ext>
            </c:extLst>
          </c:dPt>
          <c:dPt>
            <c:idx val="21"/>
            <c:bubble3D val="0"/>
            <c:spPr>
              <a:solidFill>
                <a:schemeClr val="accent4">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B-4737-3B42-8079-7938B08B77EF}"/>
              </c:ext>
            </c:extLst>
          </c:dPt>
          <c:dPt>
            <c:idx val="22"/>
            <c:bubble3D val="0"/>
            <c:spPr>
              <a:solidFill>
                <a:schemeClr val="accent5">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D-4737-3B42-8079-7938B08B77EF}"/>
              </c:ext>
            </c:extLst>
          </c:dPt>
          <c:dPt>
            <c:idx val="23"/>
            <c:bubble3D val="0"/>
            <c:spPr>
              <a:solidFill>
                <a:schemeClr val="accent6">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F-4737-3B42-8079-7938B08B77EF}"/>
              </c:ext>
            </c:extLst>
          </c:dPt>
          <c:dPt>
            <c:idx val="24"/>
            <c:bubble3D val="0"/>
            <c:spPr>
              <a:solidFill>
                <a:schemeClr val="accent1">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1-4737-3B42-8079-7938B08B77EF}"/>
              </c:ext>
            </c:extLst>
          </c:dPt>
          <c:dPt>
            <c:idx val="25"/>
            <c:bubble3D val="0"/>
            <c:spPr>
              <a:solidFill>
                <a:schemeClr val="accent2">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3-4737-3B42-8079-7938B08B77EF}"/>
              </c:ext>
            </c:extLst>
          </c:dPt>
          <c:dPt>
            <c:idx val="26"/>
            <c:bubble3D val="0"/>
            <c:spPr>
              <a:solidFill>
                <a:schemeClr val="accent3">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5-4737-3B42-8079-7938B08B77EF}"/>
              </c:ext>
            </c:extLst>
          </c:dPt>
          <c:dPt>
            <c:idx val="27"/>
            <c:bubble3D val="0"/>
            <c:spPr>
              <a:solidFill>
                <a:schemeClr val="accent4">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7-4737-3B42-8079-7938B08B77EF}"/>
              </c:ext>
            </c:extLst>
          </c:dPt>
          <c:dPt>
            <c:idx val="28"/>
            <c:bubble3D val="0"/>
            <c:spPr>
              <a:solidFill>
                <a:schemeClr val="accent5">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9-4737-3B42-8079-7938B08B77EF}"/>
              </c:ext>
            </c:extLst>
          </c:dPt>
          <c:dPt>
            <c:idx val="29"/>
            <c:bubble3D val="0"/>
            <c:spPr>
              <a:solidFill>
                <a:schemeClr val="accent6">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B-4737-3B42-8079-7938B08B77EF}"/>
              </c:ext>
            </c:extLst>
          </c:dPt>
          <c:dPt>
            <c:idx val="30"/>
            <c:bubble3D val="0"/>
            <c:spPr>
              <a:solidFill>
                <a:schemeClr val="accent1">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D-4737-3B42-8079-7938B08B77EF}"/>
              </c:ext>
            </c:extLst>
          </c:dPt>
          <c:cat>
            <c:strRef>
              <c:f>Feuil1!$A$2:$A$32</c:f>
              <c:strCache>
                <c:ptCount val="31"/>
                <c:pt idx="0">
                  <c:v>Streptophyta</c:v>
                </c:pt>
                <c:pt idx="1">
                  <c:v>Ascomycota</c:v>
                </c:pt>
                <c:pt idx="2">
                  <c:v>Basidiomycota</c:v>
                </c:pt>
                <c:pt idx="3">
                  <c:v>None</c:v>
                </c:pt>
                <c:pt idx="4">
                  <c:v>Chlorophyta</c:v>
                </c:pt>
                <c:pt idx="5">
                  <c:v>Chordata</c:v>
                </c:pt>
                <c:pt idx="6">
                  <c:v>Bacillariophyta</c:v>
                </c:pt>
                <c:pt idx="7">
                  <c:v>Neocallimastigomycota</c:v>
                </c:pt>
                <c:pt idx="8">
                  <c:v>Mucoromycota</c:v>
                </c:pt>
                <c:pt idx="9">
                  <c:v>Nematoda</c:v>
                </c:pt>
                <c:pt idx="10">
                  <c:v>Arthropoda</c:v>
                </c:pt>
                <c:pt idx="11">
                  <c:v>Chytridiomycota</c:v>
                </c:pt>
                <c:pt idx="12">
                  <c:v>Zoopagomycota</c:v>
                </c:pt>
                <c:pt idx="13">
                  <c:v>Platyhelminthes</c:v>
                </c:pt>
                <c:pt idx="14">
                  <c:v>Apicomplexa</c:v>
                </c:pt>
                <c:pt idx="15">
                  <c:v>Annelida</c:v>
                </c:pt>
                <c:pt idx="16">
                  <c:v>Mollusca</c:v>
                </c:pt>
                <c:pt idx="17">
                  <c:v>Euglenida</c:v>
                </c:pt>
                <c:pt idx="18">
                  <c:v>Blastocladiomycota</c:v>
                </c:pt>
                <c:pt idx="19">
                  <c:v>Cnidaria</c:v>
                </c:pt>
                <c:pt idx="20">
                  <c:v>Bolidophyceae</c:v>
                </c:pt>
                <c:pt idx="21">
                  <c:v>Xanthophyceae</c:v>
                </c:pt>
                <c:pt idx="22">
                  <c:v>Pinguiophyceae</c:v>
                </c:pt>
                <c:pt idx="23">
                  <c:v>Echinodermata</c:v>
                </c:pt>
                <c:pt idx="24">
                  <c:v>Chromerida</c:v>
                </c:pt>
                <c:pt idx="25">
                  <c:v>Tardigrada</c:v>
                </c:pt>
                <c:pt idx="26">
                  <c:v>Phaeophyceae</c:v>
                </c:pt>
                <c:pt idx="27">
                  <c:v>Orthonectida</c:v>
                </c:pt>
                <c:pt idx="28">
                  <c:v>Microsporidia</c:v>
                </c:pt>
                <c:pt idx="29">
                  <c:v>Haplosporidia</c:v>
                </c:pt>
                <c:pt idx="30">
                  <c:v>Chaetognatha</c:v>
                </c:pt>
              </c:strCache>
            </c:strRef>
          </c:cat>
          <c:val>
            <c:numRef>
              <c:f>Feuil1!$B$2:$B$32</c:f>
              <c:numCache>
                <c:formatCode>General</c:formatCode>
                <c:ptCount val="31"/>
                <c:pt idx="0">
                  <c:v>8301</c:v>
                </c:pt>
                <c:pt idx="1">
                  <c:v>2183</c:v>
                </c:pt>
                <c:pt idx="2">
                  <c:v>926</c:v>
                </c:pt>
                <c:pt idx="3">
                  <c:v>486</c:v>
                </c:pt>
                <c:pt idx="4">
                  <c:v>485</c:v>
                </c:pt>
                <c:pt idx="5">
                  <c:v>238</c:v>
                </c:pt>
                <c:pt idx="6">
                  <c:v>203</c:v>
                </c:pt>
                <c:pt idx="7">
                  <c:v>134</c:v>
                </c:pt>
                <c:pt idx="8">
                  <c:v>61</c:v>
                </c:pt>
                <c:pt idx="9">
                  <c:v>55</c:v>
                </c:pt>
                <c:pt idx="10">
                  <c:v>36</c:v>
                </c:pt>
                <c:pt idx="11">
                  <c:v>21</c:v>
                </c:pt>
                <c:pt idx="12">
                  <c:v>15</c:v>
                </c:pt>
                <c:pt idx="13">
                  <c:v>12</c:v>
                </c:pt>
                <c:pt idx="14">
                  <c:v>12</c:v>
                </c:pt>
                <c:pt idx="15">
                  <c:v>11</c:v>
                </c:pt>
                <c:pt idx="16">
                  <c:v>9</c:v>
                </c:pt>
                <c:pt idx="17">
                  <c:v>5</c:v>
                </c:pt>
                <c:pt idx="18">
                  <c:v>5</c:v>
                </c:pt>
                <c:pt idx="19">
                  <c:v>4</c:v>
                </c:pt>
                <c:pt idx="20">
                  <c:v>4</c:v>
                </c:pt>
                <c:pt idx="21">
                  <c:v>2</c:v>
                </c:pt>
                <c:pt idx="22">
                  <c:v>2</c:v>
                </c:pt>
                <c:pt idx="23">
                  <c:v>2</c:v>
                </c:pt>
                <c:pt idx="24">
                  <c:v>2</c:v>
                </c:pt>
                <c:pt idx="25">
                  <c:v>1</c:v>
                </c:pt>
                <c:pt idx="26">
                  <c:v>1</c:v>
                </c:pt>
                <c:pt idx="27">
                  <c:v>1</c:v>
                </c:pt>
                <c:pt idx="28">
                  <c:v>1</c:v>
                </c:pt>
                <c:pt idx="29">
                  <c:v>1</c:v>
                </c:pt>
                <c:pt idx="30">
                  <c:v>1</c:v>
                </c:pt>
              </c:numCache>
            </c:numRef>
          </c:val>
          <c:extLst>
            <c:ext xmlns:c16="http://schemas.microsoft.com/office/drawing/2014/chart" uri="{C3380CC4-5D6E-409C-BE32-E72D297353CC}">
              <c16:uniqueId val="{0000003E-4737-3B42-8079-7938B08B77EF}"/>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0277296587926497"/>
          <c:y val="4.1144975288303102E-3"/>
          <c:w val="0.29313473315835498"/>
          <c:h val="0.99386326194398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600" b="1" i="0" u="none" strike="noStrike" kern="1200" baseline="0">
              <a:solidFill>
                <a:schemeClr val="tx1">
                  <a:lumMod val="95000"/>
                  <a:lumOff val="5000"/>
                </a:schemeClr>
              </a:solidFill>
              <a:latin typeface="+mn-lt"/>
              <a:ea typeface="+mn-ea"/>
              <a:cs typeface="+mn-cs"/>
            </a:defRPr>
          </a:pPr>
          <a:endParaRPr lang="fr-F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C7E1299C-798B-6A41-A121-5035A0995D50}" type="datetimeFigureOut">
              <a:rPr lang="fr-FR"/>
              <a:pPr>
                <a:defRPr/>
              </a:pPr>
              <a:t>02/05/2018</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ADD07087-A21F-0F4E-A2E8-9EAC7762B7E8}" type="slidenum">
              <a:rPr lang="fr-FR"/>
              <a:pPr>
                <a:defRPr/>
              </a:pPr>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 xmlns:ma14="http://schemas.microsoft.com/office/mac/drawingml/2011/main"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defRPr sz="1200" b="0">
                <a:ea typeface="ＭＳ Ｐゴシック" charset="0"/>
                <a:cs typeface="ＭＳ Ｐゴシック" charset="0"/>
              </a:defRPr>
            </a:lvl1pPr>
          </a:lstStyle>
          <a:p>
            <a:pPr>
              <a:defRPr/>
            </a:pPr>
            <a:endParaRPr lang="fr-FR"/>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 xmlns:ma14="http://schemas.microsoft.com/office/mac/drawingml/2011/main"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lgn="r">
              <a:defRPr sz="1200" b="0">
                <a:ea typeface="ＭＳ Ｐゴシック" charset="0"/>
                <a:cs typeface="ＭＳ Ｐゴシック" charset="0"/>
              </a:defRPr>
            </a:lvl1pPr>
          </a:lstStyle>
          <a:p>
            <a:pPr>
              <a:defRPr/>
            </a:pPr>
            <a:endParaRPr lang="fr-FR"/>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 xmlns:ma14="http://schemas.microsoft.com/office/mac/drawingml/2011/main"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p>
            <a:pPr lvl="0"/>
            <a:r>
              <a:rPr lang="fr-FR" altLang="x-none" noProof="0"/>
              <a:t>Cliquez pour modifier les styles du texte du masque</a:t>
            </a:r>
          </a:p>
          <a:p>
            <a:pPr lvl="1"/>
            <a:r>
              <a:rPr lang="fr-FR" altLang="x-none" noProof="0"/>
              <a:t>Deuxième niveau</a:t>
            </a:r>
          </a:p>
          <a:p>
            <a:pPr lvl="2"/>
            <a:r>
              <a:rPr lang="fr-FR" altLang="x-none" noProof="0"/>
              <a:t>Troisième niveau</a:t>
            </a:r>
          </a:p>
          <a:p>
            <a:pPr lvl="3"/>
            <a:r>
              <a:rPr lang="fr-FR" altLang="x-none" noProof="0"/>
              <a:t>Quatrième niveau</a:t>
            </a:r>
          </a:p>
          <a:p>
            <a:pPr lvl="4"/>
            <a:r>
              <a:rPr lang="fr-FR" altLang="x-none" noProof="0"/>
              <a:t>Cinquième niveau</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 xmlns:ma14="http://schemas.microsoft.com/office/mac/drawingml/2011/main" val="1"/>
            </a:ext>
            <a:ext uri="{909E8E84-426E-40dd-AFC4-6F175D3DCCD1}"/>
            <a:ext uri="{91240B29-F687-4f45-9708-019B960494DF}"/>
          </a:extLst>
        </p:spPr>
        <p:txBody>
          <a:bodyPr vert="horz" wrap="square" lIns="91440" tIns="45720" rIns="91440" bIns="45720" numCol="1" anchor="b" anchorCtr="0" compatLnSpc="1">
            <a:prstTxWarp prst="textNoShape">
              <a:avLst/>
            </a:prstTxWarp>
          </a:bodyPr>
          <a:lstStyle>
            <a:lvl1pPr>
              <a:defRPr sz="1200" b="0">
                <a:ea typeface="ＭＳ Ｐゴシック" charset="0"/>
                <a:cs typeface="ＭＳ Ｐゴシック" charset="0"/>
              </a:defRPr>
            </a:lvl1pPr>
          </a:lstStyle>
          <a:p>
            <a:pPr>
              <a:defRPr/>
            </a:pPr>
            <a:endParaRPr lang="fr-FR"/>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 xmlns:ma14="http://schemas.microsoft.com/office/mac/drawingml/2011/main" val="1"/>
            </a:ext>
            <a:ext uri="{909E8E84-426E-40dd-AFC4-6F175D3DCCD1}"/>
            <a:ext uri="{91240B29-F687-4f45-9708-019B960494DF}"/>
          </a:extLst>
        </p:spPr>
        <p:txBody>
          <a:bodyPr vert="horz" wrap="square" lIns="91440" tIns="45720" rIns="91440" bIns="45720" numCol="1" anchor="b" anchorCtr="0" compatLnSpc="1">
            <a:prstTxWarp prst="textNoShape">
              <a:avLst/>
            </a:prstTxWarp>
          </a:bodyPr>
          <a:lstStyle>
            <a:lvl1pPr algn="r">
              <a:defRPr sz="1200" b="0"/>
            </a:lvl1pPr>
          </a:lstStyle>
          <a:p>
            <a:pPr>
              <a:defRPr/>
            </a:pPr>
            <a:fld id="{0871257A-6A22-EC4F-8E32-618C069903C3}" type="slidenum">
              <a:rPr lang="fr-FR" altLang="x-none"/>
              <a:pPr>
                <a:defRPr/>
              </a:pPr>
              <a:t>‹N°›</a:t>
            </a:fld>
            <a:endParaRPr lang="fr-FR"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nature.com/nature/journal/v499/n7456/full/nature12263.html#ref2"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www.nature.com/nature/journal/v499/n7456/full/nature12263.html#fn1" TargetMode="External"/><Relationship Id="rId5" Type="http://schemas.openxmlformats.org/officeDocument/2006/relationships/hyperlink" Target="http://www.nature.com/nature/journal/v499/n7456/full/nature12263.html#ref3" TargetMode="External"/><Relationship Id="rId4" Type="http://schemas.openxmlformats.org/officeDocument/2006/relationships/hyperlink" Target="http://www.nature.com/nature/journal/v499/n7456/full/nature12323.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Genetics"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en.wikipedia.org/wiki/Genotypes" TargetMode="External"/><Relationship Id="rId4" Type="http://schemas.openxmlformats.org/officeDocument/2006/relationships/hyperlink" Target="https://en.wikipedia.org/wiki/Statistical_inferenc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genomesonline.org/gold.c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bcm.edu/departments/molecular-virology-and-microbiology/emerging-infections-and-biodefense/glossary-b" TargetMode="External"/><Relationship Id="rId7" Type="http://schemas.openxmlformats.org/officeDocument/2006/relationships/hyperlink" Target="https://www.bcm.edu/departments/molecular-virology-and-microbiology/emerging-infections-and-biodefense/glossary-d"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www.bcm.edu/departments/molecular-virology-and-microbiology/emerging-infections-and-biodefense/glossary-g" TargetMode="External"/><Relationship Id="rId5" Type="http://schemas.openxmlformats.org/officeDocument/2006/relationships/hyperlink" Target="https://www.bcm.edu/departments/molecular-virology-and-microbiology/emerging-infections-and-biodefense/glossary-e" TargetMode="External"/><Relationship Id="rId4" Type="http://schemas.openxmlformats.org/officeDocument/2006/relationships/hyperlink" Target="https://www.bcm.edu/departments/molecular-virology-and-microbiology/emerging-infections-and-biodefense/glossary-v"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8" Type="http://schemas.openxmlformats.org/officeDocument/2006/relationships/hyperlink" Target="http://www.nature.com/nrg/journal/v13/n4/full/nrg3182.html#B93" TargetMode="External"/><Relationship Id="rId3" Type="http://schemas.openxmlformats.org/officeDocument/2006/relationships/hyperlink" Target="http://www.nature.com/nrg/journal/v13/n4/full/nrg3182.html#B4" TargetMode="External"/><Relationship Id="rId7" Type="http://schemas.openxmlformats.org/officeDocument/2006/relationships/hyperlink" Target="http://www.nature.com/nrg/journal/v13/n4/full/nrg3182.html#B89"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www.nature.com/nrg/journal/v13/n4/full/nrg3182.html#B52" TargetMode="External"/><Relationship Id="rId5" Type="http://schemas.openxmlformats.org/officeDocument/2006/relationships/hyperlink" Target="http://www.nature.com/nrg/journal/v13/n4/full/nrg3182.html#B25" TargetMode="External"/><Relationship Id="rId4" Type="http://schemas.openxmlformats.org/officeDocument/2006/relationships/hyperlink" Target="http://www.nature.com/nrg/journal/v13/n4/full/nrg3182.html#B5"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www.nature.com/nature/journal/v486/n7402/full/nature11234.html#ref1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ldl.genomics.cn/"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en.wikipedia.org/wiki/Moore's_law"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BC4B83B8-0DD3-DE44-B885-E83C75BCB41F}" type="slidenum">
              <a:rPr lang="fr-FR" altLang="x-none" sz="1200" b="0"/>
              <a:pPr/>
              <a:t>1</a:t>
            </a:fld>
            <a:endParaRPr lang="fr-FR" altLang="x-none" sz="1200" b="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C7063EF0-2FBC-CB4B-AD7E-61FEA0585F30}" type="slidenum">
              <a:rPr lang="fr-FR" altLang="x-none" sz="1200" b="0"/>
              <a:pPr/>
              <a:t>120</a:t>
            </a:fld>
            <a:endParaRPr lang="fr-FR" altLang="x-none" sz="1200" b="0"/>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9943B46-9F33-B748-8E9F-3FC3299FF463}" type="slidenum">
              <a:rPr lang="fr-FR" altLang="x-none" sz="1200" b="0"/>
              <a:pPr/>
              <a:t>121</a:t>
            </a:fld>
            <a:endParaRPr lang="fr-FR" altLang="x-none" sz="1200" b="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A62F836-AE95-D04B-825F-098FD587D2FE}" type="slidenum">
              <a:rPr lang="fr-FR" altLang="x-none" sz="1200" b="0"/>
              <a:pPr/>
              <a:t>122</a:t>
            </a:fld>
            <a:endParaRPr lang="fr-FR" altLang="x-none" sz="1200" b="0"/>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541F131-A803-C54C-B5C4-823A08CA6E77}" type="slidenum">
              <a:rPr lang="fr-FR" altLang="x-none" sz="1200" b="0"/>
              <a:pPr/>
              <a:t>123</a:t>
            </a:fld>
            <a:endParaRPr lang="fr-FR" altLang="x-none" sz="1200" b="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fr-FR" altLang="x-none">
                <a:ea typeface="ＭＳ Ｐゴシック" charset="-128"/>
              </a:rPr>
              <a:t>Example of Data that can be downloaded</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42F9D8B0-DD22-254C-B840-8EDB2754DA87}" type="slidenum">
              <a:rPr lang="fr-FR" altLang="x-none" sz="1200" b="0"/>
              <a:pPr/>
              <a:t>124</a:t>
            </a:fld>
            <a:endParaRPr lang="fr-FR" altLang="x-none" sz="1200" b="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141E3799-F3A1-994A-A14A-3B668489F1CF}" type="slidenum">
              <a:rPr lang="fr-FR" altLang="x-none" sz="1200" b="0"/>
              <a:pPr/>
              <a:t>125</a:t>
            </a:fld>
            <a:endParaRPr lang="fr-FR" altLang="x-none" sz="1200" b="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2DC153CE-B80D-CA4C-8BA2-1E3EFB5EE4E2}" type="slidenum">
              <a:rPr lang="fr-FR" altLang="x-none" sz="1200" b="0"/>
              <a:pPr/>
              <a:t>126</a:t>
            </a:fld>
            <a:endParaRPr lang="fr-FR" altLang="x-none" sz="1200" b="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0986C7C-8022-734B-B22E-87B67B45C263}" type="slidenum">
              <a:rPr lang="fr-FR" altLang="x-none" sz="1200" b="0"/>
              <a:pPr/>
              <a:t>127</a:t>
            </a:fld>
            <a:endParaRPr lang="fr-FR" altLang="x-none" sz="1200" b="0"/>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AF339D5-8C74-4C4F-8FD4-F4B03E6BACA8}" type="slidenum">
              <a:rPr lang="fr-FR" altLang="x-none" sz="1200" b="0"/>
              <a:pPr/>
              <a:t>129</a:t>
            </a:fld>
            <a:endParaRPr lang="fr-FR" altLang="x-none" sz="1200" b="0"/>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p:cNvSpPr>
            <a:spLocks noGrp="1" noRot="1" noChangeAspect="1" noChangeArrowheads="1" noTextEdit="1"/>
          </p:cNvSpPr>
          <p:nvPr>
            <p:ph type="sldImg"/>
          </p:nvPr>
        </p:nvSpPr>
        <p:spPr>
          <a:ln/>
        </p:spPr>
      </p:sp>
      <p:sp>
        <p:nvSpPr>
          <p:cNvPr id="24269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ltLang="x-none">
                <a:ea typeface="ＭＳ Ｐゴシック" charset="-128"/>
              </a:rPr>
              <a:t>Stephens ZD et al. </a:t>
            </a:r>
            <a:r>
              <a:rPr lang="en-GB" altLang="x-none">
                <a:solidFill>
                  <a:srgbClr val="1B2DC3"/>
                </a:solidFill>
                <a:ea typeface="ＭＳ Ｐゴシック" charset="-128"/>
              </a:rPr>
              <a:t>Big Data: Astronomical or Genomical?</a:t>
            </a:r>
            <a:r>
              <a:rPr lang="en-GB" altLang="x-none">
                <a:ea typeface="ＭＳ Ｐゴシック" charset="-128"/>
              </a:rPr>
              <a:t> PLoS Biol. 2015 Jul 7;13(7):e1002195.</a:t>
            </a:r>
            <a:endParaRPr lang="en-GB" altLang="x-none">
              <a:solidFill>
                <a:srgbClr val="1B2DC3"/>
              </a:solidFill>
              <a:ea typeface="ＭＳ Ｐゴシック" charset="-128"/>
            </a:endParaRPr>
          </a:p>
          <a:p>
            <a:endParaRPr lang="en-GB" altLang="x-none">
              <a:solidFill>
                <a:srgbClr val="1B2DC3"/>
              </a:solidFill>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altLang="x-none" sz="1200">
                <a:solidFill>
                  <a:srgbClr val="021EFD"/>
                </a:solidFill>
                <a:latin typeface="Helvetica" charset="0"/>
              </a:rPr>
              <a:t>Most accepted structure today: leaving species are classified into 3 domains</a:t>
            </a:r>
          </a:p>
          <a:p>
            <a:pPr>
              <a:spcBef>
                <a:spcPct val="50000"/>
              </a:spcBef>
              <a:buFontTx/>
              <a:buNone/>
            </a:pPr>
            <a:r>
              <a:rPr lang="en-GB" altLang="x-none" sz="1200">
                <a:solidFill>
                  <a:srgbClr val="FF3333"/>
                </a:solidFill>
              </a:rPr>
              <a:t>Still many attempts to introduce new branches or tree forms</a:t>
            </a:r>
          </a:p>
          <a:p>
            <a:pPr>
              <a:spcBef>
                <a:spcPct val="50000"/>
              </a:spcBef>
              <a:buFontTx/>
              <a:buNone/>
            </a:pPr>
            <a:r>
              <a:rPr lang="en-GB" altLang="x-none" sz="1200">
                <a:solidFill>
                  <a:srgbClr val="FF3333"/>
                </a:solidFill>
              </a:rPr>
              <a:t>Or even new organizations</a:t>
            </a:r>
            <a:endParaRPr lang="en-GB" altLang="x-none" sz="1200"/>
          </a:p>
          <a:p>
            <a:endParaRPr lang="en-GB"/>
          </a:p>
          <a:p>
            <a:endParaRPr lang="en-GB"/>
          </a:p>
        </p:txBody>
      </p:sp>
      <p:sp>
        <p:nvSpPr>
          <p:cNvPr id="4" name="Espace réservé du numéro de diapositive 3"/>
          <p:cNvSpPr>
            <a:spLocks noGrp="1"/>
          </p:cNvSpPr>
          <p:nvPr>
            <p:ph type="sldNum" sz="quarter" idx="10"/>
          </p:nvPr>
        </p:nvSpPr>
        <p:spPr/>
        <p:txBody>
          <a:bodyPr/>
          <a:lstStyle/>
          <a:p>
            <a:pPr>
              <a:defRPr/>
            </a:pPr>
            <a:fld id="{0871257A-6A22-EC4F-8E32-618C069903C3}" type="slidenum">
              <a:rPr lang="fr-FR" altLang="x-none" smtClean="0"/>
              <a:pPr>
                <a:defRPr/>
              </a:pPr>
              <a:t>12</a:t>
            </a:fld>
            <a:endParaRPr lang="fr-FR" altLang="x-none"/>
          </a:p>
        </p:txBody>
      </p:sp>
    </p:spTree>
    <p:extLst>
      <p:ext uri="{BB962C8B-B14F-4D97-AF65-F5344CB8AC3E}">
        <p14:creationId xmlns:p14="http://schemas.microsoft.com/office/powerpoint/2010/main" val="14189332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D7DE2C1-6A8B-114D-87BD-E698C5E32DBD}" type="slidenum">
              <a:rPr lang="fr-FR" altLang="x-none" sz="1200" b="0"/>
              <a:pPr/>
              <a:t>131</a:t>
            </a:fld>
            <a:endParaRPr lang="fr-FR" altLang="x-none" sz="1200" b="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2"/>
          <p:cNvSpPr>
            <a:spLocks noGrp="1" noRot="1" noChangeAspect="1" noChangeArrowheads="1" noTextEdit="1"/>
          </p:cNvSpPr>
          <p:nvPr>
            <p:ph type="sldImg"/>
          </p:nvPr>
        </p:nvSpPr>
        <p:spPr>
          <a:ln/>
        </p:spPr>
      </p:sp>
      <p:sp>
        <p:nvSpPr>
          <p:cNvPr id="24678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2"/>
          <p:cNvSpPr>
            <a:spLocks noGrp="1" noRot="1" noChangeAspect="1" noChangeArrowheads="1" noTextEdit="1"/>
          </p:cNvSpPr>
          <p:nvPr>
            <p:ph type="sldImg"/>
          </p:nvPr>
        </p:nvSpPr>
        <p:spPr>
          <a:ln/>
        </p:spPr>
      </p:sp>
      <p:sp>
        <p:nvSpPr>
          <p:cNvPr id="24883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p:cNvSpPr>
            <a:spLocks noGrp="1" noRot="1" noChangeAspect="1" noChangeArrowheads="1" noTextEdit="1"/>
          </p:cNvSpPr>
          <p:nvPr>
            <p:ph type="sldImg"/>
          </p:nvPr>
        </p:nvSpPr>
        <p:spPr>
          <a:ln/>
        </p:spPr>
      </p:sp>
      <p:sp>
        <p:nvSpPr>
          <p:cNvPr id="25088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p:cNvSpPr>
            <a:spLocks noGrp="1" noRot="1" noChangeAspect="1" noChangeArrowheads="1" noTextEdit="1"/>
          </p:cNvSpPr>
          <p:nvPr>
            <p:ph type="sldImg"/>
          </p:nvPr>
        </p:nvSpPr>
        <p:spPr>
          <a:ln/>
        </p:spPr>
      </p:sp>
      <p:sp>
        <p:nvSpPr>
          <p:cNvPr id="25293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F5CAE44-957F-4748-9D40-FA2028472B7C}" type="slidenum">
              <a:rPr lang="fr-FR" altLang="x-none" sz="1200" b="0"/>
              <a:pPr/>
              <a:t>18</a:t>
            </a:fld>
            <a:endParaRPr lang="fr-FR" altLang="x-none" sz="1200" b="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026"/>
          <p:cNvSpPr>
            <a:spLocks noGrp="1" noRot="1" noChangeAspect="1" noChangeArrowheads="1" noTextEdit="1"/>
          </p:cNvSpPr>
          <p:nvPr>
            <p:ph type="sldImg"/>
          </p:nvPr>
        </p:nvSpPr>
        <p:spPr>
          <a:ln/>
        </p:spPr>
      </p:sp>
      <p:sp>
        <p:nvSpPr>
          <p:cNvPr id="4301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026"/>
          <p:cNvSpPr>
            <a:spLocks noGrp="1" noRot="1" noChangeAspect="1" noChangeArrowheads="1" noTextEdit="1"/>
          </p:cNvSpPr>
          <p:nvPr>
            <p:ph type="sldImg"/>
          </p:nvPr>
        </p:nvSpPr>
        <p:spPr>
          <a:ln/>
        </p:spPr>
      </p:sp>
      <p:sp>
        <p:nvSpPr>
          <p:cNvPr id="45058"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026"/>
          <p:cNvSpPr>
            <a:spLocks noGrp="1" noRot="1" noChangeAspect="1" noChangeArrowheads="1" noTextEdit="1"/>
          </p:cNvSpPr>
          <p:nvPr>
            <p:ph type="sldImg"/>
          </p:nvPr>
        </p:nvSpPr>
        <p:spPr>
          <a:ln/>
        </p:spPr>
      </p:sp>
      <p:sp>
        <p:nvSpPr>
          <p:cNvPr id="47106"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ltLang="x-none">
                <a:ea typeface="ＭＳ Ｐゴシック" charset="-128"/>
              </a:rPr>
              <a:t>Note: </a:t>
            </a:r>
            <a:r>
              <a:rPr lang="en-GB" altLang="x-none" b="1">
                <a:ea typeface="ＭＳ Ｐゴシック" charset="-128"/>
              </a:rPr>
              <a:t>Some early milestones in protein and peptide sequencing</a:t>
            </a:r>
          </a:p>
          <a:p>
            <a:r>
              <a:rPr lang="en-GB" altLang="x-none" b="1">
                <a:ea typeface="ＭＳ Ｐゴシック" charset="-128"/>
              </a:rPr>
              <a:t>In Joel B Hagen : </a:t>
            </a:r>
            <a:r>
              <a:rPr lang="en-GB" altLang="x-none" i="1">
                <a:solidFill>
                  <a:srgbClr val="7C7C7C"/>
                </a:solidFill>
                <a:ea typeface="ＭＳ Ｐゴシック" charset="-128"/>
              </a:rPr>
              <a:t>Nature Reviews Genetics</a:t>
            </a:r>
            <a:r>
              <a:rPr lang="en-GB" altLang="x-none">
                <a:solidFill>
                  <a:srgbClr val="7C7C7C"/>
                </a:solidFill>
                <a:latin typeface="Verdana" charset="0"/>
                <a:ea typeface="ＭＳ Ｐゴシック" charset="-128"/>
              </a:rPr>
              <a:t> </a:t>
            </a:r>
            <a:r>
              <a:rPr lang="en-GB" altLang="x-none" b="1">
                <a:solidFill>
                  <a:srgbClr val="7C7C7C"/>
                </a:solidFill>
                <a:ea typeface="ＭＳ Ｐゴシック" charset="-128"/>
              </a:rPr>
              <a:t>1</a:t>
            </a:r>
            <a:r>
              <a:rPr lang="en-GB" altLang="x-none">
                <a:solidFill>
                  <a:srgbClr val="7C7C7C"/>
                </a:solidFill>
                <a:latin typeface="Verdana" charset="0"/>
                <a:ea typeface="ＭＳ Ｐゴシック" charset="-128"/>
              </a:rPr>
              <a:t>, 231-236 (December 2000) | doi:10.1038/35042090</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026"/>
          <p:cNvSpPr>
            <a:spLocks noGrp="1" noRot="1" noChangeAspect="1" noChangeArrowheads="1" noTextEdit="1"/>
          </p:cNvSpPr>
          <p:nvPr>
            <p:ph type="sldImg"/>
          </p:nvPr>
        </p:nvSpPr>
        <p:spPr>
          <a:ln/>
        </p:spPr>
      </p:sp>
      <p:sp>
        <p:nvSpPr>
          <p:cNvPr id="49154"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E55B0DB6-9E21-6F4F-8AF7-1B761EACF72F}" type="slidenum">
              <a:rPr lang="fr-FR" altLang="x-none" sz="1200" b="0"/>
              <a:pPr/>
              <a:t>23</a:t>
            </a:fld>
            <a:endParaRPr lang="fr-FR" altLang="x-none" sz="1200" b="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026"/>
          <p:cNvSpPr>
            <a:spLocks noGrp="1" noRot="1" noChangeAspect="1" noChangeArrowheads="1" noTextEdit="1"/>
          </p:cNvSpPr>
          <p:nvPr>
            <p:ph type="sldImg"/>
          </p:nvPr>
        </p:nvSpPr>
        <p:spPr>
          <a:ln/>
        </p:spPr>
      </p:sp>
      <p:sp>
        <p:nvSpPr>
          <p:cNvPr id="5325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630ADBA-46D1-CE4E-86B1-77DA2FD540DE}" type="slidenum">
              <a:rPr lang="fr-FR" altLang="x-none" sz="1200" b="0"/>
              <a:pPr/>
              <a:t>25</a:t>
            </a:fld>
            <a:endParaRPr lang="fr-FR" altLang="x-none" sz="1200" b="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9C22D19D-0362-CC40-9365-64F0D623BF88}" type="slidenum">
              <a:rPr lang="fr-FR" altLang="x-none" sz="1200" b="0"/>
              <a:pPr/>
              <a:t>2</a:t>
            </a:fld>
            <a:endParaRPr lang="fr-FR" altLang="x-none" sz="1200" b="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53C3DC79-D42C-604C-8467-288F26649DDF}" type="slidenum">
              <a:rPr lang="fr-FR" altLang="x-none" sz="1200" b="0"/>
              <a:pPr/>
              <a:t>26</a:t>
            </a:fld>
            <a:endParaRPr lang="fr-FR" altLang="x-none" sz="1200" b="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026"/>
          <p:cNvSpPr>
            <a:spLocks noGrp="1" noRot="1" noChangeAspect="1" noChangeArrowheads="1" noTextEdit="1"/>
          </p:cNvSpPr>
          <p:nvPr>
            <p:ph type="sldImg"/>
          </p:nvPr>
        </p:nvSpPr>
        <p:spPr>
          <a:ln/>
        </p:spPr>
      </p:sp>
      <p:sp>
        <p:nvSpPr>
          <p:cNvPr id="59394"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026"/>
          <p:cNvSpPr>
            <a:spLocks noGrp="1" noRot="1" noChangeAspect="1" noChangeArrowheads="1" noTextEdit="1"/>
          </p:cNvSpPr>
          <p:nvPr>
            <p:ph type="sldImg"/>
          </p:nvPr>
        </p:nvSpPr>
        <p:spPr>
          <a:ln/>
        </p:spPr>
      </p:sp>
      <p:sp>
        <p:nvSpPr>
          <p:cNvPr id="6349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026"/>
          <p:cNvSpPr>
            <a:spLocks noGrp="1" noRot="1" noChangeAspect="1" noChangeArrowheads="1" noTextEdit="1"/>
          </p:cNvSpPr>
          <p:nvPr>
            <p:ph type="sldImg"/>
          </p:nvPr>
        </p:nvSpPr>
        <p:spPr>
          <a:ln/>
        </p:spPr>
      </p:sp>
      <p:sp>
        <p:nvSpPr>
          <p:cNvPr id="65538"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026"/>
          <p:cNvSpPr>
            <a:spLocks noGrp="1" noRot="1" noChangeAspect="1" noChangeArrowheads="1" noTextEdit="1"/>
          </p:cNvSpPr>
          <p:nvPr>
            <p:ph type="sldImg"/>
          </p:nvPr>
        </p:nvSpPr>
        <p:spPr>
          <a:ln/>
        </p:spPr>
      </p:sp>
      <p:sp>
        <p:nvSpPr>
          <p:cNvPr id="67586"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026"/>
          <p:cNvSpPr>
            <a:spLocks noGrp="1" noRot="1" noChangeAspect="1" noChangeArrowheads="1" noTextEdit="1"/>
          </p:cNvSpPr>
          <p:nvPr>
            <p:ph type="sldImg"/>
          </p:nvPr>
        </p:nvSpPr>
        <p:spPr>
          <a:ln/>
        </p:spPr>
      </p:sp>
      <p:sp>
        <p:nvSpPr>
          <p:cNvPr id="69634"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B25030B-3112-9B41-82AD-CE9F67C8EBDD}" type="slidenum">
              <a:rPr lang="fr-FR" altLang="x-none" sz="1200" b="0"/>
              <a:pPr/>
              <a:t>33</a:t>
            </a:fld>
            <a:endParaRPr lang="fr-FR" altLang="x-none" sz="1200" b="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GB" altLang="x-none">
                <a:solidFill>
                  <a:srgbClr val="333333"/>
                </a:solidFill>
                <a:ea typeface="ＭＳ Ｐゴシック" charset="-128"/>
              </a:rPr>
              <a:t>In this issue, Orlando </a:t>
            </a:r>
            <a:r>
              <a:rPr lang="en-GB" altLang="x-none" i="1">
                <a:solidFill>
                  <a:srgbClr val="333333"/>
                </a:solidFill>
                <a:ea typeface="ＭＳ Ｐゴシック" charset="-128"/>
              </a:rPr>
              <a:t>et al</a:t>
            </a:r>
            <a:r>
              <a:rPr lang="en-GB" altLang="x-none">
                <a:solidFill>
                  <a:srgbClr val="333333"/>
                </a:solidFill>
                <a:ea typeface="ＭＳ Ｐゴシック" charset="-128"/>
              </a:rPr>
              <a:t>.</a:t>
            </a:r>
            <a:r>
              <a:rPr lang="en-GB" altLang="x-none">
                <a:solidFill>
                  <a:srgbClr val="286694"/>
                </a:solidFill>
                <a:ea typeface="ＭＳ Ｐゴシック" charset="-128"/>
                <a:hlinkClick r:id="rId3"/>
              </a:rPr>
              <a:t>2</a:t>
            </a:r>
            <a:r>
              <a:rPr lang="en-GB" altLang="x-none">
                <a:solidFill>
                  <a:srgbClr val="333333"/>
                </a:solidFill>
                <a:ea typeface="ＭＳ Ｐゴシック" charset="-128"/>
              </a:rPr>
              <a:t> (</a:t>
            </a:r>
            <a:r>
              <a:rPr lang="en-GB" altLang="x-none">
                <a:solidFill>
                  <a:srgbClr val="286694"/>
                </a:solidFill>
                <a:ea typeface="ＭＳ Ｐゴシック" charset="-128"/>
                <a:hlinkClick r:id="rId4"/>
              </a:rPr>
              <a:t>page 74</a:t>
            </a:r>
            <a:r>
              <a:rPr lang="en-GB" altLang="x-none">
                <a:solidFill>
                  <a:srgbClr val="333333"/>
                </a:solidFill>
                <a:ea typeface="ＭＳ Ｐゴシック" charset="-128"/>
              </a:rPr>
              <a:t>) address the latter two concepts in their report of the complete genome sequence of a horse that lived around 700,000 years ago. This genome is almost 10 times older than the previous record, which was for a Denisovan</a:t>
            </a:r>
            <a:r>
              <a:rPr lang="en-GB" altLang="x-none">
                <a:solidFill>
                  <a:srgbClr val="286694"/>
                </a:solidFill>
                <a:ea typeface="ＭＳ Ｐゴシック" charset="-128"/>
                <a:hlinkClick r:id="rId5"/>
              </a:rPr>
              <a:t>3</a:t>
            </a:r>
            <a:r>
              <a:rPr lang="en-GB" altLang="x-none">
                <a:solidFill>
                  <a:srgbClr val="333333"/>
                </a:solidFill>
                <a:ea typeface="ＭＳ Ｐゴシック" charset="-128"/>
              </a:rPr>
              <a:t>, an archaic human dated at approximately 80,000 years before present</a:t>
            </a:r>
            <a:r>
              <a:rPr lang="en-GB" altLang="x-none">
                <a:solidFill>
                  <a:srgbClr val="286694"/>
                </a:solidFill>
                <a:ea typeface="ＭＳ Ｐゴシック" charset="-128"/>
                <a:hlinkClick r:id="rId6"/>
              </a:rPr>
              <a:t>*</a:t>
            </a:r>
            <a:r>
              <a:rPr lang="en-GB" altLang="x-none">
                <a:solidFill>
                  <a:srgbClr val="333333"/>
                </a:solidFill>
                <a:ea typeface="ＭＳ Ｐゴシック" charset="-128"/>
              </a:rPr>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95704FA8-4026-D246-B999-14D27865D99B}" type="slidenum">
              <a:rPr lang="fr-FR" altLang="x-none" sz="1200" b="0"/>
              <a:pPr/>
              <a:t>35</a:t>
            </a:fld>
            <a:endParaRPr lang="fr-FR" altLang="x-none" sz="1200" b="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GB" altLang="x-none" b="1">
                <a:ea typeface="ＭＳ Ｐゴシック" charset="-128"/>
              </a:rPr>
              <a:t>L'insertion d</a:t>
            </a:r>
            <a:r>
              <a:rPr lang="ja-JP" altLang="fr-FR" b="1">
                <a:ea typeface="ＭＳ Ｐゴシック" charset="-128"/>
              </a:rPr>
              <a:t>ﾕ</a:t>
            </a:r>
            <a:r>
              <a:rPr lang="fr-FR" altLang="ja-JP" b="1">
                <a:ea typeface="ＭＳ Ｐゴシック" charset="-128"/>
              </a:rPr>
              <a:t>u</a:t>
            </a:r>
            <a:r>
              <a:rPr lang="en-GB" altLang="ja-JP" b="1">
                <a:ea typeface="ＭＳ Ｐゴシック" charset="-128"/>
              </a:rPr>
              <a:t>n chromosome artificiel dans le g</a:t>
            </a:r>
            <a:r>
              <a:rPr lang="ja-JP" altLang="fr-FR" b="1">
                <a:ea typeface="ＭＳ Ｐゴシック" charset="-128"/>
              </a:rPr>
              <a:t>始</a:t>
            </a:r>
            <a:r>
              <a:rPr lang="fr-FR" altLang="ja-JP" b="1">
                <a:ea typeface="ＭＳ Ｐゴシック" charset="-128"/>
              </a:rPr>
              <a:t>o</a:t>
            </a:r>
            <a:r>
              <a:rPr lang="en-GB" altLang="ja-JP" b="1">
                <a:ea typeface="ＭＳ Ｐゴシック" charset="-128"/>
              </a:rPr>
              <a:t>me d</a:t>
            </a:r>
            <a:r>
              <a:rPr lang="ja-JP" altLang="fr-FR" b="1">
                <a:ea typeface="ＭＳ Ｐゴシック" charset="-128"/>
              </a:rPr>
              <a:t>ﾕ</a:t>
            </a:r>
            <a:r>
              <a:rPr lang="fr-FR" altLang="ja-JP" b="1">
                <a:ea typeface="ＭＳ Ｐゴシック" charset="-128"/>
              </a:rPr>
              <a:t>u</a:t>
            </a:r>
            <a:r>
              <a:rPr lang="en-GB" altLang="ja-JP" b="1">
                <a:ea typeface="ＭＳ Ｐゴシック" charset="-128"/>
              </a:rPr>
              <a:t>ne levure l</a:t>
            </a:r>
            <a:r>
              <a:rPr lang="ja-JP" altLang="fr-FR" b="1">
                <a:ea typeface="ＭＳ Ｐゴシック" charset="-128"/>
              </a:rPr>
              <a:t>ﾕ</a:t>
            </a:r>
            <a:r>
              <a:rPr lang="fr-FR" altLang="ja-JP" b="1">
                <a:ea typeface="ＭＳ Ｐゴシック" charset="-128"/>
              </a:rPr>
              <a:t>a</a:t>
            </a:r>
            <a:r>
              <a:rPr lang="en-GB" altLang="ja-JP" b="1">
                <a:ea typeface="ＭＳ Ｐゴシック" charset="-128"/>
              </a:rPr>
              <a:t> confirm</a:t>
            </a:r>
            <a:r>
              <a:rPr lang="en-GB" altLang="ja-JP" b="1">
                <a:latin typeface="Lucida Grande" charset="0"/>
                <a:ea typeface="ＭＳ Ｐゴシック" charset="-128"/>
              </a:rPr>
              <a:t>�</a:t>
            </a:r>
            <a:r>
              <a:rPr lang="en-GB" altLang="ja-JP" b="1">
                <a:ea typeface="ＭＳ Ｐゴシック" charset="-128"/>
              </a:rPr>
              <a:t> : jamais l</a:t>
            </a:r>
            <a:r>
              <a:rPr lang="ja-JP" altLang="fr-FR" b="1">
                <a:ea typeface="ＭＳ Ｐゴシック" charset="-128"/>
              </a:rPr>
              <a:t>ﾕ</a:t>
            </a:r>
            <a:r>
              <a:rPr lang="fr-FR" altLang="ja-JP" b="1">
                <a:ea typeface="ＭＳ Ｐゴシック" charset="-128"/>
              </a:rPr>
              <a:t>h</a:t>
            </a:r>
            <a:r>
              <a:rPr lang="en-GB" altLang="ja-JP" b="1">
                <a:ea typeface="ＭＳ Ｐゴシック" charset="-128"/>
              </a:rPr>
              <a:t>omme n</a:t>
            </a:r>
            <a:r>
              <a:rPr lang="ja-JP" altLang="fr-FR" b="1">
                <a:ea typeface="ＭＳ Ｐゴシック" charset="-128"/>
              </a:rPr>
              <a:t>ﾕ</a:t>
            </a:r>
            <a:r>
              <a:rPr lang="fr-FR" altLang="ja-JP" b="1">
                <a:ea typeface="ＭＳ Ｐゴシック" charset="-128"/>
              </a:rPr>
              <a:t>a</a:t>
            </a:r>
            <a:r>
              <a:rPr lang="en-GB" altLang="ja-JP" b="1">
                <a:ea typeface="ＭＳ Ｐゴシック" charset="-128"/>
              </a:rPr>
              <a:t>vait atteint une telle capacit</a:t>
            </a:r>
            <a:r>
              <a:rPr lang="en-GB" altLang="ja-JP" b="1">
                <a:latin typeface="Lucida Grande" charset="0"/>
                <a:ea typeface="ＭＳ Ｐゴシック" charset="-128"/>
              </a:rPr>
              <a:t>�</a:t>
            </a:r>
            <a:r>
              <a:rPr lang="en-GB" altLang="ja-JP" b="1">
                <a:ea typeface="ＭＳ Ｐゴシック" charset="-128"/>
              </a:rPr>
              <a:t> d</a:t>
            </a:r>
            <a:r>
              <a:rPr lang="ja-JP" altLang="fr-FR" b="1">
                <a:ea typeface="ＭＳ Ｐゴシック" charset="-128"/>
              </a:rPr>
              <a:t>ﾕ</a:t>
            </a:r>
            <a:r>
              <a:rPr lang="fr-FR" altLang="ja-JP" b="1">
                <a:ea typeface="ＭＳ Ｐゴシック" charset="-128"/>
              </a:rPr>
              <a:t>a</a:t>
            </a:r>
            <a:r>
              <a:rPr lang="en-GB" altLang="ja-JP" b="1">
                <a:ea typeface="ＭＳ Ｐゴシック" charset="-128"/>
              </a:rPr>
              <a:t>gir sur le vivant. Et ce n</a:t>
            </a:r>
            <a:r>
              <a:rPr lang="ja-JP" altLang="fr-FR" b="1">
                <a:ea typeface="ＭＳ Ｐゴシック" charset="-128"/>
              </a:rPr>
              <a:t>ﾕ</a:t>
            </a:r>
            <a:r>
              <a:rPr lang="fr-FR" altLang="ja-JP" b="1">
                <a:ea typeface="ＭＳ Ｐゴシック" charset="-128"/>
              </a:rPr>
              <a:t>e</a:t>
            </a:r>
            <a:r>
              <a:rPr lang="en-GB" altLang="ja-JP" b="1">
                <a:ea typeface="ＭＳ Ｐゴシック" charset="-128"/>
              </a:rPr>
              <a:t>st qu</a:t>
            </a:r>
            <a:r>
              <a:rPr lang="ja-JP" altLang="fr-FR" b="1">
                <a:ea typeface="ＭＳ Ｐゴシック" charset="-128"/>
              </a:rPr>
              <a:t>ﾕ</a:t>
            </a:r>
            <a:r>
              <a:rPr lang="fr-FR" altLang="ja-JP" b="1">
                <a:ea typeface="ＭＳ Ｐゴシック" charset="-128"/>
              </a:rPr>
              <a:t>u</a:t>
            </a:r>
            <a:r>
              <a:rPr lang="en-GB" altLang="ja-JP" b="1">
                <a:ea typeface="ＭＳ Ｐゴシック" charset="-128"/>
              </a:rPr>
              <a:t>n d</a:t>
            </a:r>
            <a:r>
              <a:rPr lang="ja-JP" altLang="fr-FR" b="1">
                <a:ea typeface="ＭＳ Ｐゴシック" charset="-128"/>
              </a:rPr>
              <a:t>暫</a:t>
            </a:r>
            <a:r>
              <a:rPr lang="fr-FR" altLang="ja-JP" b="1">
                <a:ea typeface="ＭＳ Ｐゴシック" charset="-128"/>
              </a:rPr>
              <a:t>u</a:t>
            </a:r>
            <a:r>
              <a:rPr lang="en-GB" altLang="ja-JP" b="1">
                <a:ea typeface="ＭＳ Ｐゴシック" charset="-128"/>
              </a:rPr>
              <a:t>t. Biologistes, chimistes, anthropologues... r</a:t>
            </a:r>
            <a:r>
              <a:rPr lang="ja-JP" altLang="fr-FR" b="1">
                <a:ea typeface="ＭＳ Ｐゴシック" charset="-128"/>
              </a:rPr>
              <a:t>伺</a:t>
            </a:r>
            <a:r>
              <a:rPr lang="fr-FR" altLang="ja-JP" b="1">
                <a:ea typeface="ＭＳ Ｐゴシック" charset="-128"/>
              </a:rPr>
              <a:t>l</a:t>
            </a:r>
            <a:r>
              <a:rPr lang="ja-JP" altLang="fr-FR" b="1">
                <a:ea typeface="ＭＳ Ｐゴシック" charset="-128"/>
              </a:rPr>
              <a:t>残</a:t>
            </a:r>
            <a:r>
              <a:rPr lang="fr-FR" altLang="ja-JP" b="1">
                <a:ea typeface="ＭＳ Ｐゴシック" charset="-128"/>
              </a:rPr>
              <a:t>h</a:t>
            </a:r>
            <a:r>
              <a:rPr lang="en-GB" altLang="ja-JP" b="1">
                <a:ea typeface="ＭＳ Ｐゴシック" charset="-128"/>
              </a:rPr>
              <a:t>issent tous </a:t>
            </a:r>
            <a:r>
              <a:rPr lang="en-GB" altLang="ja-JP" b="1">
                <a:latin typeface="Lucida Grande" charset="0"/>
                <a:ea typeface="ＭＳ Ｐゴシック" charset="-128"/>
              </a:rPr>
              <a:t>�</a:t>
            </a:r>
            <a:r>
              <a:rPr lang="en-GB" altLang="ja-JP" b="1">
                <a:ea typeface="ＭＳ Ｐゴシック" charset="-128"/>
              </a:rPr>
              <a:t> ces questions vertigineuses. Domaine en pleine ascension, la biologie de synth</a:t>
            </a:r>
            <a:r>
              <a:rPr lang="ja-JP" altLang="fr-FR" b="1">
                <a:ea typeface="ＭＳ Ｐゴシック" charset="-128"/>
              </a:rPr>
              <a:t>峻</a:t>
            </a:r>
            <a:r>
              <a:rPr lang="fr-FR" altLang="ja-JP" b="1">
                <a:ea typeface="ＭＳ Ｐゴシック" charset="-128"/>
              </a:rPr>
              <a:t>e</a:t>
            </a:r>
            <a:r>
              <a:rPr lang="en-GB" altLang="ja-JP" b="1">
                <a:ea typeface="ＭＳ Ｐゴシック" charset="-128"/>
              </a:rPr>
              <a:t> passionne les scientifiques pour les avanc</a:t>
            </a:r>
            <a:r>
              <a:rPr lang="ja-JP" altLang="fr-FR" b="1">
                <a:ea typeface="ＭＳ Ｐゴシック" charset="-128"/>
              </a:rPr>
              <a:t>仔</a:t>
            </a:r>
            <a:r>
              <a:rPr lang="fr-FR" altLang="ja-JP" b="1">
                <a:ea typeface="ＭＳ Ｐゴシック" charset="-128"/>
              </a:rPr>
              <a:t>s</a:t>
            </a:r>
            <a:r>
              <a:rPr lang="en-GB" altLang="ja-JP" b="1">
                <a:ea typeface="ＭＳ Ｐゴシック" charset="-128"/>
              </a:rPr>
              <a:t> qu</a:t>
            </a:r>
            <a:r>
              <a:rPr lang="ja-JP" altLang="fr-FR" b="1">
                <a:ea typeface="ＭＳ Ｐゴシック" charset="-128"/>
              </a:rPr>
              <a:t>ﾕ</a:t>
            </a:r>
            <a:r>
              <a:rPr lang="fr-FR" altLang="ja-JP" b="1">
                <a:ea typeface="ＭＳ Ｐゴシック" charset="-128"/>
              </a:rPr>
              <a:t>e</a:t>
            </a:r>
            <a:r>
              <a:rPr lang="en-GB" altLang="ja-JP" b="1">
                <a:ea typeface="ＭＳ Ｐゴシック" charset="-128"/>
              </a:rPr>
              <a:t>lle propose, tant sur la connaissance du vivant que pour ses nombreuses applications industrielles dans les domaines de la sant</a:t>
            </a:r>
            <a:r>
              <a:rPr lang="en-GB" altLang="ja-JP" b="1">
                <a:latin typeface="Lucida Grande" charset="0"/>
                <a:ea typeface="ＭＳ Ｐゴシック" charset="-128"/>
              </a:rPr>
              <a:t>�</a:t>
            </a:r>
            <a:r>
              <a:rPr lang="en-GB" altLang="ja-JP" b="1">
                <a:ea typeface="ＭＳ Ｐゴシック" charset="-128"/>
              </a:rPr>
              <a:t>, de l'</a:t>
            </a:r>
            <a:r>
              <a:rPr lang="ja-JP" altLang="fr-FR" b="1">
                <a:ea typeface="ＭＳ Ｐゴシック" charset="-128"/>
              </a:rPr>
              <a:t>始</a:t>
            </a:r>
            <a:r>
              <a:rPr lang="fr-FR" altLang="ja-JP" b="1">
                <a:ea typeface="ＭＳ Ｐゴシック" charset="-128"/>
              </a:rPr>
              <a:t>e</a:t>
            </a:r>
            <a:r>
              <a:rPr lang="en-GB" altLang="ja-JP" b="1">
                <a:ea typeface="ＭＳ Ｐゴシック" charset="-128"/>
              </a:rPr>
              <a:t>rgie, des mat</a:t>
            </a:r>
            <a:r>
              <a:rPr lang="ja-JP" altLang="fr-FR" b="1">
                <a:ea typeface="ＭＳ Ｐゴシック" charset="-128"/>
              </a:rPr>
              <a:t>屍</a:t>
            </a:r>
            <a:r>
              <a:rPr lang="fr-FR" altLang="ja-JP" b="1">
                <a:ea typeface="ＭＳ Ｐゴシック" charset="-128"/>
              </a:rPr>
              <a:t>i</a:t>
            </a:r>
            <a:r>
              <a:rPr lang="en-GB" altLang="ja-JP" b="1">
                <a:ea typeface="ＭＳ Ｐゴシック" charset="-128"/>
              </a:rPr>
              <a:t>aux, de l'environnement et de l'agriculture. Autant d</a:t>
            </a:r>
            <a:r>
              <a:rPr lang="ja-JP" altLang="fr-FR" b="1">
                <a:ea typeface="ＭＳ Ｐゴシック" charset="-128"/>
              </a:rPr>
              <a:t>ﾕ</a:t>
            </a:r>
            <a:r>
              <a:rPr lang="fr-FR" altLang="ja-JP" b="1">
                <a:ea typeface="ＭＳ Ｐゴシック" charset="-128"/>
              </a:rPr>
              <a:t>a</a:t>
            </a:r>
            <a:r>
              <a:rPr lang="en-GB" altLang="ja-JP" b="1">
                <a:ea typeface="ＭＳ Ｐゴシック" charset="-128"/>
              </a:rPr>
              <a:t>vanc</a:t>
            </a:r>
            <a:r>
              <a:rPr lang="ja-JP" altLang="fr-FR" b="1">
                <a:ea typeface="ＭＳ Ｐゴシック" charset="-128"/>
              </a:rPr>
              <a:t>仔</a:t>
            </a:r>
            <a:r>
              <a:rPr lang="fr-FR" altLang="ja-JP" b="1">
                <a:ea typeface="ＭＳ Ｐゴシック" charset="-128"/>
              </a:rPr>
              <a:t>s</a:t>
            </a:r>
            <a:r>
              <a:rPr lang="en-GB" altLang="ja-JP" b="1">
                <a:ea typeface="ＭＳ Ｐゴシック" charset="-128"/>
              </a:rPr>
              <a:t> importantes qui soul</a:t>
            </a:r>
            <a:r>
              <a:rPr lang="ja-JP" altLang="fr-FR" b="1">
                <a:ea typeface="ＭＳ Ｐゴシック" charset="-128"/>
              </a:rPr>
              <a:t>竣</a:t>
            </a:r>
            <a:r>
              <a:rPr lang="fr-FR" altLang="ja-JP" b="1">
                <a:ea typeface="ＭＳ Ｐゴシック" charset="-128"/>
              </a:rPr>
              <a:t>e</a:t>
            </a:r>
            <a:r>
              <a:rPr lang="en-GB" altLang="ja-JP" b="1">
                <a:ea typeface="ＭＳ Ｐゴシック" charset="-128"/>
              </a:rPr>
              <a:t> un grand nombre de questionnements jusqu</a:t>
            </a:r>
            <a:r>
              <a:rPr lang="ja-JP" altLang="fr-FR" b="1">
                <a:ea typeface="ＭＳ Ｐゴシック" charset="-128"/>
              </a:rPr>
              <a:t>ﾕ</a:t>
            </a:r>
            <a:r>
              <a:rPr lang="en-GB" altLang="ja-JP" b="1">
                <a:latin typeface="Lucida Grande" charset="0"/>
                <a:ea typeface="ＭＳ Ｐゴシック" charset="-128"/>
              </a:rPr>
              <a:t>�</a:t>
            </a:r>
            <a:r>
              <a:rPr lang="en-GB" altLang="ja-JP" b="1">
                <a:ea typeface="ＭＳ Ｐゴシック" charset="-128"/>
              </a:rPr>
              <a:t> la d</a:t>
            </a:r>
            <a:r>
              <a:rPr lang="ja-JP" altLang="fr-FR" b="1">
                <a:ea typeface="ＭＳ Ｐゴシック" charset="-128"/>
              </a:rPr>
              <a:t>伺</a:t>
            </a:r>
            <a:r>
              <a:rPr lang="fr-FR" altLang="ja-JP" b="1">
                <a:ea typeface="ＭＳ Ｐゴシック" charset="-128"/>
              </a:rPr>
              <a:t>i</a:t>
            </a:r>
            <a:r>
              <a:rPr lang="en-GB" altLang="ja-JP" b="1">
                <a:ea typeface="ＭＳ Ｐゴシック" charset="-128"/>
              </a:rPr>
              <a:t>nition m</a:t>
            </a:r>
            <a:r>
              <a:rPr lang="ja-JP" altLang="fr-FR" b="1">
                <a:ea typeface="ＭＳ Ｐゴシック" charset="-128"/>
              </a:rPr>
              <a:t>仁</a:t>
            </a:r>
            <a:r>
              <a:rPr lang="fr-FR" altLang="ja-JP" b="1">
                <a:ea typeface="ＭＳ Ｐゴシック" charset="-128"/>
              </a:rPr>
              <a:t>e</a:t>
            </a:r>
            <a:r>
              <a:rPr lang="en-GB" altLang="ja-JP" b="1">
                <a:ea typeface="ＭＳ Ｐゴシック" charset="-128"/>
              </a:rPr>
              <a:t> du vivant.</a:t>
            </a:r>
            <a:endParaRPr lang="en-GB" altLang="x-none" b="1">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fld id="{255370F6-F22A-A241-9257-4EB4924B7BFE}" type="slidenum">
              <a:rPr lang="fr-FR" altLang="x-none" sz="1200" b="0"/>
              <a:pPr algn="r"/>
              <a:t>3</a:t>
            </a:fld>
            <a:endParaRPr lang="fr-FR" altLang="x-none" sz="1200" b="0"/>
          </a:p>
        </p:txBody>
      </p:sp>
      <p:sp>
        <p:nvSpPr>
          <p:cNvPr id="20482" name="Rectangle 1026"/>
          <p:cNvSpPr>
            <a:spLocks noGrp="1" noRot="1" noChangeAspect="1" noChangeArrowheads="1" noTextEdit="1"/>
          </p:cNvSpPr>
          <p:nvPr>
            <p:ph type="sldImg"/>
          </p:nvPr>
        </p:nvSpPr>
        <p:spPr>
          <a:ln/>
        </p:spPr>
      </p:sp>
      <p:sp>
        <p:nvSpPr>
          <p:cNvPr id="20483"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026"/>
          <p:cNvSpPr>
            <a:spLocks noGrp="1" noRot="1" noChangeAspect="1" noChangeArrowheads="1" noTextEdit="1"/>
          </p:cNvSpPr>
          <p:nvPr>
            <p:ph type="sldImg"/>
          </p:nvPr>
        </p:nvSpPr>
        <p:spPr>
          <a:ln/>
        </p:spPr>
      </p:sp>
      <p:sp>
        <p:nvSpPr>
          <p:cNvPr id="77826"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026"/>
          <p:cNvSpPr>
            <a:spLocks noGrp="1" noRot="1" noChangeAspect="1" noChangeArrowheads="1" noTextEdit="1"/>
          </p:cNvSpPr>
          <p:nvPr>
            <p:ph type="sldImg"/>
          </p:nvPr>
        </p:nvSpPr>
        <p:spPr>
          <a:ln/>
        </p:spPr>
      </p:sp>
      <p:sp>
        <p:nvSpPr>
          <p:cNvPr id="81922"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026"/>
          <p:cNvSpPr>
            <a:spLocks noGrp="1" noRot="1" noChangeAspect="1" noChangeArrowheads="1" noTextEdit="1"/>
          </p:cNvSpPr>
          <p:nvPr>
            <p:ph type="sldImg"/>
          </p:nvPr>
        </p:nvSpPr>
        <p:spPr>
          <a:ln/>
        </p:spPr>
      </p:sp>
      <p:sp>
        <p:nvSpPr>
          <p:cNvPr id="8397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ln/>
        </p:spPr>
      </p:sp>
      <p:sp>
        <p:nvSpPr>
          <p:cNvPr id="8601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026"/>
          <p:cNvSpPr>
            <a:spLocks noGrp="1" noRot="1" noChangeAspect="1" noChangeArrowheads="1" noTextEdit="1"/>
          </p:cNvSpPr>
          <p:nvPr>
            <p:ph type="sldImg"/>
          </p:nvPr>
        </p:nvSpPr>
        <p:spPr>
          <a:ln/>
        </p:spPr>
      </p:sp>
      <p:sp>
        <p:nvSpPr>
          <p:cNvPr id="90114"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noChangeAspect="1" noChangeArrowheads="1" noTextEdit="1"/>
          </p:cNvSpPr>
          <p:nvPr>
            <p:ph type="sldImg"/>
          </p:nvPr>
        </p:nvSpPr>
        <p:spPr>
          <a:ln/>
        </p:spPr>
      </p:sp>
      <p:sp>
        <p:nvSpPr>
          <p:cNvPr id="9216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ltLang="x-none" b="1">
                <a:solidFill>
                  <a:srgbClr val="252525"/>
                </a:solidFill>
                <a:ea typeface="ＭＳ Ｐゴシック" charset="-128"/>
              </a:rPr>
              <a:t>Imputation</a:t>
            </a:r>
            <a:r>
              <a:rPr lang="en-GB" altLang="x-none">
                <a:solidFill>
                  <a:srgbClr val="252525"/>
                </a:solidFill>
                <a:latin typeface="Helvetica" charset="0"/>
                <a:ea typeface="ＭＳ Ｐゴシック" charset="-128"/>
              </a:rPr>
              <a:t> in </a:t>
            </a:r>
            <a:r>
              <a:rPr lang="en-GB" altLang="x-none">
                <a:solidFill>
                  <a:srgbClr val="1848A6"/>
                </a:solidFill>
                <a:ea typeface="ＭＳ Ｐゴシック" charset="-128"/>
                <a:hlinkClick r:id="rId3"/>
              </a:rPr>
              <a:t>genetics</a:t>
            </a:r>
            <a:r>
              <a:rPr lang="en-GB" altLang="x-none">
                <a:solidFill>
                  <a:srgbClr val="252525"/>
                </a:solidFill>
                <a:latin typeface="Helvetica" charset="0"/>
                <a:ea typeface="ＭＳ Ｐゴシック" charset="-128"/>
              </a:rPr>
              <a:t> refers to the </a:t>
            </a:r>
            <a:r>
              <a:rPr lang="en-GB" altLang="x-none">
                <a:solidFill>
                  <a:srgbClr val="1848A6"/>
                </a:solidFill>
                <a:ea typeface="ＭＳ Ｐゴシック" charset="-128"/>
                <a:hlinkClick r:id="rId4"/>
              </a:rPr>
              <a:t>statistical inference</a:t>
            </a:r>
            <a:r>
              <a:rPr lang="en-GB" altLang="x-none">
                <a:solidFill>
                  <a:srgbClr val="252525"/>
                </a:solidFill>
                <a:latin typeface="Helvetica" charset="0"/>
                <a:ea typeface="ＭＳ Ｐゴシック" charset="-128"/>
              </a:rPr>
              <a:t> of unobserved </a:t>
            </a:r>
            <a:r>
              <a:rPr lang="en-GB" altLang="x-none">
                <a:solidFill>
                  <a:srgbClr val="1848A6"/>
                </a:solidFill>
                <a:ea typeface="ＭＳ Ｐゴシック" charset="-128"/>
                <a:hlinkClick r:id="rId5"/>
              </a:rPr>
              <a:t>genotypes</a:t>
            </a:r>
            <a:r>
              <a:rPr lang="en-GB" altLang="x-none">
                <a:solidFill>
                  <a:srgbClr val="252525"/>
                </a:solidFill>
                <a:latin typeface="Helvetica" charset="0"/>
                <a:ea typeface="ＭＳ Ｐゴシック" charset="-128"/>
              </a:rPr>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026"/>
          <p:cNvSpPr>
            <a:spLocks noGrp="1" noRot="1" noChangeAspect="1" noChangeArrowheads="1" noTextEdit="1"/>
          </p:cNvSpPr>
          <p:nvPr>
            <p:ph type="sldImg"/>
          </p:nvPr>
        </p:nvSpPr>
        <p:spPr>
          <a:ln/>
        </p:spPr>
      </p:sp>
      <p:sp>
        <p:nvSpPr>
          <p:cNvPr id="94210"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a:ln/>
        </p:spPr>
      </p:sp>
      <p:sp>
        <p:nvSpPr>
          <p:cNvPr id="9625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Rot="1" noChangeAspect="1" noChangeArrowheads="1" noTextEdit="1"/>
          </p:cNvSpPr>
          <p:nvPr>
            <p:ph type="sldImg"/>
          </p:nvPr>
        </p:nvSpPr>
        <p:spPr>
          <a:ln/>
        </p:spPr>
      </p:sp>
      <p:sp>
        <p:nvSpPr>
          <p:cNvPr id="9830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6635C14-1B62-FB47-95D5-5F7D62CA3D97}" type="slidenum">
              <a:rPr lang="fr-FR" altLang="x-none" sz="1200" b="0"/>
              <a:pPr/>
              <a:t>5</a:t>
            </a:fld>
            <a:endParaRPr lang="fr-FR" altLang="x-none" sz="1200" b="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fr-FR" altLang="x-none">
                <a:ea typeface="ＭＳ Ｐゴシック" charset="-128"/>
              </a:rPr>
              <a:t>Étapes importantes de la findatin de la génétique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Espace réservé de l’image des diapositives 1"/>
          <p:cNvSpPr>
            <a:spLocks noGrp="1" noRot="1" noChangeAspect="1" noTextEdit="1"/>
          </p:cNvSpPr>
          <p:nvPr>
            <p:ph type="sldImg"/>
          </p:nvPr>
        </p:nvSpPr>
        <p:spPr>
          <a:ln/>
        </p:spPr>
      </p:sp>
      <p:sp>
        <p:nvSpPr>
          <p:cNvPr id="105474" name="Espace réservé des commentair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a:ea typeface="msgothic" charset="-128"/>
                <a:cs typeface="msgothic" charset="-128"/>
              </a:rPr>
              <a:t>Sc2.0 Consortium chromosome assignments. The chromosomes (roman numerals) and their approximate sizes are indicated, along with the lead institution(s) involved in performing chromosome synthesis, assembly, and debugging, as well as raising the needed funds. The gel on the right shows a typical pulsed-field gel of a wild-type strain, with the chromosome-sized DNA molecules identified. Black dots indicate chromosome centromeres. BGI, Beijing Genomics Institute; JGI, Joint Genome Institute of the U.S. Department of Energy; JHU, The Johns Hopkins University; NYU, New York University; U, University; Res Inst, Research Institute.</a:t>
            </a:r>
          </a:p>
          <a:p>
            <a:endParaRPr lang="fr-FR" altLang="x-none">
              <a:ea typeface="ＭＳ Ｐゴシック" charset="-128"/>
            </a:endParaRPr>
          </a:p>
        </p:txBody>
      </p:sp>
      <p:sp>
        <p:nvSpPr>
          <p:cNvPr id="105475" name="Espace réservé du numéro de diapositiv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3188EC19-A32A-754B-9359-D79357A3707D}" type="slidenum">
              <a:rPr lang="fr-FR" altLang="x-none" sz="1200" b="0"/>
              <a:pPr/>
              <a:t>52</a:t>
            </a:fld>
            <a:endParaRPr lang="fr-FR" altLang="x-none" sz="1200" b="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ChangeArrowheads="1" noTextEdit="1"/>
          </p:cNvSpPr>
          <p:nvPr>
            <p:ph type="sldImg"/>
          </p:nvPr>
        </p:nvSpPr>
        <p:spPr>
          <a:ln/>
        </p:spPr>
      </p:sp>
      <p:sp>
        <p:nvSpPr>
          <p:cNvPr id="10752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0DF771D0-4772-7A40-B8D4-B172D1509517}" type="slidenum">
              <a:rPr lang="fr-FR" altLang="x-none" sz="1200" b="0"/>
              <a:pPr/>
              <a:t>54</a:t>
            </a:fld>
            <a:endParaRPr lang="fr-FR" altLang="x-none" sz="1200" b="0"/>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4900E24F-4CF5-8A48-AD8F-EDE68BB2ADC8}" type="slidenum">
              <a:rPr lang="fr-FR" altLang="x-none" sz="1200" b="0"/>
              <a:pPr/>
              <a:t>55</a:t>
            </a:fld>
            <a:endParaRPr lang="fr-FR" altLang="x-none" sz="1200" b="0"/>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37601573-CCC2-B446-8ADF-25D4D07AC0B0}" type="slidenum">
              <a:rPr lang="fr-FR" altLang="x-none" sz="1200" b="0"/>
              <a:pPr/>
              <a:t>56</a:t>
            </a:fld>
            <a:endParaRPr lang="fr-FR" altLang="x-none" sz="1200" b="0"/>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spcBef>
                <a:spcPct val="0"/>
              </a:spcBef>
            </a:pPr>
            <a:r>
              <a:rPr lang="en-US" altLang="x-none" b="1">
                <a:solidFill>
                  <a:srgbClr val="021EFD"/>
                </a:solidFill>
                <a:ea typeface="ＭＳ Ｐゴシック" charset="-128"/>
              </a:rPr>
              <a:t>•</a:t>
            </a:r>
            <a:r>
              <a:rPr lang="en-US" altLang="x-none" b="1">
                <a:ea typeface="ＭＳ Ｐゴシック" charset="-128"/>
              </a:rPr>
              <a:t> Viral genomes: 1 kb to 360 kb (</a:t>
            </a:r>
            <a:r>
              <a:rPr lang="en-GB" altLang="x-none" b="1" i="1">
                <a:ea typeface="ＭＳ Ｐゴシック" charset="-128"/>
              </a:rPr>
              <a:t>Canarypox virus</a:t>
            </a:r>
            <a:r>
              <a:rPr lang="en-GB" altLang="x-none" b="1">
                <a:ea typeface="ＭＳ Ｐゴシック" charset="-128"/>
              </a:rPr>
              <a:t>)</a:t>
            </a:r>
            <a:r>
              <a:rPr lang="en-US" altLang="x-none" b="1">
                <a:ea typeface="ＭＳ Ｐゴシック" charset="-128"/>
              </a:rPr>
              <a:t> </a:t>
            </a:r>
          </a:p>
          <a:p>
            <a:pPr>
              <a:spcBef>
                <a:spcPct val="0"/>
              </a:spcBef>
            </a:pPr>
            <a:r>
              <a:rPr lang="en-US" altLang="x-none" b="1">
                <a:ea typeface="ＭＳ Ｐゴシック" charset="-128"/>
              </a:rPr>
              <a:t>With the discovery of giant viruses:</a:t>
            </a:r>
          </a:p>
          <a:p>
            <a:pPr>
              <a:spcBef>
                <a:spcPct val="0"/>
              </a:spcBef>
            </a:pPr>
            <a:r>
              <a:rPr lang="en-US" altLang="x-none" b="1">
                <a:ea typeface="ＭＳ Ｐゴシック" charset="-128"/>
              </a:rPr>
              <a:t>Pandarovirus: </a:t>
            </a:r>
            <a:r>
              <a:rPr lang="en-US" altLang="x-none" b="1">
                <a:solidFill>
                  <a:srgbClr val="FF0000"/>
                </a:solidFill>
                <a:ea typeface="ＭＳ Ｐゴシック" charset="-128"/>
              </a:rPr>
              <a:t>2.5 Mb</a:t>
            </a:r>
            <a:endParaRPr lang="en-US" altLang="x-none" b="1">
              <a:ea typeface="ＭＳ Ｐゴシック" charset="-128"/>
            </a:endParaRPr>
          </a:p>
          <a:p>
            <a:pPr>
              <a:spcBef>
                <a:spcPct val="0"/>
              </a:spcBef>
            </a:pPr>
            <a:r>
              <a:rPr lang="en-GB" altLang="x-none" b="1" i="1">
                <a:ea typeface="ＭＳ Ｐゴシック" charset="-128"/>
              </a:rPr>
              <a:t>Larger than Encephalitozoon intestinalis (</a:t>
            </a:r>
            <a:r>
              <a:rPr lang="en-GB" altLang="x-none" b="1">
                <a:solidFill>
                  <a:srgbClr val="0000FF"/>
                </a:solidFill>
                <a:ea typeface="ＭＳ Ｐゴシック" charset="-128"/>
              </a:rPr>
              <a:t>2.3</a:t>
            </a:r>
            <a:r>
              <a:rPr lang="fr-FR" altLang="x-none" b="1">
                <a:solidFill>
                  <a:srgbClr val="0000FF"/>
                </a:solidFill>
                <a:ea typeface="ＭＳ Ｐゴシック" charset="-128"/>
              </a:rPr>
              <a:t> M</a:t>
            </a:r>
            <a:r>
              <a:rPr lang="en-GB" altLang="x-none" b="1">
                <a:solidFill>
                  <a:srgbClr val="0000FF"/>
                </a:solidFill>
                <a:ea typeface="ＭＳ Ｐゴシック" charset="-128"/>
              </a:rPr>
              <a:t>bp</a:t>
            </a:r>
            <a:r>
              <a:rPr lang="en-GB" altLang="x-none" b="1">
                <a:ea typeface="ＭＳ Ｐゴシック" charset="-128"/>
              </a:rPr>
              <a:t>)</a:t>
            </a:r>
            <a:endParaRPr lang="en-GB" altLang="x-none">
              <a:ea typeface="ＭＳ Ｐゴシック" charset="-128"/>
            </a:endParaRPr>
          </a:p>
          <a:p>
            <a:pPr>
              <a:spcBef>
                <a:spcPct val="0"/>
              </a:spcBef>
            </a:pPr>
            <a:r>
              <a:rPr lang="en-GB" altLang="x-none" b="1">
                <a:ea typeface="ＭＳ Ｐゴシック" charset="-128"/>
              </a:rPr>
              <a:t>and similar to </a:t>
            </a:r>
            <a:r>
              <a:rPr lang="en-GB" altLang="x-none" b="1" i="1">
                <a:ea typeface="ＭＳ Ｐゴシック" charset="-128"/>
              </a:rPr>
              <a:t>Encephalitozoon cuniculi</a:t>
            </a:r>
            <a:r>
              <a:rPr lang="en-GB" altLang="x-none" b="1">
                <a:ea typeface="ＭＳ Ｐゴシック" charset="-128"/>
              </a:rPr>
              <a:t> (</a:t>
            </a:r>
            <a:r>
              <a:rPr lang="en-GB" altLang="x-none" b="1">
                <a:solidFill>
                  <a:srgbClr val="0717FF"/>
                </a:solidFill>
                <a:ea typeface="ＭＳ Ｐゴシック" charset="-128"/>
              </a:rPr>
              <a:t>2.5 Mbp</a:t>
            </a:r>
            <a:r>
              <a:rPr lang="en-GB" altLang="x-none" b="1">
                <a:ea typeface="ＭＳ Ｐゴシック" charset="-128"/>
              </a:rPr>
              <a:t>)</a:t>
            </a:r>
            <a:endParaRPr lang="en-US" altLang="x-none" b="1">
              <a:ea typeface="ＭＳ Ｐゴシック" charset="-128"/>
            </a:endParaRPr>
          </a:p>
          <a:p>
            <a:pPr>
              <a:spcBef>
                <a:spcPct val="0"/>
              </a:spcBef>
            </a:pPr>
            <a:r>
              <a:rPr lang="en-US" altLang="x-none" b="1">
                <a:solidFill>
                  <a:srgbClr val="021EFD"/>
                </a:solidFill>
                <a:ea typeface="ＭＳ Ｐゴシック" charset="-128"/>
              </a:rPr>
              <a:t>•</a:t>
            </a:r>
            <a:r>
              <a:rPr lang="en-US" altLang="x-none" b="1">
                <a:ea typeface="ＭＳ Ｐゴシック" charset="-128"/>
              </a:rPr>
              <a:t> Bacterial genomes: </a:t>
            </a:r>
            <a:r>
              <a:rPr lang="en-US" altLang="x-none" b="1">
                <a:solidFill>
                  <a:srgbClr val="0000FF"/>
                </a:solidFill>
                <a:ea typeface="ＭＳ Ｐゴシック" charset="-128"/>
              </a:rPr>
              <a:t>0.5 Mb to 13 Mb;</a:t>
            </a:r>
            <a:endParaRPr lang="en-US" altLang="x-none" b="1">
              <a:ea typeface="ＭＳ Ｐゴシック" charset="-128"/>
            </a:endParaRPr>
          </a:p>
          <a:p>
            <a:pPr>
              <a:spcBef>
                <a:spcPct val="0"/>
              </a:spcBef>
            </a:pPr>
            <a:r>
              <a:rPr lang="en-US" altLang="x-none" b="1">
                <a:solidFill>
                  <a:srgbClr val="021EFD"/>
                </a:solidFill>
                <a:ea typeface="ＭＳ Ｐゴシック" charset="-128"/>
              </a:rPr>
              <a:t>•</a:t>
            </a:r>
            <a:r>
              <a:rPr lang="en-US" altLang="x-none" b="1">
                <a:ea typeface="ＭＳ Ｐゴシック" charset="-128"/>
              </a:rPr>
              <a:t> Eukaryotic genomes: </a:t>
            </a:r>
            <a:r>
              <a:rPr lang="en-US" altLang="x-none" b="1">
                <a:solidFill>
                  <a:srgbClr val="0000FF"/>
                </a:solidFill>
                <a:ea typeface="ＭＳ Ｐゴシック" charset="-128"/>
              </a:rPr>
              <a:t>2.3 Mb to 670 Gb (</a:t>
            </a:r>
            <a:r>
              <a:rPr lang="en-GB" altLang="x-none" i="1">
                <a:solidFill>
                  <a:srgbClr val="1848A6"/>
                </a:solidFill>
                <a:ea typeface="ＭＳ Ｐゴシック" charset="-128"/>
                <a:hlinkClick r:id="rId3"/>
              </a:rPr>
              <a:t>Polychaos dubium</a:t>
            </a:r>
            <a:r>
              <a:rPr lang="en-GB" altLang="x-none">
                <a:ea typeface="ＭＳ Ｐゴシック" charset="-128"/>
              </a:rPr>
              <a:t> (</a:t>
            </a:r>
            <a:r>
              <a:rPr lang="en-GB" altLang="x-none" i="1">
                <a:ea typeface="ＭＳ Ｐゴシック" charset="-128"/>
              </a:rPr>
              <a:t>"Amoeba" dubia</a:t>
            </a:r>
            <a:r>
              <a:rPr lang="en-GB" altLang="x-none">
                <a:ea typeface="ＭＳ Ｐゴシック" charset="-128"/>
              </a:rPr>
              <a:t>))</a:t>
            </a:r>
            <a:r>
              <a:rPr lang="en-US" altLang="x-none" b="1">
                <a:solidFill>
                  <a:srgbClr val="0000FF"/>
                </a:solidFill>
                <a:ea typeface="ＭＳ Ｐゴシック" charset="-128"/>
              </a:rPr>
              <a:t>;</a:t>
            </a:r>
            <a:endParaRPr lang="en-GB" altLang="x-none" b="1">
              <a:solidFill>
                <a:srgbClr val="0000FF"/>
              </a:solidFill>
              <a:ea typeface="ＭＳ Ｐゴシック" charset="-128"/>
            </a:endParaRPr>
          </a:p>
          <a:p>
            <a:pPr eaLnBrk="1" hangingPunct="1"/>
            <a:endParaRPr lang="en-GB" altLang="x-none">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DA867D8-2371-2E4F-924D-1139B8495E3B}" type="slidenum">
              <a:rPr lang="fr-FR" altLang="x-none" sz="1200" b="0"/>
              <a:pPr/>
              <a:t>57</a:t>
            </a:fld>
            <a:endParaRPr lang="fr-FR" altLang="x-none" sz="1200" b="0"/>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845AA945-1BB9-DD4C-BC7D-9BD320BC0F41}" type="slidenum">
              <a:rPr lang="fr-FR" altLang="x-none" sz="1200" b="0"/>
              <a:pPr/>
              <a:t>58</a:t>
            </a:fld>
            <a:endParaRPr lang="fr-FR" altLang="x-none" sz="1200" b="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Rot="1" noChangeAspect="1" noChangeArrowheads="1" noTextEdit="1"/>
          </p:cNvSpPr>
          <p:nvPr>
            <p:ph type="sldImg"/>
          </p:nvPr>
        </p:nvSpPr>
        <p:spPr>
          <a:ln/>
        </p:spPr>
      </p:sp>
      <p:sp>
        <p:nvSpPr>
          <p:cNvPr id="11981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859D982F-E883-1048-BEFB-8773F2D9EB9B}" type="slidenum">
              <a:rPr lang="fr-FR" altLang="x-none" sz="1200" b="0"/>
              <a:pPr/>
              <a:t>60</a:t>
            </a:fld>
            <a:endParaRPr lang="fr-FR" altLang="x-none" sz="1200" b="0"/>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026"/>
          <p:cNvSpPr>
            <a:spLocks noGrp="1" noRot="1" noChangeAspect="1" noChangeArrowheads="1" noTextEdit="1"/>
          </p:cNvSpPr>
          <p:nvPr>
            <p:ph type="sldImg"/>
          </p:nvPr>
        </p:nvSpPr>
        <p:spPr>
          <a:ln/>
        </p:spPr>
      </p:sp>
      <p:sp>
        <p:nvSpPr>
          <p:cNvPr id="24578"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Rot="1" noChangeAspect="1" noChangeArrowheads="1" noTextEdit="1"/>
          </p:cNvSpPr>
          <p:nvPr>
            <p:ph type="sldImg"/>
          </p:nvPr>
        </p:nvSpPr>
        <p:spPr>
          <a:ln/>
        </p:spPr>
      </p:sp>
      <p:sp>
        <p:nvSpPr>
          <p:cNvPr id="12390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Rot="1" noChangeAspect="1" noChangeArrowheads="1" noTextEdit="1"/>
          </p:cNvSpPr>
          <p:nvPr>
            <p:ph type="sldImg"/>
          </p:nvPr>
        </p:nvSpPr>
        <p:spPr>
          <a:ln/>
        </p:spPr>
      </p:sp>
      <p:sp>
        <p:nvSpPr>
          <p:cNvPr id="12595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spect="1" noChangeArrowheads="1" noTextEdit="1"/>
          </p:cNvSpPr>
          <p:nvPr>
            <p:ph type="sldImg"/>
          </p:nvPr>
        </p:nvSpPr>
        <p:spPr>
          <a:ln/>
        </p:spPr>
      </p:sp>
      <p:sp>
        <p:nvSpPr>
          <p:cNvPr id="12800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1927D7C4-4C81-5B4B-B999-E13E1A4CC1A2}" type="slidenum">
              <a:rPr lang="fr-FR" altLang="x-none" sz="1200" b="0"/>
              <a:pPr/>
              <a:t>64</a:t>
            </a:fld>
            <a:endParaRPr lang="fr-FR" altLang="x-none" sz="1200" b="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BE0AF22A-F60F-F344-8B1F-9BF037DFC413}" type="slidenum">
              <a:rPr lang="fr-FR" altLang="x-none" sz="1200" b="0"/>
              <a:pPr/>
              <a:t>65</a:t>
            </a:fld>
            <a:endParaRPr lang="fr-FR" altLang="x-none" sz="1200" b="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IGSR is providing ongoing support for the 1000 Genomes Project data</a:t>
            </a:r>
          </a:p>
        </p:txBody>
      </p:sp>
      <p:sp>
        <p:nvSpPr>
          <p:cNvPr id="4" name="Espace réservé du numéro de diapositive 3"/>
          <p:cNvSpPr>
            <a:spLocks noGrp="1"/>
          </p:cNvSpPr>
          <p:nvPr>
            <p:ph type="sldNum" sz="quarter" idx="10"/>
          </p:nvPr>
        </p:nvSpPr>
        <p:spPr/>
        <p:txBody>
          <a:bodyPr/>
          <a:lstStyle/>
          <a:p>
            <a:pPr>
              <a:defRPr/>
            </a:pPr>
            <a:fld id="{0871257A-6A22-EC4F-8E32-618C069903C3}" type="slidenum">
              <a:rPr lang="fr-FR" altLang="x-none" smtClean="0"/>
              <a:pPr>
                <a:defRPr/>
              </a:pPr>
              <a:t>66</a:t>
            </a:fld>
            <a:endParaRPr lang="fr-FR" altLang="x-none"/>
          </a:p>
        </p:txBody>
      </p:sp>
    </p:spTree>
    <p:extLst>
      <p:ext uri="{BB962C8B-B14F-4D97-AF65-F5344CB8AC3E}">
        <p14:creationId xmlns:p14="http://schemas.microsoft.com/office/powerpoint/2010/main" val="19006512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BE94E48-3EFF-624E-BC23-5C4695D74F38}" type="slidenum">
              <a:rPr lang="fr-FR" altLang="x-none" sz="1200" b="0"/>
              <a:pPr/>
              <a:t>67</a:t>
            </a:fld>
            <a:endParaRPr lang="fr-FR" altLang="x-none" sz="1200" b="0"/>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Rot="1" noChangeAspect="1" noChangeArrowheads="1" noTextEdit="1"/>
          </p:cNvSpPr>
          <p:nvPr>
            <p:ph type="sldImg"/>
          </p:nvPr>
        </p:nvSpPr>
        <p:spPr>
          <a:ln/>
        </p:spPr>
      </p:sp>
      <p:sp>
        <p:nvSpPr>
          <p:cNvPr id="13619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1026"/>
          <p:cNvSpPr>
            <a:spLocks noGrp="1" noRot="1" noChangeAspect="1" noChangeArrowheads="1" noTextEdit="1"/>
          </p:cNvSpPr>
          <p:nvPr>
            <p:ph type="sldImg"/>
          </p:nvPr>
        </p:nvSpPr>
        <p:spPr>
          <a:ln/>
        </p:spPr>
      </p:sp>
      <p:sp>
        <p:nvSpPr>
          <p:cNvPr id="138242"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B313EC2D-3452-024C-B92E-9E671EFA2AF3}" type="slidenum">
              <a:rPr lang="fr-FR" altLang="x-none" sz="1200" b="0"/>
              <a:pPr/>
              <a:t>70</a:t>
            </a:fld>
            <a:endParaRPr lang="fr-FR" altLang="x-none" sz="1200" b="0"/>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GB" altLang="x-none">
                <a:solidFill>
                  <a:srgbClr val="234279"/>
                </a:solidFill>
                <a:ea typeface="ＭＳ Ｐゴシック" charset="-128"/>
              </a:rPr>
              <a:t>The Human Microbiome</a:t>
            </a:r>
            <a:r>
              <a:rPr lang="en-GB" altLang="x-none">
                <a:solidFill>
                  <a:srgbClr val="414041"/>
                </a:solidFill>
                <a:latin typeface="Helvetica" charset="0"/>
                <a:ea typeface="ＭＳ Ｐゴシック" charset="-128"/>
              </a:rPr>
              <a:t>The human microbiome is defined as the collection of microbes -</a:t>
            </a:r>
            <a:r>
              <a:rPr lang="ja-JP" altLang="fr-FR">
                <a:solidFill>
                  <a:srgbClr val="414041"/>
                </a:solidFill>
                <a:latin typeface="Helvetica" charset="0"/>
                <a:ea typeface="ＭＳ Ｐゴシック" charset="-128"/>
              </a:rPr>
              <a:t>ﾊ</a:t>
            </a:r>
            <a:r>
              <a:rPr lang="en-GB" altLang="ja-JP">
                <a:solidFill>
                  <a:srgbClr val="3587C6"/>
                </a:solidFill>
                <a:ea typeface="ＭＳ Ｐゴシック" charset="-128"/>
                <a:hlinkClick r:id="rId3"/>
              </a:rPr>
              <a:t>bacteria</a:t>
            </a:r>
            <a:r>
              <a:rPr lang="en-GB" altLang="ja-JP">
                <a:solidFill>
                  <a:srgbClr val="414041"/>
                </a:solidFill>
                <a:latin typeface="Helvetica" charset="0"/>
                <a:ea typeface="ＭＳ Ｐゴシック" charset="-128"/>
              </a:rPr>
              <a:t>,</a:t>
            </a:r>
            <a:r>
              <a:rPr lang="ja-JP" altLang="fr-FR">
                <a:solidFill>
                  <a:srgbClr val="414041"/>
                </a:solidFill>
                <a:latin typeface="Helvetica" charset="0"/>
                <a:ea typeface="ＭＳ Ｐゴシック" charset="-128"/>
              </a:rPr>
              <a:t>ﾊ</a:t>
            </a:r>
            <a:r>
              <a:rPr lang="en-GB" altLang="ja-JP">
                <a:solidFill>
                  <a:srgbClr val="3587C6"/>
                </a:solidFill>
                <a:ea typeface="ＭＳ Ｐゴシック" charset="-128"/>
                <a:hlinkClick r:id="rId4"/>
              </a:rPr>
              <a:t>viruses</a:t>
            </a:r>
            <a:r>
              <a:rPr lang="en-GB" altLang="ja-JP">
                <a:solidFill>
                  <a:srgbClr val="414041"/>
                </a:solidFill>
                <a:latin typeface="Helvetica" charset="0"/>
                <a:ea typeface="ＭＳ Ｐゴシック" charset="-128"/>
              </a:rPr>
              <a:t>, and single-cell </a:t>
            </a:r>
            <a:r>
              <a:rPr lang="en-GB" altLang="ja-JP">
                <a:solidFill>
                  <a:srgbClr val="3587C6"/>
                </a:solidFill>
                <a:ea typeface="ＭＳ Ｐゴシック" charset="-128"/>
                <a:hlinkClick r:id="rId5"/>
              </a:rPr>
              <a:t>eukaryotes</a:t>
            </a:r>
            <a:r>
              <a:rPr lang="ja-JP" altLang="fr-FR">
                <a:solidFill>
                  <a:srgbClr val="414041"/>
                </a:solidFill>
                <a:latin typeface="Helvetica" charset="0"/>
                <a:ea typeface="ＭＳ Ｐゴシック" charset="-128"/>
              </a:rPr>
              <a:t>ﾊ</a:t>
            </a:r>
            <a:r>
              <a:rPr lang="fr-FR" altLang="ja-JP">
                <a:solidFill>
                  <a:srgbClr val="414041"/>
                </a:solidFill>
                <a:latin typeface="Helvetica" charset="0"/>
                <a:ea typeface="ＭＳ Ｐゴシック" charset="-128"/>
              </a:rPr>
              <a:t>-</a:t>
            </a:r>
            <a:r>
              <a:rPr lang="en-GB" altLang="ja-JP">
                <a:solidFill>
                  <a:srgbClr val="414041"/>
                </a:solidFill>
                <a:latin typeface="Helvetica" charset="0"/>
                <a:ea typeface="ＭＳ Ｐゴシック" charset="-128"/>
              </a:rPr>
              <a:t> that inhabits the human body. Microbes in a healthy human adult are estimated to outnumber human cells by a ratio of ten to one, and the total number of</a:t>
            </a:r>
            <a:r>
              <a:rPr lang="ja-JP" altLang="fr-FR">
                <a:solidFill>
                  <a:srgbClr val="414041"/>
                </a:solidFill>
                <a:latin typeface="Helvetica" charset="0"/>
                <a:ea typeface="ＭＳ Ｐゴシック" charset="-128"/>
              </a:rPr>
              <a:t>ﾊ</a:t>
            </a:r>
            <a:r>
              <a:rPr lang="en-GB" altLang="ja-JP">
                <a:solidFill>
                  <a:srgbClr val="3587C6"/>
                </a:solidFill>
                <a:ea typeface="ＭＳ Ｐゴシック" charset="-128"/>
                <a:hlinkClick r:id="rId6"/>
              </a:rPr>
              <a:t>genes</a:t>
            </a:r>
            <a:r>
              <a:rPr lang="ja-JP" altLang="fr-FR">
                <a:solidFill>
                  <a:srgbClr val="414041"/>
                </a:solidFill>
                <a:latin typeface="Helvetica" charset="0"/>
                <a:ea typeface="ＭＳ Ｐゴシック" charset="-128"/>
              </a:rPr>
              <a:t>ﾊ</a:t>
            </a:r>
            <a:r>
              <a:rPr lang="fr-FR" altLang="ja-JP">
                <a:solidFill>
                  <a:srgbClr val="414041"/>
                </a:solidFill>
                <a:latin typeface="Helvetica" charset="0"/>
                <a:ea typeface="ＭＳ Ｐゴシック" charset="-128"/>
              </a:rPr>
              <a:t>i</a:t>
            </a:r>
            <a:r>
              <a:rPr lang="en-GB" altLang="ja-JP">
                <a:solidFill>
                  <a:srgbClr val="414041"/>
                </a:solidFill>
                <a:latin typeface="Helvetica" charset="0"/>
                <a:ea typeface="ＭＳ Ｐゴシック" charset="-128"/>
              </a:rPr>
              <a:t>n the microbiome exceeds the number of genes in the human</a:t>
            </a:r>
            <a:r>
              <a:rPr lang="ja-JP" altLang="fr-FR">
                <a:solidFill>
                  <a:srgbClr val="414041"/>
                </a:solidFill>
                <a:latin typeface="Helvetica" charset="0"/>
                <a:ea typeface="ＭＳ Ｐゴシック" charset="-128"/>
              </a:rPr>
              <a:t>ﾊ</a:t>
            </a:r>
            <a:r>
              <a:rPr lang="en-GB" altLang="ja-JP">
                <a:solidFill>
                  <a:srgbClr val="3587C6"/>
                </a:solidFill>
                <a:ea typeface="ＭＳ Ｐゴシック" charset="-128"/>
                <a:hlinkClick r:id="rId6"/>
              </a:rPr>
              <a:t>genome</a:t>
            </a:r>
            <a:r>
              <a:rPr lang="ja-JP" altLang="fr-FR">
                <a:solidFill>
                  <a:srgbClr val="414041"/>
                </a:solidFill>
                <a:latin typeface="Helvetica" charset="0"/>
                <a:ea typeface="ＭＳ Ｐゴシック" charset="-128"/>
              </a:rPr>
              <a:t>ﾊ</a:t>
            </a:r>
            <a:r>
              <a:rPr lang="fr-FR" altLang="ja-JP">
                <a:solidFill>
                  <a:srgbClr val="414041"/>
                </a:solidFill>
                <a:latin typeface="Helvetica" charset="0"/>
                <a:ea typeface="ＭＳ Ｐゴシック" charset="-128"/>
              </a:rPr>
              <a:t>b</a:t>
            </a:r>
            <a:r>
              <a:rPr lang="en-GB" altLang="ja-JP">
                <a:solidFill>
                  <a:srgbClr val="414041"/>
                </a:solidFill>
                <a:latin typeface="Helvetica" charset="0"/>
                <a:ea typeface="ＭＳ Ｐゴシック" charset="-128"/>
              </a:rPr>
              <a:t>y a factor of at least 200. Even though microbial cells are only one-tenth to one-hundredth the size of a human cell, they may account for up to five pounds of adult body weight.Although bacteria are often associated with infections, the bacteria that colonize the surface and insides of our bodies are essential for life. We are dependent on these bacteria to help digest our food, produce certain vitamins, regulate our immune system, and keep us healthy by protecting us against disease-causing bacteria.The composition of the entire collection of microbes that make up the microbiome and its influence on our health and susceptibility to disease is not easily investigated. To date, only a small percentage of the bacteria that comprise the human microbiome have been identified, and a limited number of individual microorganisms have been studied. It simply has not been possible to isolate the vast majority (&gt;95%) of microorganisms and culture them, presumably because the required growth conditions have not or cannot be reproduced in the laboratory. However, recent technological advances in</a:t>
            </a:r>
            <a:r>
              <a:rPr lang="ja-JP" altLang="fr-FR">
                <a:solidFill>
                  <a:srgbClr val="414041"/>
                </a:solidFill>
                <a:latin typeface="Helvetica" charset="0"/>
                <a:ea typeface="ＭＳ Ｐゴシック" charset="-128"/>
              </a:rPr>
              <a:t>ﾊ</a:t>
            </a:r>
            <a:r>
              <a:rPr lang="en-GB" altLang="ja-JP">
                <a:solidFill>
                  <a:srgbClr val="3587C6"/>
                </a:solidFill>
                <a:ea typeface="ＭＳ Ｐゴシック" charset="-128"/>
                <a:hlinkClick r:id="rId7"/>
              </a:rPr>
              <a:t>DNA</a:t>
            </a:r>
            <a:r>
              <a:rPr lang="ja-JP" altLang="fr-FR">
                <a:solidFill>
                  <a:srgbClr val="414041"/>
                </a:solidFill>
                <a:latin typeface="Helvetica" charset="0"/>
                <a:ea typeface="ＭＳ Ｐゴシック" charset="-128"/>
              </a:rPr>
              <a:t>ﾊ</a:t>
            </a:r>
            <a:r>
              <a:rPr lang="fr-FR" altLang="ja-JP">
                <a:solidFill>
                  <a:srgbClr val="414041"/>
                </a:solidFill>
                <a:latin typeface="Helvetica" charset="0"/>
                <a:ea typeface="ＭＳ Ｐゴシック" charset="-128"/>
              </a:rPr>
              <a:t>s</a:t>
            </a:r>
            <a:r>
              <a:rPr lang="en-GB" altLang="ja-JP">
                <a:solidFill>
                  <a:srgbClr val="414041"/>
                </a:solidFill>
                <a:latin typeface="Helvetica" charset="0"/>
                <a:ea typeface="ＭＳ Ｐゴシック" charset="-128"/>
              </a:rPr>
              <a:t>equencing and the development of a method known as metagenomics have now made it feasible to analyze the entire human microbiome.</a:t>
            </a:r>
            <a:endParaRPr lang="fr-FR" altLang="x-none">
              <a:solidFill>
                <a:srgbClr val="414041"/>
              </a:solidFill>
              <a:latin typeface="Helvetica"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EBAEAB41-3D8B-444D-A45B-C4ACAD7DBAB9}" type="slidenum">
              <a:rPr lang="fr-FR" altLang="x-none" sz="1200" b="0"/>
              <a:pPr/>
              <a:t>7</a:t>
            </a:fld>
            <a:endParaRPr lang="fr-FR" altLang="x-none" sz="1200" b="0"/>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GB" altLang="x-none">
                <a:ea typeface="ＭＳ Ｐゴシック" charset="-128"/>
              </a:rPr>
              <a:t>Lamarck: early proponent of the idea that evolution occurred and  proceeded in accordance with natural laws.</a:t>
            </a:r>
          </a:p>
          <a:p>
            <a:pPr eaLnBrk="1" hangingPunct="1"/>
            <a:r>
              <a:rPr lang="en-GB" altLang="x-none">
                <a:ea typeface="ＭＳ Ｐゴシック" charset="-128"/>
              </a:rPr>
              <a:t>Darwin: origin of species.</a:t>
            </a:r>
          </a:p>
          <a:p>
            <a:pPr eaLnBrk="1" hangingPunct="1"/>
            <a:r>
              <a:rPr lang="en-GB" altLang="x-none">
                <a:ea typeface="ＭＳ Ｐゴシック" charset="-128"/>
              </a:rPr>
              <a:t>Alfred Russel Wallace: is best known for independently conceived the theory of evolution through natural selection.</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p:cNvSpPr>
          <p:nvPr>
            <p:ph type="sldImg"/>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4233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8A377BA3-AD9E-0949-B5F3-AD03F29959CF}" type="slidenum">
              <a:rPr lang="fr-FR" altLang="x-none" sz="1200" b="0"/>
              <a:pPr/>
              <a:t>72</a:t>
            </a:fld>
            <a:endParaRPr lang="fr-FR" altLang="x-none" sz="1200" b="0"/>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231538E6-2161-3B4F-A59E-81597B57C8F1}" type="slidenum">
              <a:rPr lang="fr-FR" altLang="x-none" sz="1200" b="0"/>
              <a:pPr/>
              <a:t>73</a:t>
            </a:fld>
            <a:endParaRPr lang="fr-FR" altLang="x-none" sz="1200" b="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GB" altLang="x-none">
                <a:latin typeface="Verdana" charset="0"/>
                <a:ea typeface="ＭＳ Ｐゴシック" charset="-128"/>
              </a:rPr>
              <a:t>High-throughput sequencing has revealed substantial intra-individual microbiome variation at different anatomical sites, and inter-individual variation at the same anatomical sites</a:t>
            </a:r>
            <a:r>
              <a:rPr lang="en-GB" altLang="x-none">
                <a:solidFill>
                  <a:srgbClr val="831F1A"/>
                </a:solidFill>
                <a:latin typeface="Verdana" charset="0"/>
                <a:ea typeface="ＭＳ Ｐゴシック" charset="-128"/>
                <a:hlinkClick r:id="rId3"/>
              </a:rPr>
              <a:t>4, </a:t>
            </a:r>
            <a:r>
              <a:rPr lang="en-GB" altLang="x-none">
                <a:solidFill>
                  <a:srgbClr val="831F1A"/>
                </a:solidFill>
                <a:latin typeface="Verdana" charset="0"/>
                <a:ea typeface="ＭＳ Ｐゴシック" charset="-128"/>
                <a:hlinkClick r:id="rId4"/>
              </a:rPr>
              <a:t>5, </a:t>
            </a:r>
            <a:r>
              <a:rPr lang="en-GB" altLang="x-none">
                <a:solidFill>
                  <a:srgbClr val="831F1A"/>
                </a:solidFill>
                <a:latin typeface="Verdana" charset="0"/>
                <a:ea typeface="ＭＳ Ｐゴシック" charset="-128"/>
                <a:hlinkClick r:id="rId5"/>
              </a:rPr>
              <a:t>25, </a:t>
            </a:r>
            <a:r>
              <a:rPr lang="en-GB" altLang="x-none">
                <a:solidFill>
                  <a:srgbClr val="831F1A"/>
                </a:solidFill>
                <a:latin typeface="Verdana" charset="0"/>
                <a:ea typeface="ＭＳ Ｐゴシック" charset="-128"/>
                <a:hlinkClick r:id="rId6"/>
              </a:rPr>
              <a:t>52, </a:t>
            </a:r>
            <a:r>
              <a:rPr lang="en-GB" altLang="x-none">
                <a:solidFill>
                  <a:srgbClr val="831F1A"/>
                </a:solidFill>
                <a:latin typeface="Verdana" charset="0"/>
                <a:ea typeface="ＭＳ Ｐゴシック" charset="-128"/>
                <a:hlinkClick r:id="rId7"/>
              </a:rPr>
              <a:t>89, </a:t>
            </a:r>
            <a:r>
              <a:rPr lang="en-GB" altLang="x-none">
                <a:solidFill>
                  <a:srgbClr val="831F1A"/>
                </a:solidFill>
                <a:latin typeface="Verdana" charset="0"/>
                <a:ea typeface="ＭＳ Ｐゴシック" charset="-128"/>
                <a:hlinkClick r:id="rId8"/>
              </a:rPr>
              <a:t>93</a:t>
            </a:r>
            <a:r>
              <a:rPr lang="en-GB" altLang="x-none">
                <a:latin typeface="Verdana" charset="0"/>
                <a:ea typeface="ＭＳ Ｐゴシック" charset="-128"/>
              </a:rPr>
              <a:t>. However, higher-level (for example, at the level of phyla) taxonomic features display temporal (longitudinal) stability in individuals at specific anatomical sites. Such site-specific differences and the observed conservation between human hosts provide an important framework to determine the biological and pathological significance of a particular microbiome composition. The figure indicates the relative proportion of sequences determined at the taxonomic phylum level at eight anatomical sites. Certain features, such as the presence (+) or absence (</a:t>
            </a:r>
            <a:r>
              <a:rPr lang="ja-JP" altLang="fr-FR">
                <a:latin typeface="Verdana" charset="0"/>
                <a:ea typeface="ＭＳ Ｐゴシック" charset="-128"/>
              </a:rPr>
              <a:t>ﾐ</a:t>
            </a:r>
            <a:r>
              <a:rPr lang="fr-FR" altLang="ja-JP">
                <a:latin typeface="Verdana" charset="0"/>
                <a:ea typeface="ＭＳ Ｐゴシック" charset="-128"/>
              </a:rPr>
              <a:t>)</a:t>
            </a:r>
            <a:r>
              <a:rPr lang="en-GB" altLang="ja-JP">
                <a:latin typeface="Verdana" charset="0"/>
                <a:ea typeface="ＭＳ Ｐゴシック" charset="-128"/>
              </a:rPr>
              <a:t> of </a:t>
            </a:r>
            <a:r>
              <a:rPr lang="en-GB" altLang="ja-JP" i="1">
                <a:ea typeface="ＭＳ Ｐゴシック" charset="-128"/>
              </a:rPr>
              <a:t>Helicobacter pylori</a:t>
            </a:r>
            <a:r>
              <a:rPr lang="en-GB" altLang="ja-JP">
                <a:latin typeface="Verdana" charset="0"/>
                <a:ea typeface="ＭＳ Ｐゴシック" charset="-128"/>
              </a:rPr>
              <a:t>, can lead to permanent and marked perturbations in community composition</a:t>
            </a:r>
            <a:r>
              <a:rPr lang="en-GB" altLang="ja-JP">
                <a:solidFill>
                  <a:srgbClr val="831F1A"/>
                </a:solidFill>
                <a:latin typeface="Verdana" charset="0"/>
                <a:ea typeface="ＭＳ Ｐゴシック" charset="-128"/>
                <a:hlinkClick r:id="rId8"/>
              </a:rPr>
              <a:t>93</a:t>
            </a:r>
            <a:r>
              <a:rPr lang="en-GB" altLang="ja-JP">
                <a:latin typeface="Verdana" charset="0"/>
                <a:ea typeface="ＭＳ Ｐゴシック" charset="-128"/>
              </a:rPr>
              <a:t>.</a:t>
            </a:r>
          </a:p>
          <a:p>
            <a:pPr eaLnBrk="1" hangingPunct="1"/>
            <a:endParaRPr lang="en-GB" altLang="x-none">
              <a:latin typeface="Verdana" charset="0"/>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D6C70E8-CCA6-4549-9B53-B9F8F22F485E}" type="slidenum">
              <a:rPr lang="fr-FR" altLang="x-none" sz="1200" b="0"/>
              <a:pPr/>
              <a:t>74</a:t>
            </a:fld>
            <a:endParaRPr lang="fr-FR" altLang="x-none" sz="1200" b="0"/>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GB" altLang="x-none" b="1">
                <a:solidFill>
                  <a:srgbClr val="333333"/>
                </a:solidFill>
                <a:ea typeface="ＭＳ Ｐゴシック" charset="-128"/>
              </a:rPr>
              <a:t>a</a:t>
            </a:r>
            <a:r>
              <a:rPr lang="ja-JP" altLang="fr-FR">
                <a:solidFill>
                  <a:srgbClr val="333333"/>
                </a:solidFill>
                <a:ea typeface="ＭＳ Ｐゴシック" charset="-128"/>
              </a:rPr>
              <a:t>ﾐ</a:t>
            </a:r>
            <a:r>
              <a:rPr lang="en-GB" altLang="ja-JP" b="1">
                <a:solidFill>
                  <a:srgbClr val="333333"/>
                </a:solidFill>
                <a:ea typeface="ＭＳ Ｐゴシック" charset="-128"/>
              </a:rPr>
              <a:t>c</a:t>
            </a:r>
            <a:r>
              <a:rPr lang="en-GB" altLang="ja-JP">
                <a:solidFill>
                  <a:srgbClr val="333333"/>
                </a:solidFill>
                <a:ea typeface="ＭＳ Ｐゴシック" charset="-128"/>
              </a:rPr>
              <a:t>, Prevalence (intensity, colour denoting phylum/class) and abundance when present (size) of clades in the healthy microbiome. The most abundant metagenomically-identified species (</a:t>
            </a:r>
            <a:r>
              <a:rPr lang="en-GB" altLang="ja-JP" b="1">
                <a:solidFill>
                  <a:srgbClr val="333333"/>
                </a:solidFill>
                <a:ea typeface="ＭＳ Ｐゴシック" charset="-128"/>
              </a:rPr>
              <a:t>a</a:t>
            </a:r>
            <a:r>
              <a:rPr lang="en-GB" altLang="ja-JP">
                <a:solidFill>
                  <a:srgbClr val="333333"/>
                </a:solidFill>
                <a:ea typeface="ＭＳ Ｐゴシック" charset="-128"/>
              </a:rPr>
              <a:t>), 16S-identified genera (</a:t>
            </a:r>
            <a:r>
              <a:rPr lang="en-GB" altLang="ja-JP" b="1">
                <a:solidFill>
                  <a:srgbClr val="333333"/>
                </a:solidFill>
                <a:ea typeface="ＭＳ Ｐゴシック" charset="-128"/>
              </a:rPr>
              <a:t>b</a:t>
            </a:r>
            <a:r>
              <a:rPr lang="en-GB" altLang="ja-JP">
                <a:solidFill>
                  <a:srgbClr val="333333"/>
                </a:solidFill>
                <a:ea typeface="ＭＳ Ｐゴシック" charset="-128"/>
              </a:rPr>
              <a:t>) and PATRIC</a:t>
            </a:r>
            <a:r>
              <a:rPr lang="en-GB" altLang="ja-JP">
                <a:solidFill>
                  <a:srgbClr val="286694"/>
                </a:solidFill>
                <a:ea typeface="ＭＳ Ｐゴシック" charset="-128"/>
                <a:hlinkClick r:id="rId3"/>
              </a:rPr>
              <a:t>12</a:t>
            </a:r>
            <a:r>
              <a:rPr lang="en-GB" altLang="ja-JP">
                <a:solidFill>
                  <a:srgbClr val="333333"/>
                </a:solidFill>
                <a:ea typeface="ＭＳ Ｐゴシック" charset="-128"/>
              </a:rPr>
              <a:t> pathogens (metagenomic) (</a:t>
            </a:r>
            <a:r>
              <a:rPr lang="en-GB" altLang="ja-JP" b="1">
                <a:solidFill>
                  <a:srgbClr val="333333"/>
                </a:solidFill>
                <a:ea typeface="ＭＳ Ｐゴシック" charset="-128"/>
              </a:rPr>
              <a:t>c</a:t>
            </a:r>
            <a:r>
              <a:rPr lang="en-GB" altLang="ja-JP">
                <a:solidFill>
                  <a:srgbClr val="333333"/>
                </a:solidFill>
                <a:ea typeface="ＭＳ Ｐゴシック" charset="-128"/>
              </a:rPr>
              <a:t>) are shown. </a:t>
            </a:r>
            <a:r>
              <a:rPr lang="en-GB" altLang="ja-JP" b="1">
                <a:solidFill>
                  <a:srgbClr val="333333"/>
                </a:solidFill>
                <a:ea typeface="ＭＳ Ｐゴシック" charset="-128"/>
              </a:rPr>
              <a:t>d</a:t>
            </a:r>
            <a:r>
              <a:rPr lang="en-GB" altLang="ja-JP">
                <a:solidFill>
                  <a:srgbClr val="333333"/>
                </a:solidFill>
                <a:ea typeface="ＭＳ Ｐゴシック" charset="-128"/>
              </a:rPr>
              <a:t>, </a:t>
            </a:r>
            <a:r>
              <a:rPr lang="en-GB" altLang="ja-JP" b="1">
                <a:solidFill>
                  <a:srgbClr val="333333"/>
                </a:solidFill>
                <a:ea typeface="ＭＳ Ｐゴシック" charset="-128"/>
              </a:rPr>
              <a:t>e</a:t>
            </a:r>
            <a:r>
              <a:rPr lang="en-GB" altLang="ja-JP">
                <a:solidFill>
                  <a:srgbClr val="333333"/>
                </a:solidFill>
                <a:ea typeface="ＭＳ Ｐゴシック" charset="-128"/>
              </a:rPr>
              <a:t>, The population size and sequencing depths of the HMP have well defined the microbiome at all assayed body sites, as assessed by saturation of added community metabolic configurations (rarefaction of minimum Bray</a:t>
            </a:r>
            <a:r>
              <a:rPr lang="ja-JP" altLang="fr-FR">
                <a:solidFill>
                  <a:srgbClr val="333333"/>
                </a:solidFill>
                <a:ea typeface="ＭＳ Ｐゴシック" charset="-128"/>
              </a:rPr>
              <a:t>ﾐ</a:t>
            </a:r>
            <a:r>
              <a:rPr lang="fr-FR" altLang="ja-JP">
                <a:solidFill>
                  <a:srgbClr val="333333"/>
                </a:solidFill>
                <a:ea typeface="ＭＳ Ｐゴシック" charset="-128"/>
              </a:rPr>
              <a:t>C</a:t>
            </a:r>
            <a:r>
              <a:rPr lang="en-GB" altLang="ja-JP">
                <a:solidFill>
                  <a:srgbClr val="333333"/>
                </a:solidFill>
                <a:ea typeface="ＭＳ Ｐゴシック" charset="-128"/>
              </a:rPr>
              <a:t>urtis beta-diversity of metagenomic enzyme class abundances to nearest neighbour, inter-quartile range over 100 samples) (</a:t>
            </a:r>
            <a:r>
              <a:rPr lang="en-GB" altLang="ja-JP" b="1">
                <a:solidFill>
                  <a:srgbClr val="333333"/>
                </a:solidFill>
                <a:ea typeface="ＭＳ Ｐゴシック" charset="-128"/>
              </a:rPr>
              <a:t>d</a:t>
            </a:r>
            <a:r>
              <a:rPr lang="en-GB" altLang="ja-JP">
                <a:solidFill>
                  <a:srgbClr val="333333"/>
                </a:solidFill>
                <a:ea typeface="ＭＳ Ｐゴシック" charset="-128"/>
              </a:rPr>
              <a:t>) and phylogenetic configurations (minimum 16S OTU weighted UniFrac distance to nearest neighbour) (</a:t>
            </a:r>
            <a:r>
              <a:rPr lang="en-GB" altLang="ja-JP" b="1">
                <a:solidFill>
                  <a:srgbClr val="333333"/>
                </a:solidFill>
                <a:ea typeface="ＭＳ Ｐゴシック" charset="-128"/>
              </a:rPr>
              <a:t>e</a:t>
            </a:r>
            <a:r>
              <a:rPr lang="en-GB" altLang="ja-JP">
                <a:solidFill>
                  <a:srgbClr val="333333"/>
                </a:solidFill>
                <a:ea typeface="ＭＳ Ｐゴシック" charset="-128"/>
              </a:rPr>
              <a:t>).</a:t>
            </a:r>
          </a:p>
          <a:p>
            <a:pPr eaLnBrk="1" hangingPunct="1"/>
            <a:endParaRPr lang="en-GB" altLang="x-none">
              <a:solidFill>
                <a:srgbClr val="333333"/>
              </a:solidFill>
              <a:ea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b="0"/>
              <a:t>Possible link that was observed between gut bacteria of mice and Parkinson disease, in which changes in the bacteria populating the gut apparently appear to be associated with a decline in motor skills. How can this be? It turns out that 70% of all neurons in the peripheral nervous system are located in the gut, and these are directly connected to the central nervous system through the </a:t>
            </a:r>
            <a:r>
              <a:rPr lang="en-GB" b="0" err="1"/>
              <a:t>vagus</a:t>
            </a:r>
            <a:r>
              <a:rPr lang="en-GB" b="0"/>
              <a:t> nerve.</a:t>
            </a:r>
          </a:p>
          <a:p>
            <a:endParaRPr lang="en-GB"/>
          </a:p>
        </p:txBody>
      </p:sp>
      <p:sp>
        <p:nvSpPr>
          <p:cNvPr id="4" name="Espace réservé du numéro de diapositive 3"/>
          <p:cNvSpPr>
            <a:spLocks noGrp="1"/>
          </p:cNvSpPr>
          <p:nvPr>
            <p:ph type="sldNum" sz="quarter" idx="10"/>
          </p:nvPr>
        </p:nvSpPr>
        <p:spPr/>
        <p:txBody>
          <a:bodyPr/>
          <a:lstStyle/>
          <a:p>
            <a:pPr>
              <a:defRPr/>
            </a:pPr>
            <a:fld id="{0871257A-6A22-EC4F-8E32-618C069903C3}" type="slidenum">
              <a:rPr lang="fr-FR" altLang="x-none" smtClean="0"/>
              <a:pPr>
                <a:defRPr/>
              </a:pPr>
              <a:t>76</a:t>
            </a:fld>
            <a:endParaRPr lang="fr-FR" altLang="x-none"/>
          </a:p>
        </p:txBody>
      </p:sp>
    </p:spTree>
    <p:extLst>
      <p:ext uri="{BB962C8B-B14F-4D97-AF65-F5344CB8AC3E}">
        <p14:creationId xmlns:p14="http://schemas.microsoft.com/office/powerpoint/2010/main" val="20651417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A5D3759-9E5E-684E-B91F-AB8342696E85}" type="slidenum">
              <a:rPr lang="fr-FR" altLang="x-none" sz="1200" b="0"/>
              <a:pPr/>
              <a:t>79</a:t>
            </a:fld>
            <a:endParaRPr lang="fr-FR" altLang="x-none" sz="1200" b="0"/>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CF2359FA-7B5D-0541-BC80-80C0233D55C3}" type="slidenum">
              <a:rPr lang="fr-FR" altLang="x-none" sz="1200" b="0"/>
              <a:pPr/>
              <a:t>80</a:t>
            </a:fld>
            <a:endParaRPr lang="fr-FR" altLang="x-none" sz="1200" b="0"/>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Rot="1" noChangeAspect="1" noChangeArrowheads="1" noTextEdit="1"/>
          </p:cNvSpPr>
          <p:nvPr>
            <p:ph type="sldImg"/>
          </p:nvPr>
        </p:nvSpPr>
        <p:spPr>
          <a:ln/>
        </p:spPr>
      </p:sp>
      <p:sp>
        <p:nvSpPr>
          <p:cNvPr id="15462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Rot="1" noChangeAspect="1" noChangeArrowheads="1" noTextEdit="1"/>
          </p:cNvSpPr>
          <p:nvPr>
            <p:ph type="sldImg"/>
          </p:nvPr>
        </p:nvSpPr>
        <p:spPr>
          <a:ln/>
        </p:spPr>
      </p:sp>
      <p:sp>
        <p:nvSpPr>
          <p:cNvPr id="15667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Rot="1" noChangeAspect="1" noChangeArrowheads="1" noTextEdit="1"/>
          </p:cNvSpPr>
          <p:nvPr>
            <p:ph type="sldImg"/>
          </p:nvPr>
        </p:nvSpPr>
        <p:spPr>
          <a:ln/>
        </p:spPr>
      </p:sp>
      <p:sp>
        <p:nvSpPr>
          <p:cNvPr id="15872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026"/>
          <p:cNvSpPr>
            <a:spLocks noGrp="1" noRot="1" noChangeAspect="1" noChangeArrowheads="1" noTextEdit="1"/>
          </p:cNvSpPr>
          <p:nvPr>
            <p:ph type="sldImg"/>
          </p:nvPr>
        </p:nvSpPr>
        <p:spPr>
          <a:ln/>
        </p:spPr>
      </p:sp>
      <p:sp>
        <p:nvSpPr>
          <p:cNvPr id="28674"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82A3548A-EFBA-6241-88F5-609B9E8F039C}" type="slidenum">
              <a:rPr lang="fr-FR" altLang="x-none" sz="1200" b="0"/>
              <a:pPr/>
              <a:t>84</a:t>
            </a:fld>
            <a:endParaRPr lang="fr-FR" altLang="x-none" sz="1200" b="0"/>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extLst>
      <p:ext uri="{BB962C8B-B14F-4D97-AF65-F5344CB8AC3E}">
        <p14:creationId xmlns:p14="http://schemas.microsoft.com/office/powerpoint/2010/main" val="489125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Rot="1" noChangeAspect="1" noChangeArrowheads="1" noTextEdit="1"/>
          </p:cNvSpPr>
          <p:nvPr>
            <p:ph type="sldImg"/>
          </p:nvPr>
        </p:nvSpPr>
        <p:spPr>
          <a:ln/>
        </p:spPr>
      </p:sp>
      <p:sp>
        <p:nvSpPr>
          <p:cNvPr id="16281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noRot="1" noChangeAspect="1" noChangeArrowheads="1" noTextEdit="1"/>
          </p:cNvSpPr>
          <p:nvPr>
            <p:ph type="sldImg"/>
          </p:nvPr>
        </p:nvSpPr>
        <p:spPr>
          <a:ln/>
        </p:spPr>
      </p:sp>
      <p:sp>
        <p:nvSpPr>
          <p:cNvPr id="16486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07D155B4-A04D-D441-AB98-0F390ADCF47D}" type="slidenum">
              <a:rPr lang="fr-FR" altLang="x-none" sz="1200" b="0"/>
              <a:pPr/>
              <a:t>88</a:t>
            </a:fld>
            <a:endParaRPr lang="fr-FR" altLang="x-none" sz="1200" b="0"/>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Rot="1" noChangeAspect="1" noChangeArrowheads="1" noTextEdit="1"/>
          </p:cNvSpPr>
          <p:nvPr>
            <p:ph type="sldImg"/>
          </p:nvPr>
        </p:nvSpPr>
        <p:spPr>
          <a:ln/>
        </p:spPr>
      </p:sp>
      <p:sp>
        <p:nvSpPr>
          <p:cNvPr id="16896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7F9D7E38-2C8E-0B4B-A8C9-611FE8309CF5}" type="slidenum">
              <a:rPr lang="fr-FR" altLang="x-none" sz="1200" b="0"/>
              <a:pPr/>
              <a:t>90</a:t>
            </a:fld>
            <a:endParaRPr lang="fr-FR" altLang="x-none" sz="1200" b="0"/>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fr-FR" altLang="x-none">
                <a:solidFill>
                  <a:srgbClr val="666666"/>
                </a:solidFill>
                <a:latin typeface="Tahoma" charset="0"/>
                <a:ea typeface="ＭＳ Ｐゴシック" charset="-128"/>
              </a:rPr>
              <a:t>The Earth Microbiome Project is a proposed massively multidisciplinary effort to analyze microbial communities across the globe. The general premise is to examine microbial communities from their own perspective. Hence we propose to characterize the Earth by environmental parameter space into different biomes and then explore these using samples currently available from researchers across the globe. We will analyze 200,000 samples from these communities using metagenomics, metatranscriptomics and amplicon sequencing to produce a global Gene Atlas describing protein space, environmental metabolic models for each biome, approximately 500,000 reconstructed microbial genomes, a global metabolic model, and a data-analysis portal for visualization of all information.</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3E8996B-C7FF-A541-A4BD-E9D2ABACD776}" type="slidenum">
              <a:rPr lang="fr-FR" altLang="x-none" sz="1200" b="0"/>
              <a:pPr/>
              <a:t>91</a:t>
            </a:fld>
            <a:endParaRPr lang="fr-FR" altLang="x-none" sz="1200" b="0"/>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3E8996B-C7FF-A541-A4BD-E9D2ABACD776}" type="slidenum">
              <a:rPr lang="fr-FR" altLang="x-none" sz="1200" b="0"/>
              <a:pPr/>
              <a:t>92</a:t>
            </a:fld>
            <a:endParaRPr lang="fr-FR" altLang="x-none" sz="1200" b="0"/>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extLst>
      <p:ext uri="{BB962C8B-B14F-4D97-AF65-F5344CB8AC3E}">
        <p14:creationId xmlns:p14="http://schemas.microsoft.com/office/powerpoint/2010/main" val="17249172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B883430-5724-B149-8663-307E5AB2C47E}" type="slidenum">
              <a:rPr lang="fr-FR" altLang="x-none" sz="1200" b="0"/>
              <a:pPr/>
              <a:t>93</a:t>
            </a:fld>
            <a:endParaRPr lang="fr-FR" altLang="x-none" sz="1200" b="0"/>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86D6CA7A-B379-C54A-99D0-4ABDBEC187CF}" type="slidenum">
              <a:rPr lang="fr-FR" altLang="x-none" sz="1200" b="0"/>
              <a:pPr/>
              <a:t>94</a:t>
            </a:fld>
            <a:endParaRPr lang="fr-FR" altLang="x-none" sz="1200" b="0"/>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fr-FR" altLang="x-none">
                <a:solidFill>
                  <a:srgbClr val="4B4944"/>
                </a:solidFill>
                <a:ea typeface="ＭＳ Ｐゴシック" charset="-128"/>
              </a:rPr>
              <a:t>BGI, officially launched 10,000 Microbial Genomes Projects on 1st August, 2009, calls for collaborations all over the world. The project aims to generate over 10,000 microbial references genomes in 2 years, covering the fields of industry, factory, bioenergy, environment and medicine. For more details, please see the web site of </a:t>
            </a:r>
            <a:r>
              <a:rPr lang="fr-FR" altLang="x-none">
                <a:solidFill>
                  <a:srgbClr val="0005FF"/>
                </a:solidFill>
                <a:ea typeface="ＭＳ Ｐゴシック" charset="-128"/>
                <a:hlinkClick r:id="rId3"/>
              </a:rPr>
              <a:t>http://ldl.genomics.cn</a:t>
            </a:r>
            <a:r>
              <a:rPr lang="fr-FR" altLang="x-none">
                <a:solidFill>
                  <a:srgbClr val="4B4944"/>
                </a:solidFill>
                <a:ea typeface="ＭＳ Ｐゴシック" charset="-128"/>
              </a:rPr>
              <a:t>. More than 1000 microbial genomes sequenced in BGI are showed in the right pie graph and many other projects are ongoing.</a:t>
            </a:r>
          </a:p>
          <a:p>
            <a:pPr eaLnBrk="1" hangingPunct="1"/>
            <a:endParaRPr lang="fr-FR" altLang="x-none">
              <a:solidFill>
                <a:srgbClr val="4B4944"/>
              </a:solidFill>
              <a:ea typeface="ＭＳ Ｐゴシック" charset="-128"/>
            </a:endParaRPr>
          </a:p>
          <a:p>
            <a:pPr eaLnBrk="1" hangingPunct="1"/>
            <a:r>
              <a:rPr lang="fr-FR" altLang="x-none">
                <a:solidFill>
                  <a:srgbClr val="4B4944"/>
                </a:solidFill>
                <a:ea typeface="ＭＳ Ｐゴシック" charset="-128"/>
              </a:rPr>
              <a:t>Mendelian disorder refers to a disease caused by single-gene mutation. The mutation can either occur on a single chromosome or a pair of homologous chromosomes. At present, about 5000 Mendelian disorders have been found in human. Generally, there are five modes of inheritance for Mendelian disorders. For the past several decades, genes underlying Mendelian disorders have been identified through positional cloning, physical mapping and candidate-gene sequencing. Compared with the traditional linkage analysis, which depend on the big and good pedigree selection, next-generation sequencing is more advanced with the ability to discover novel causative genes for Mendelian disorders, by choosing a small pedigree and a few samples of patients for sequencing and analysis (Table 1). There have been thirteen papers and more published in top magazines since last year. It illustrated that next-generation sequencing is an extremely efficient and cost-effective approach for identification of a rare variant compared with many proposed methods.</a:t>
            </a:r>
            <a:endParaRPr lang="fr-FR" altLang="x-none">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E7AE1DF8-B4C3-ED4E-8B78-D903A619D666}" type="slidenum">
              <a:rPr lang="fr-FR" altLang="x-none" sz="1200" b="0"/>
              <a:pPr/>
              <a:t>9</a:t>
            </a:fld>
            <a:endParaRPr lang="fr-FR" altLang="x-none" sz="1200" b="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GB" altLang="x-none">
                <a:ea typeface="ＭＳ Ｐゴシック" charset="-128"/>
              </a:rPr>
              <a:t>Idées fondatrice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C83A808B-BA1B-384D-B351-F6810CD91BB2}" type="slidenum">
              <a:rPr lang="fr-FR" altLang="x-none" sz="1200" b="0"/>
              <a:pPr/>
              <a:t>95</a:t>
            </a:fld>
            <a:endParaRPr lang="fr-FR" altLang="x-none" sz="1200" b="0"/>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fr-FR" altLang="x-none">
                <a:solidFill>
                  <a:srgbClr val="4B4944"/>
                </a:solidFill>
                <a:ea typeface="ＭＳ Ｐゴシック" charset="-128"/>
              </a:rPr>
              <a:t>In January 2010, BGI launched the 1,000 Plant &amp; Animal reference genomes project and called for collaboration from around the world. The goal of the project is to generate reference genomes for 1,000 economically and scientifically important plant/animal species. Together with our collaborators, so far we have initiated 505 plant and animal genome projects, completed genome maps for over 100 species and finished the sequencing of about 200 species. The completed projects include rice, silkworm, cucumber, panda, camel, oyster, ant, grouper, goose, crested ibis, potato genomes, and more. Many other genomes are in process of active sequencing. We look for more collaboration to complete the tree of reference genomes.</a:t>
            </a:r>
            <a:endParaRPr lang="en-GB" altLang="x-none">
              <a:solidFill>
                <a:srgbClr val="4B4944"/>
              </a:solidFill>
              <a:ea typeface="ＭＳ Ｐゴシック" charset="-128"/>
            </a:endParaRPr>
          </a:p>
          <a:p>
            <a:pPr eaLnBrk="1" hangingPunct="1"/>
            <a:endParaRPr lang="fr-FR" altLang="x-none">
              <a:ea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D16FFAB-E2FF-3545-BD2C-3C88DF34BDC1}" type="slidenum">
              <a:rPr lang="fr-FR" altLang="x-none" sz="1200" b="0"/>
              <a:pPr/>
              <a:t>96</a:t>
            </a:fld>
            <a:endParaRPr lang="fr-FR" altLang="x-none" sz="1200" b="0"/>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Rot="1" noChangeAspect="1" noChangeArrowheads="1" noTextEdit="1"/>
          </p:cNvSpPr>
          <p:nvPr>
            <p:ph type="sldImg"/>
          </p:nvPr>
        </p:nvSpPr>
        <p:spPr>
          <a:ln/>
        </p:spPr>
      </p:sp>
      <p:sp>
        <p:nvSpPr>
          <p:cNvPr id="18329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B8068647-0D11-D94A-BC78-4BFB9E351C26}" type="slidenum">
              <a:rPr lang="fr-FR" altLang="x-none" sz="1200" b="0"/>
              <a:pPr/>
              <a:t>100</a:t>
            </a:fld>
            <a:endParaRPr lang="fr-FR" altLang="x-none" sz="1200" b="0"/>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3CA6BCC-7F85-1843-BD4F-4EA3525B9905}" type="slidenum">
              <a:rPr lang="fr-FR" altLang="x-none" sz="1200" b="0"/>
              <a:pPr/>
              <a:t>102</a:t>
            </a:fld>
            <a:endParaRPr lang="fr-FR" altLang="x-none" sz="1200" b="0"/>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fr-FR" altLang="x-none">
                <a:solidFill>
                  <a:srgbClr val="333333"/>
                </a:solidFill>
                <a:ea typeface="ＭＳ Ｐゴシック" charset="-128"/>
              </a:rPr>
              <a:t>Metagenomics is a discipline that enables the genomic study of uncultured microorganisms. Faster, cheaper sequencing technologies and the ability to sequence uncultured microbes sampled directly from their habitats are expanding and transforming our view of the microbial world. Distilling meaningful information from the millions of new genomic sequences presents a serious challenge to bioinformaticians. In cultured microbes, the genomic data come from a single clone, making sequence assembly and annotation tractable. In metagenomics, the data come from heterogeneous microbial communities, sometimes containing more than 10,000 species, with the sequence data being noisy and partial. From sampling, to assembly, to gene calling and function prediction, bioinformatics faces new demands in interpreting voluminous, noisy, and often partial sequence data.</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0D42B3EC-7F82-5D49-BFF6-F4B35C60575C}" type="slidenum">
              <a:rPr lang="fr-FR" altLang="x-none" sz="1200" b="0"/>
              <a:pPr/>
              <a:t>103</a:t>
            </a:fld>
            <a:endParaRPr lang="fr-FR" altLang="x-none" sz="1200" b="0"/>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D92F4549-44E0-BF48-AA08-FFF4BE660AC0}" type="slidenum">
              <a:rPr lang="fr-FR" altLang="x-none" sz="1200" b="0"/>
              <a:pPr/>
              <a:t>104</a:t>
            </a:fld>
            <a:endParaRPr lang="fr-FR" altLang="x-none" sz="1200" b="0"/>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Rot="1" noChangeAspect="1" noChangeArrowheads="1" noTextEdit="1"/>
          </p:cNvSpPr>
          <p:nvPr>
            <p:ph type="sldImg"/>
          </p:nvPr>
        </p:nvSpPr>
        <p:spPr>
          <a:ln/>
        </p:spPr>
      </p:sp>
      <p:sp>
        <p:nvSpPr>
          <p:cNvPr id="19353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959A076A-8B43-C743-8515-99B4A3B2CA3A}" type="slidenum">
              <a:rPr lang="fr-FR" altLang="x-none" sz="1200" b="0"/>
              <a:pPr/>
              <a:t>106</a:t>
            </a:fld>
            <a:endParaRPr lang="fr-FR" altLang="x-none" sz="1200" b="0"/>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DACEBC4-80A0-4048-961B-52F2ACA57F69}" type="slidenum">
              <a:rPr lang="fr-FR" altLang="x-none" sz="1200" b="0"/>
              <a:pPr/>
              <a:t>107</a:t>
            </a:fld>
            <a:endParaRPr lang="fr-FR" altLang="x-none" sz="1200" b="0"/>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EB8ACBDA-ECA4-1C41-BEE4-809F22D0E977}" type="slidenum">
              <a:rPr lang="fr-FR" altLang="x-none" sz="1200" b="0"/>
              <a:pPr/>
              <a:t>10</a:t>
            </a:fld>
            <a:endParaRPr lang="fr-FR" altLang="x-none" sz="1200" b="0"/>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Grp="1" noRot="1" noChangeAspect="1" noChangeArrowheads="1" noTextEdit="1"/>
          </p:cNvSpPr>
          <p:nvPr>
            <p:ph type="sldImg"/>
          </p:nvPr>
        </p:nvSpPr>
        <p:spPr>
          <a:ln/>
        </p:spPr>
      </p:sp>
      <p:sp>
        <p:nvSpPr>
          <p:cNvPr id="19968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AF0F8D9-72F3-F140-997A-DEB35B38FDE3}" type="slidenum">
              <a:rPr lang="fr-FR" altLang="x-none" sz="1200" b="0"/>
              <a:pPr/>
              <a:t>109</a:t>
            </a:fld>
            <a:endParaRPr lang="fr-FR" altLang="x-none" sz="1200" b="0"/>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p:cNvSpPr>
            <a:spLocks noGrp="1" noRot="1" noChangeAspect="1" noChangeArrowheads="1" noTextEdit="1"/>
          </p:cNvSpPr>
          <p:nvPr>
            <p:ph type="sldImg"/>
          </p:nvPr>
        </p:nvSpPr>
        <p:spPr>
          <a:ln/>
        </p:spPr>
      </p:sp>
      <p:sp>
        <p:nvSpPr>
          <p:cNvPr id="20377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GB" altLang="x-none">
              <a:ea typeface="ＭＳ Ｐゴシック" charset="-128"/>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F1090E56-6FEA-6B46-9834-908A20D23A25}" type="slidenum">
              <a:rPr lang="fr-FR" altLang="x-none" sz="1200" b="0"/>
              <a:pPr/>
              <a:t>111</a:t>
            </a:fld>
            <a:endParaRPr lang="fr-FR" altLang="x-none" sz="1200" b="0"/>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Rot="1" noChangeAspect="1" noChangeArrowheads="1" noTextEdit="1"/>
          </p:cNvSpPr>
          <p:nvPr>
            <p:ph type="sldImg"/>
          </p:nvPr>
        </p:nvSpPr>
        <p:spPr>
          <a:ln/>
        </p:spPr>
      </p:sp>
      <p:sp>
        <p:nvSpPr>
          <p:cNvPr id="20787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GB" altLang="x-none">
                <a:latin typeface="Verdana" charset="0"/>
                <a:ea typeface="ＭＳ Ｐゴシック" charset="-128"/>
              </a:rPr>
              <a:t>The cost-accounting data presented here are summarized relative to two metrics: (1) "Cost per Megabase of DNA Sequence" - the cost of determining one megabase (Mb; a million bases) of DNA sequence of a specified quality </a:t>
            </a:r>
          </a:p>
          <a:p>
            <a:pPr eaLnBrk="1" hangingPunct="1"/>
            <a:r>
              <a:rPr lang="en-GB" altLang="x-none">
                <a:latin typeface="Verdana" charset="0"/>
                <a:ea typeface="ＭＳ Ｐゴシック" charset="-128"/>
              </a:rPr>
              <a:t>To illustrate the nature of the reductions in DNA sequencing costs, each graph also shows hypothetical data reflecting Moore's Law, which describes a long-term trend in the computer hardware industry that involves the doubling of 'compute power' every two years (See: </a:t>
            </a:r>
            <a:r>
              <a:rPr lang="en-GB" altLang="x-none">
                <a:solidFill>
                  <a:srgbClr val="1E4D6E"/>
                </a:solidFill>
                <a:latin typeface="Verdana" charset="0"/>
                <a:ea typeface="ＭＳ Ｐゴシック" charset="-128"/>
                <a:hlinkClick r:id="rId3"/>
              </a:rPr>
              <a:t>Moore's Law</a:t>
            </a:r>
            <a:r>
              <a:rPr lang="en-GB" altLang="x-none">
                <a:latin typeface="Verdana" charset="0"/>
                <a:ea typeface="ＭＳ Ｐゴシック" charset="-128"/>
              </a:rPr>
              <a:t> [wikipedia.org]). Technology improvements that 'keep up' with Moore's Law are widely regarded to be doing exceedingly well, making it useful for comparison.</a:t>
            </a:r>
          </a:p>
          <a:p>
            <a:pPr eaLnBrk="1" hangingPunct="1"/>
            <a:endParaRPr lang="en-GB" altLang="x-none">
              <a:latin typeface="Verdana" charset="0"/>
              <a:ea typeface="ＭＳ Ｐゴシック" charset="-128"/>
            </a:endParaRPr>
          </a:p>
          <a:p>
            <a:pPr eaLnBrk="1" hangingPunct="1"/>
            <a:r>
              <a:rPr lang="en-GB" altLang="x-none">
                <a:latin typeface="Verdana" charset="0"/>
                <a:ea typeface="ＭＳ Ｐゴシック" charset="-128"/>
              </a:rPr>
              <a:t>In both graphs, note: (1) the use a logarithmic scale on the Y axis; and (2) the sudden and profound out-pacing of Moore's Law beginning in January 2008. The latter represents the time when the sequencing centers transitioned from Sanger-based (dideoxy chain termination sequencing) to 'second generation' (or 'next-generation') DNA sequencing technologies. Additional details about these graphs are provided below.</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5145CA74-AE76-4646-B3F2-A8124DBB61C5}" type="slidenum">
              <a:rPr lang="fr-FR" altLang="x-none" sz="1200" b="0"/>
              <a:pPr/>
              <a:t>115</a:t>
            </a:fld>
            <a:endParaRPr lang="fr-FR" altLang="x-none" sz="1200" b="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57BC9C51-73E4-3942-85F0-F504FED80F38}" type="slidenum">
              <a:rPr lang="fr-FR" altLang="x-none" sz="1200" b="0"/>
              <a:pPr/>
              <a:t>116</a:t>
            </a:fld>
            <a:endParaRPr lang="fr-FR" altLang="x-none" sz="1200" b="0"/>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E09C9905-9810-BC4F-9582-081FA29EA80D}" type="slidenum">
              <a:rPr lang="fr-FR" altLang="x-none" sz="1200" b="0"/>
              <a:pPr/>
              <a:t>117</a:t>
            </a:fld>
            <a:endParaRPr lang="fr-FR" altLang="x-none" sz="1200" b="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4658EBA3-1605-3A40-AA01-CA10C242C2F9}" type="slidenum">
              <a:rPr lang="fr-FR" altLang="x-none" sz="1200" b="0"/>
              <a:pPr/>
              <a:t>118</a:t>
            </a:fld>
            <a:endParaRPr lang="fr-FR" altLang="x-none" sz="1200" b="0"/>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A669E63C-29BB-C443-BFF1-F8B6F5794410}" type="slidenum">
              <a:rPr lang="fr-FR" altLang="x-none" sz="1200" b="0"/>
              <a:pPr/>
              <a:t>119</a:t>
            </a:fld>
            <a:endParaRPr lang="fr-FR" altLang="x-none" sz="1200" b="0"/>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x-none">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4F0D843B-1E5F-2642-B10F-3A8F37916CDC}" type="slidenum">
              <a:rPr lang="fr-FR" altLang="x-none"/>
              <a:pPr>
                <a:defRPr/>
              </a:pPr>
              <a:t>‹N°›</a:t>
            </a:fld>
            <a:endParaRPr lang="fr-FR" altLang="x-none"/>
          </a:p>
        </p:txBody>
      </p:sp>
    </p:spTree>
    <p:extLst>
      <p:ext uri="{BB962C8B-B14F-4D97-AF65-F5344CB8AC3E}">
        <p14:creationId xmlns:p14="http://schemas.microsoft.com/office/powerpoint/2010/main" val="13556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E906BAB7-4FDF-F14A-B91C-1A417DA167D7}" type="slidenum">
              <a:rPr lang="fr-FR" altLang="x-none"/>
              <a:pPr>
                <a:defRPr/>
              </a:pPr>
              <a:t>‹N°›</a:t>
            </a:fld>
            <a:endParaRPr lang="fr-FR" altLang="x-none"/>
          </a:p>
        </p:txBody>
      </p:sp>
    </p:spTree>
    <p:extLst>
      <p:ext uri="{BB962C8B-B14F-4D97-AF65-F5344CB8AC3E}">
        <p14:creationId xmlns:p14="http://schemas.microsoft.com/office/powerpoint/2010/main" val="1094078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5100" y="609600"/>
            <a:ext cx="1943100" cy="54864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685800" y="609600"/>
            <a:ext cx="5676900" cy="54864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33A1887E-0C34-2F4A-9FCB-8B07B89DD5DC}" type="slidenum">
              <a:rPr lang="fr-FR" altLang="x-none"/>
              <a:pPr>
                <a:defRPr/>
              </a:pPr>
              <a:t>‹N°›</a:t>
            </a:fld>
            <a:endParaRPr lang="fr-FR" altLang="x-none"/>
          </a:p>
        </p:txBody>
      </p:sp>
    </p:spTree>
    <p:extLst>
      <p:ext uri="{BB962C8B-B14F-4D97-AF65-F5344CB8AC3E}">
        <p14:creationId xmlns:p14="http://schemas.microsoft.com/office/powerpoint/2010/main" val="1414851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1D72F0D4-C78F-3945-B1EC-E81D25325F09}" type="slidenum">
              <a:rPr lang="fr-FR" altLang="x-none"/>
              <a:pPr>
                <a:defRPr/>
              </a:pPr>
              <a:t>‹N°›</a:t>
            </a:fld>
            <a:endParaRPr lang="fr-FR" altLang="x-none"/>
          </a:p>
        </p:txBody>
      </p:sp>
    </p:spTree>
    <p:extLst>
      <p:ext uri="{BB962C8B-B14F-4D97-AF65-F5344CB8AC3E}">
        <p14:creationId xmlns:p14="http://schemas.microsoft.com/office/powerpoint/2010/main" val="1561166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2929A9F0-A43B-4848-A0B2-2263DA2E0AB7}" type="slidenum">
              <a:rPr lang="fr-FR" altLang="x-none"/>
              <a:pPr>
                <a:defRPr/>
              </a:pPr>
              <a:t>‹N°›</a:t>
            </a:fld>
            <a:endParaRPr lang="fr-FR" altLang="x-none"/>
          </a:p>
        </p:txBody>
      </p:sp>
    </p:spTree>
    <p:extLst>
      <p:ext uri="{BB962C8B-B14F-4D97-AF65-F5344CB8AC3E}">
        <p14:creationId xmlns:p14="http://schemas.microsoft.com/office/powerpoint/2010/main" val="562132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3C10BA5A-4840-764D-9E51-CF2232D1BA1F}" type="slidenum">
              <a:rPr lang="fr-FR" altLang="x-none"/>
              <a:pPr>
                <a:defRPr/>
              </a:pPr>
              <a:t>‹N°›</a:t>
            </a:fld>
            <a:endParaRPr lang="fr-FR" altLang="x-none"/>
          </a:p>
        </p:txBody>
      </p:sp>
    </p:spTree>
    <p:extLst>
      <p:ext uri="{BB962C8B-B14F-4D97-AF65-F5344CB8AC3E}">
        <p14:creationId xmlns:p14="http://schemas.microsoft.com/office/powerpoint/2010/main" val="98386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1A8F83D1-4A39-4E45-8508-C5E164924AEC}" type="slidenum">
              <a:rPr lang="fr-FR" altLang="x-none"/>
              <a:pPr>
                <a:defRPr/>
              </a:pPr>
              <a:t>‹N°›</a:t>
            </a:fld>
            <a:endParaRPr lang="fr-FR" altLang="x-none"/>
          </a:p>
        </p:txBody>
      </p:sp>
    </p:spTree>
    <p:extLst>
      <p:ext uri="{BB962C8B-B14F-4D97-AF65-F5344CB8AC3E}">
        <p14:creationId xmlns:p14="http://schemas.microsoft.com/office/powerpoint/2010/main" val="114349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6EC5EF20-7123-E54C-8DEF-CCA304039361}" type="slidenum">
              <a:rPr lang="fr-FR" altLang="x-none"/>
              <a:pPr>
                <a:defRPr/>
              </a:pPr>
              <a:t>‹N°›</a:t>
            </a:fld>
            <a:endParaRPr lang="fr-FR" altLang="x-none"/>
          </a:p>
        </p:txBody>
      </p:sp>
    </p:spTree>
    <p:extLst>
      <p:ext uri="{BB962C8B-B14F-4D97-AF65-F5344CB8AC3E}">
        <p14:creationId xmlns:p14="http://schemas.microsoft.com/office/powerpoint/2010/main" val="2028741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pPr>
              <a:defRPr/>
            </a:pPr>
            <a:fld id="{38F18924-3883-CC48-869B-F81D8B7915A4}" type="slidenum">
              <a:rPr lang="fr-FR" altLang="x-none"/>
              <a:pPr>
                <a:defRPr/>
              </a:pPr>
              <a:t>‹N°›</a:t>
            </a:fld>
            <a:endParaRPr lang="fr-FR" altLang="x-none"/>
          </a:p>
        </p:txBody>
      </p:sp>
    </p:spTree>
    <p:extLst>
      <p:ext uri="{BB962C8B-B14F-4D97-AF65-F5344CB8AC3E}">
        <p14:creationId xmlns:p14="http://schemas.microsoft.com/office/powerpoint/2010/main" val="146605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A23EFDE7-817D-2F44-B3FA-9E1A0C33E724}" type="slidenum">
              <a:rPr lang="fr-FR" altLang="x-none"/>
              <a:pPr>
                <a:defRPr/>
              </a:pPr>
              <a:t>‹N°›</a:t>
            </a:fld>
            <a:endParaRPr lang="fr-FR" altLang="x-none"/>
          </a:p>
        </p:txBody>
      </p:sp>
    </p:spTree>
    <p:extLst>
      <p:ext uri="{BB962C8B-B14F-4D97-AF65-F5344CB8AC3E}">
        <p14:creationId xmlns:p14="http://schemas.microsoft.com/office/powerpoint/2010/main" val="1933125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2BC64380-F15C-1F47-B828-D092B0C9C9C2}" type="slidenum">
              <a:rPr lang="fr-FR" altLang="x-none"/>
              <a:pPr>
                <a:defRPr/>
              </a:pPr>
              <a:t>‹N°›</a:t>
            </a:fld>
            <a:endParaRPr lang="fr-FR" altLang="x-none"/>
          </a:p>
        </p:txBody>
      </p:sp>
    </p:spTree>
    <p:extLst>
      <p:ext uri="{BB962C8B-B14F-4D97-AF65-F5344CB8AC3E}">
        <p14:creationId xmlns:p14="http://schemas.microsoft.com/office/powerpoint/2010/main" val="756098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FR" altLang="x-none"/>
              <a:t>Cliquez et modifiez le titre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FR" altLang="x-none"/>
              <a:t>Cliquez pour modifier les styles du texte du masque</a:t>
            </a:r>
          </a:p>
          <a:p>
            <a:pPr lvl="1"/>
            <a:r>
              <a:rPr lang="fr-FR" altLang="x-none"/>
              <a:t>Deuxième niveau</a:t>
            </a:r>
          </a:p>
          <a:p>
            <a:pPr lvl="2"/>
            <a:r>
              <a:rPr lang="fr-FR" altLang="x-none"/>
              <a:t>Troisième niveau</a:t>
            </a:r>
          </a:p>
          <a:p>
            <a:pPr lvl="3"/>
            <a:r>
              <a:rPr lang="fr-FR" altLang="x-none"/>
              <a:t>Quatrième niveau</a:t>
            </a:r>
          </a:p>
          <a:p>
            <a:pPr lvl="4"/>
            <a:r>
              <a:rPr lang="fr-FR" altLang="x-none"/>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FAA26D3D-D897-4be2-8F04-BA451C77F1D7}">
              <ma14:placeholderFlag xmlns="" xmlns:ma14="http://schemas.microsoft.com/office/mac/drawingml/2011/main"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defRPr sz="1400" b="0">
                <a:ea typeface="ＭＳ Ｐゴシック" charset="0"/>
              </a:defRPr>
            </a:lvl1pPr>
          </a:lstStyle>
          <a:p>
            <a:pPr>
              <a:defRPr/>
            </a:pPr>
            <a:endParaRPr lang="fr-F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FAA26D3D-D897-4be2-8F04-BA451C77F1D7}">
              <ma14:placeholderFlag xmlns="" xmlns:ma14="http://schemas.microsoft.com/office/mac/drawingml/2011/main"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lgn="ctr">
              <a:defRPr sz="1400" b="0">
                <a:ea typeface="ＭＳ Ｐゴシック" charset="0"/>
              </a:defRPr>
            </a:lvl1pPr>
          </a:lstStyle>
          <a:p>
            <a:pPr>
              <a:defRPr/>
            </a:pPr>
            <a:endParaRPr lang="fr-F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FAA26D3D-D897-4be2-8F04-BA451C77F1D7}">
              <ma14:placeholderFlag xmlns="" xmlns:ma14="http://schemas.microsoft.com/office/mac/drawingml/2011/main" val="1"/>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algn="r">
              <a:defRPr sz="1400" b="0"/>
            </a:lvl1pPr>
          </a:lstStyle>
          <a:p>
            <a:pPr>
              <a:defRPr/>
            </a:pPr>
            <a:fld id="{DD5BDBA2-5545-DE48-B214-55B517D8C4B0}" type="slidenum">
              <a:rPr lang="fr-FR" altLang="x-none"/>
              <a:pPr>
                <a:defRPr/>
              </a:pPr>
              <a:t>‹N°›</a:t>
            </a:fld>
            <a:endParaRPr lang="fr-FR"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cs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cs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ekaia@pasteur.f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www.sciencemag.org/author/mitch-leslie" TargetMode="External"/><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hyperlink" Target="http://www.ncbi.nlm.nih.gov/books/NBK54006/"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www.ncbi.nlm.nih.gov/pubmed/22154470" TargetMode="External"/><Relationship Id="rId7" Type="http://schemas.openxmlformats.org/officeDocument/2006/relationships/hyperlink" Target="http://www.ncbi.nlm.nih.gov/pubmed"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www.ncbi.nlm.nih.gov/pubmed?term=Chain%20PS%5bAuthor%5d&amp;cauthor=true&amp;cauthor_uid=22154470" TargetMode="External"/><Relationship Id="rId5" Type="http://schemas.openxmlformats.org/officeDocument/2006/relationships/hyperlink" Target="http://www.ncbi.nlm.nih.gov/pubmed?term=Lo%20CC%5bAuthor%5d&amp;cauthor=true&amp;cauthor_uid=22154470" TargetMode="External"/><Relationship Id="rId4" Type="http://schemas.openxmlformats.org/officeDocument/2006/relationships/hyperlink" Target="http://www.ncbi.nlm.nih.gov/pubmed?term=Scholz%20MB%5bAuthor%5d&amp;cauthor=true&amp;cauthor_uid=22154470"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dx.doi.org/10.1093/bioinformatics/bts605" TargetMode="External"/><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hyperlink" Target="http://nar.oxfordjournals.org/content/44/D1?etoc"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www.ncbi.nlm.nih.gov/sites/genome"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hyperlink" Target="http://www.broadinstitute.org/science/data" TargetMode="External"/><Relationship Id="rId5" Type="http://schemas.openxmlformats.org/officeDocument/2006/relationships/hyperlink" Target="http://www.sanger.ac.uk/resources/downloads/" TargetMode="External"/><Relationship Id="rId4" Type="http://schemas.openxmlformats.org/officeDocument/2006/relationships/hyperlink" Target="http://www.ebi.ac.uk/genomes/"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www.ncbi.nlm.nih.gov/genome/browse/"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18.xml.rels><?xml version="1.0" encoding="UTF-8" standalone="yes"?>
<Relationships xmlns="http://schemas.openxmlformats.org/package/2006/relationships"><Relationship Id="rId3" Type="http://schemas.openxmlformats.org/officeDocument/2006/relationships/hyperlink" Target="http://www.ncbi.nlm.nih.gov/genome/browse"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genomesonline.org/gold.cg"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www.ncbi.nlm.nih.gov/sites/entrez?Db=pubmed&amp;Cmd=ShowDetailView&amp;TermToSearch=10592175&amp;ordinalpos=23&amp;itool=EntrezSystem2.PEntrez.Pubmed.Pubmed_ResultsPanel.Pubmed_RVDocSum"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genome.cshlp.org/content/25/10/1417.full#ref-33" TargetMode="External"/><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hyperlink" Target="http://genome.cshlp.org/content/25/10/1417.full#ref-27" TargetMode="Externa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ncbi.nlm.nih.gov/pubmed/11231611"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www.ncbi.nlm.nih.gov/pubmed/26976447"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www.ncbi.nlm.nih.gov/pubmed/25190796"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www.nature.com/nature/journal/v526/n7571/full/526052a.html" TargetMode="External"/><Relationship Id="rId4" Type="http://schemas.openxmlformats.org/officeDocument/2006/relationships/hyperlink" Target="http://www.1000genomes.org/dat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hyperlink" Target="http://www.nature.com/nature/journal/v526/n7571/full/nature15393.html#group-1" TargetMode="Externa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www.nature.com/ng/focus/icelanders/" TargetMode="External"/><Relationship Id="rId2" Type="http://schemas.openxmlformats.org/officeDocument/2006/relationships/hyperlink" Target="http://dx.doi.org/10.1038/ng.3021" TargetMode="External"/><Relationship Id="rId1" Type="http://schemas.openxmlformats.org/officeDocument/2006/relationships/slideLayout" Target="../slideLayouts/slideLayout7.xml"/><Relationship Id="rId4" Type="http://schemas.openxmlformats.org/officeDocument/2006/relationships/hyperlink" Target="http://dx.doi.org/10.1038/nature14962"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esp.gs.washington.edu/drupal/"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hyperlink" Target="http://science.sciencemag.org/content/351/6280/1380.figures-only"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Polychaos_dubium"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hyperlink" Target="http://www.ncbi.nlm.nih.gov/pubmed/23918810"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en.wikipedia.org/wiki/Trichomonas_vaginalis"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en.wikipedia.org/wiki/Trichomoniasis" TargetMode="Externa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52.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1.emf"/><Relationship Id="rId4" Type="http://schemas.openxmlformats.org/officeDocument/2006/relationships/oleObject" Target="../embeddings/oleObject1.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54.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53.emf"/><Relationship Id="rId4" Type="http://schemas.openxmlformats.org/officeDocument/2006/relationships/oleObject" Target="../embeddings/oleObject3.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56.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55.emf"/><Relationship Id="rId4" Type="http://schemas.openxmlformats.org/officeDocument/2006/relationships/oleObject" Target="../embeddings/oleObject5.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hyperlink" Target="http://www.nature.com/nrg/journal/v13/n4/full/nrg3182.html#B4"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ncbi.nlm.nih.gov/pubmed/22411464"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icgc.org/"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genome.jgi.doe.gov/fungi/fungi.info.html"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9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1" name="Group 9"/>
          <p:cNvGrpSpPr>
            <a:grpSpLocks/>
          </p:cNvGrpSpPr>
          <p:nvPr/>
        </p:nvGrpSpPr>
        <p:grpSpPr bwMode="auto">
          <a:xfrm>
            <a:off x="0" y="88900"/>
            <a:ext cx="9144000" cy="6692900"/>
            <a:chOff x="0" y="56"/>
            <a:chExt cx="5760" cy="4216"/>
          </a:xfrm>
        </p:grpSpPr>
        <p:sp>
          <p:nvSpPr>
            <p:cNvPr id="15362" name="Rectangle 1028"/>
            <p:cNvSpPr>
              <a:spLocks noChangeArrowheads="1"/>
            </p:cNvSpPr>
            <p:nvPr/>
          </p:nvSpPr>
          <p:spPr bwMode="auto">
            <a:xfrm>
              <a:off x="48" y="56"/>
              <a:ext cx="5712" cy="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dirty="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dirty="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dirty="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dirty="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dirty="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dirty="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dirty="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dirty="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dirty="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dirty="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dirty="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dirty="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dirty="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dirty="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dirty="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dirty="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dirty="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dirty="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dirty="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dirty="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dirty="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dirty="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dirty="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dirty="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dirty="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dirty="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dirty="0">
                  <a:solidFill>
                    <a:srgbClr val="CCCCCC"/>
                  </a:solidFill>
                  <a:latin typeface="Courier" charset="0"/>
                  <a:ea typeface="ＭＳ 明朝" charset="-128"/>
                </a:rPr>
                <a:t>AATAATAATTAATAAAAGGGGTAAAATATGAATTTTACAATTGAAAGAGATATACGTTCAGTTAACCGGA</a:t>
              </a:r>
            </a:p>
          </p:txBody>
        </p:sp>
        <p:sp>
          <p:nvSpPr>
            <p:cNvPr id="15363" name="Text Box 1029"/>
            <p:cNvSpPr txBox="1">
              <a:spLocks noChangeArrowheads="1"/>
            </p:cNvSpPr>
            <p:nvPr/>
          </p:nvSpPr>
          <p:spPr bwMode="auto">
            <a:xfrm>
              <a:off x="0" y="1200"/>
              <a:ext cx="5760" cy="1018"/>
            </a:xfrm>
            <a:prstGeom prst="rect">
              <a:avLst/>
            </a:prstGeom>
            <a:solidFill>
              <a:srgbClr val="FFFF00"/>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dirty="0">
                  <a:solidFill>
                    <a:srgbClr val="070AF2"/>
                  </a:solidFill>
                </a:rPr>
                <a:t>Genomes Sequencing: </a:t>
              </a:r>
            </a:p>
            <a:p>
              <a:pPr algn="ctr">
                <a:spcBef>
                  <a:spcPct val="50000"/>
                </a:spcBef>
                <a:buFontTx/>
                <a:buNone/>
              </a:pPr>
              <a:r>
                <a:rPr lang="en-GB" altLang="x-none" sz="4000" dirty="0">
                  <a:solidFill>
                    <a:srgbClr val="070AF2"/>
                  </a:solidFill>
                </a:rPr>
                <a:t>Main Projects and Resources</a:t>
              </a:r>
              <a:endParaRPr lang="en-GB" altLang="x-none" sz="4000" dirty="0">
                <a:solidFill>
                  <a:srgbClr val="070AF2"/>
                </a:solidFill>
                <a:latin typeface="Times New Roman" charset="0"/>
              </a:endParaRPr>
            </a:p>
          </p:txBody>
        </p:sp>
        <p:sp>
          <p:nvSpPr>
            <p:cNvPr id="15364" name="Rectangle 1030"/>
            <p:cNvSpPr>
              <a:spLocks noChangeArrowheads="1"/>
            </p:cNvSpPr>
            <p:nvPr/>
          </p:nvSpPr>
          <p:spPr bwMode="auto">
            <a:xfrm>
              <a:off x="1917" y="2544"/>
              <a:ext cx="1793" cy="523"/>
            </a:xfrm>
            <a:prstGeom prst="rect">
              <a:avLst/>
            </a:prstGeom>
            <a:solidFill>
              <a:srgbClr val="FFFF00"/>
            </a:solidFill>
            <a:ln>
              <a:noFill/>
            </a:ln>
            <a:extLst>
              <a:ext uri="{91240B29-F687-4F45-9708-019B960494DF}">
                <a14:hiddenLine xmlns:a14="http://schemas.microsoft.com/office/drawing/2010/main" w="9525">
                  <a:solidFill>
                    <a:schemeClr val="hlink"/>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400" dirty="0" err="1">
                  <a:latin typeface="Helvetica" charset="0"/>
                </a:rPr>
                <a:t>Fredj</a:t>
              </a:r>
              <a:r>
                <a:rPr lang="en-GB" altLang="x-none" sz="2400">
                  <a:latin typeface="Helvetica" charset="0"/>
                </a:rPr>
                <a:t> </a:t>
              </a:r>
              <a:r>
                <a:rPr lang="en-GB" altLang="x-none" sz="2400" err="1">
                  <a:latin typeface="Helvetica" charset="0"/>
                </a:rPr>
                <a:t>Tekaia</a:t>
              </a:r>
              <a:endParaRPr lang="en-GB" altLang="x-none" sz="2400">
                <a:latin typeface="Helvetica" charset="0"/>
              </a:endParaRPr>
            </a:p>
            <a:p>
              <a:pPr algn="ctr">
                <a:spcBef>
                  <a:spcPct val="0"/>
                </a:spcBef>
                <a:buFontTx/>
                <a:buNone/>
              </a:pPr>
              <a:r>
                <a:rPr lang="en-GB" altLang="x-none" sz="2400">
                  <a:latin typeface="Helvetica" charset="0"/>
                </a:rPr>
                <a:t> </a:t>
              </a:r>
              <a:r>
                <a:rPr lang="en-GB" altLang="x-none" sz="2400">
                  <a:latin typeface="Helvetica" charset="0"/>
                  <a:hlinkClick r:id="rId3"/>
                </a:rPr>
                <a:t>tekaia@pasteur.fr</a:t>
              </a:r>
              <a:endParaRPr lang="en-GB" altLang="x-none" sz="2400">
                <a:latin typeface="Helvetica" charset="0"/>
              </a:endParaRPr>
            </a:p>
          </p:txBody>
        </p:sp>
        <p:pic>
          <p:nvPicPr>
            <p:cNvPr id="15366" name="Picture 1038" descr="human-gen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 y="112"/>
              <a:ext cx="912"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0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96"/>
              <a:ext cx="2016"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0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 y="192"/>
              <a:ext cx="86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8"/>
          <p:cNvSpPr>
            <a:spLocks noChangeArrowheads="1"/>
          </p:cNvSpPr>
          <p:nvPr/>
        </p:nvSpPr>
        <p:spPr bwMode="auto">
          <a:xfrm>
            <a:off x="0" y="6008688"/>
            <a:ext cx="9108504" cy="962086"/>
          </a:xfrm>
          <a:prstGeom prst="rect">
            <a:avLst/>
          </a:prstGeom>
          <a:solidFill>
            <a:schemeClr val="bg1"/>
          </a:solidFill>
          <a:ln w="28575">
            <a:solidFill>
              <a:srgbClr val="FF0000"/>
            </a:solidFill>
            <a:miter lim="800000"/>
            <a:headEnd/>
            <a:tailEnd/>
          </a:ln>
          <a:effectLst>
            <a:outerShdw blurRad="63500" dist="107763" dir="2700000" algn="ctr" rotWithShape="0">
              <a:srgbClr val="B3B3B3"/>
            </a:outerShdw>
          </a:effectLst>
        </p:spPr>
        <p:txBody>
          <a:bodyPr/>
          <a:lstStyle>
            <a:lvl1pPr marL="342900" indent="-342900">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a:spcBef>
                <a:spcPct val="20000"/>
              </a:spcBef>
              <a:defRPr/>
            </a:pPr>
            <a:r>
              <a:rPr lang="en-GB" altLang="x-none" sz="2000">
                <a:solidFill>
                  <a:srgbClr val="001AFB"/>
                </a:solidFill>
              </a:rPr>
              <a:t>Bioinformatics and Genome Analyses</a:t>
            </a:r>
          </a:p>
          <a:p>
            <a:pPr algn="ctr">
              <a:spcBef>
                <a:spcPct val="20000"/>
              </a:spcBef>
              <a:defRPr/>
            </a:pPr>
            <a:r>
              <a:rPr lang="en-GB" altLang="x-none" sz="2000" err="1">
                <a:solidFill>
                  <a:srgbClr val="001AFB"/>
                </a:solidFill>
              </a:rPr>
              <a:t>Institut</a:t>
            </a:r>
            <a:r>
              <a:rPr lang="en-GB" altLang="x-none" sz="2000">
                <a:solidFill>
                  <a:srgbClr val="001AFB"/>
                </a:solidFill>
              </a:rPr>
              <a:t> Pasteur Tunis, Tunisia. September 18 – December 15,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ChangeArrowheads="1"/>
          </p:cNvSpPr>
          <p:nvPr/>
        </p:nvSpPr>
        <p:spPr bwMode="auto">
          <a:xfrm>
            <a:off x="6985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31746" name="Text Box 4"/>
          <p:cNvSpPr txBox="1">
            <a:spLocks noChangeArrowheads="1"/>
          </p:cNvSpPr>
          <p:nvPr/>
        </p:nvSpPr>
        <p:spPr bwMode="auto">
          <a:xfrm>
            <a:off x="374650" y="228600"/>
            <a:ext cx="8458200" cy="1938992"/>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FF0000"/>
                </a:solidFill>
                <a:latin typeface="Times" charset="0"/>
              </a:rPr>
              <a:t>Genome</a:t>
            </a:r>
            <a:endParaRPr lang="en-GB" altLang="x-none" sz="2400">
              <a:solidFill>
                <a:srgbClr val="021EFD"/>
              </a:solidFill>
              <a:latin typeface="Times" charset="0"/>
            </a:endParaRPr>
          </a:p>
          <a:p>
            <a:pPr>
              <a:spcBef>
                <a:spcPct val="0"/>
              </a:spcBef>
              <a:buFontTx/>
              <a:buNone/>
            </a:pPr>
            <a:r>
              <a:rPr lang="en-GB" altLang="x-none" sz="2400">
                <a:solidFill>
                  <a:srgbClr val="0000FF"/>
                </a:solidFill>
                <a:latin typeface="Times" charset="0"/>
              </a:rPr>
              <a:t>The genome of a cell is the complete genetic material which is contained in its chromosome(s). </a:t>
            </a:r>
          </a:p>
          <a:p>
            <a:pPr>
              <a:spcBef>
                <a:spcPct val="0"/>
              </a:spcBef>
              <a:buFontTx/>
              <a:buNone/>
            </a:pPr>
            <a:r>
              <a:rPr lang="en-GB" altLang="x-none" sz="2400">
                <a:solidFill>
                  <a:srgbClr val="0000FF"/>
                </a:solidFill>
                <a:latin typeface="Times" charset="0"/>
              </a:rPr>
              <a:t>It is the full DNA sequence of the cell.</a:t>
            </a:r>
          </a:p>
          <a:p>
            <a:pPr>
              <a:spcBef>
                <a:spcPct val="0"/>
              </a:spcBef>
              <a:buFontTx/>
              <a:buNone/>
            </a:pPr>
            <a:r>
              <a:rPr lang="en-GB" altLang="x-none" sz="2400">
                <a:solidFill>
                  <a:srgbClr val="0000FF"/>
                </a:solidFill>
                <a:latin typeface="Times" charset="0"/>
              </a:rPr>
              <a:t>The genome size is the total of its DNA bases.</a:t>
            </a:r>
            <a:endParaRPr lang="en-GB" altLang="x-none" sz="2400" b="0"/>
          </a:p>
        </p:txBody>
      </p:sp>
      <p:sp>
        <p:nvSpPr>
          <p:cNvPr id="33797" name="Text Box 5"/>
          <p:cNvSpPr txBox="1">
            <a:spLocks noChangeArrowheads="1"/>
          </p:cNvSpPr>
          <p:nvPr/>
        </p:nvSpPr>
        <p:spPr bwMode="auto">
          <a:xfrm>
            <a:off x="374650" y="2514600"/>
            <a:ext cx="8534400" cy="1370013"/>
          </a:xfrm>
          <a:prstGeom prst="rect">
            <a:avLst/>
          </a:prstGeom>
          <a:solidFill>
            <a:srgbClr val="CCFFFF"/>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Gene</a:t>
            </a:r>
          </a:p>
          <a:p>
            <a:pPr>
              <a:spcBef>
                <a:spcPct val="50000"/>
              </a:spcBef>
              <a:buFontTx/>
              <a:buNone/>
            </a:pPr>
            <a:r>
              <a:rPr lang="en-GB" altLang="x-none" sz="2400">
                <a:solidFill>
                  <a:srgbClr val="0000FF"/>
                </a:solidFill>
                <a:latin typeface="Times" charset="0"/>
              </a:rPr>
              <a:t>Is a particular DNA sequence situated in a specific position on a chromosome and that codes for a specific function.</a:t>
            </a:r>
            <a:endParaRPr lang="en-GB" altLang="x-none" sz="2000">
              <a:solidFill>
                <a:srgbClr val="0000FF"/>
              </a:solidFill>
              <a:latin typeface="Times" charset="0"/>
            </a:endParaRPr>
          </a:p>
        </p:txBody>
      </p:sp>
      <p:sp>
        <p:nvSpPr>
          <p:cNvPr id="33798" name="Text Box 6"/>
          <p:cNvSpPr txBox="1">
            <a:spLocks noChangeArrowheads="1"/>
          </p:cNvSpPr>
          <p:nvPr/>
        </p:nvSpPr>
        <p:spPr bwMode="auto">
          <a:xfrm>
            <a:off x="374650" y="4114800"/>
            <a:ext cx="8458200" cy="1370013"/>
          </a:xfrm>
          <a:prstGeom prst="rect">
            <a:avLst/>
          </a:prstGeom>
          <a:solidFill>
            <a:srgbClr val="99FFFF"/>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Protein</a:t>
            </a:r>
          </a:p>
          <a:p>
            <a:pPr>
              <a:spcBef>
                <a:spcPct val="50000"/>
              </a:spcBef>
              <a:buFontTx/>
              <a:buNone/>
            </a:pPr>
            <a:r>
              <a:rPr lang="en-GB" altLang="x-none" sz="2400">
                <a:solidFill>
                  <a:srgbClr val="021EFD"/>
                </a:solidFill>
                <a:latin typeface="Times" charset="0"/>
              </a:rPr>
              <a:t>Is a sequence made up of amino-acids ordered according to the DNA sequence of the gene it codes for.</a:t>
            </a:r>
            <a:endParaRPr lang="en-GB" altLang="x-none" sz="2400" b="0">
              <a:solidFill>
                <a:srgbClr val="021EFD"/>
              </a:solidFill>
            </a:endParaRPr>
          </a:p>
        </p:txBody>
      </p:sp>
      <p:sp>
        <p:nvSpPr>
          <p:cNvPr id="33799" name="Text Box 7"/>
          <p:cNvSpPr txBox="1">
            <a:spLocks noChangeArrowheads="1"/>
          </p:cNvSpPr>
          <p:nvPr/>
        </p:nvSpPr>
        <p:spPr bwMode="auto">
          <a:xfrm>
            <a:off x="374650" y="5715000"/>
            <a:ext cx="8458200" cy="1004888"/>
          </a:xfrm>
          <a:prstGeom prst="rect">
            <a:avLst/>
          </a:prstGeom>
          <a:solidFill>
            <a:srgbClr val="FFCC99"/>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Proteome</a:t>
            </a:r>
            <a:endParaRPr lang="en-GB" altLang="x-none" sz="2000">
              <a:solidFill>
                <a:srgbClr val="FF0000"/>
              </a:solidFill>
              <a:latin typeface="Times" charset="0"/>
            </a:endParaRPr>
          </a:p>
          <a:p>
            <a:pPr>
              <a:spcBef>
                <a:spcPct val="50000"/>
              </a:spcBef>
              <a:buFontTx/>
              <a:buNone/>
            </a:pPr>
            <a:r>
              <a:rPr lang="en-GB" altLang="x-none" sz="2400">
                <a:solidFill>
                  <a:srgbClr val="021EFD"/>
                </a:solidFill>
                <a:latin typeface="Times" charset="0"/>
              </a:rPr>
              <a:t>Is the set of proteins in an organism.</a:t>
            </a:r>
            <a:endParaRPr lang="en-GB" altLang="x-none" sz="2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fade">
                                      <p:cBhvr>
                                        <p:cTn id="7" dur="1000"/>
                                        <p:tgtEl>
                                          <p:spTgt spid="33797"/>
                                        </p:tgtEl>
                                      </p:cBhvr>
                                    </p:animEffect>
                                    <p:anim calcmode="lin" valueType="num">
                                      <p:cBhvr>
                                        <p:cTn id="8" dur="1000" fill="hold"/>
                                        <p:tgtEl>
                                          <p:spTgt spid="33797"/>
                                        </p:tgtEl>
                                        <p:attrNameLst>
                                          <p:attrName>ppt_x</p:attrName>
                                        </p:attrNameLst>
                                      </p:cBhvr>
                                      <p:tavLst>
                                        <p:tav tm="0">
                                          <p:val>
                                            <p:strVal val="#ppt_x"/>
                                          </p:val>
                                        </p:tav>
                                        <p:tav tm="100000">
                                          <p:val>
                                            <p:strVal val="#ppt_x"/>
                                          </p:val>
                                        </p:tav>
                                      </p:tavLst>
                                    </p:anim>
                                    <p:anim calcmode="lin" valueType="num">
                                      <p:cBhvr>
                                        <p:cTn id="9" dur="900" decel="100000" fill="hold"/>
                                        <p:tgtEl>
                                          <p:spTgt spid="3379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3797"/>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33798"/>
                                        </p:tgtEl>
                                        <p:attrNameLst>
                                          <p:attrName>style.visibility</p:attrName>
                                        </p:attrNameLst>
                                      </p:cBhvr>
                                      <p:to>
                                        <p:strVal val="visible"/>
                                      </p:to>
                                    </p:set>
                                    <p:animEffect transition="in" filter="fade">
                                      <p:cBhvr>
                                        <p:cTn id="14" dur="1000"/>
                                        <p:tgtEl>
                                          <p:spTgt spid="33798"/>
                                        </p:tgtEl>
                                      </p:cBhvr>
                                    </p:animEffect>
                                    <p:anim calcmode="lin" valueType="num">
                                      <p:cBhvr>
                                        <p:cTn id="15" dur="1000" fill="hold"/>
                                        <p:tgtEl>
                                          <p:spTgt spid="33798"/>
                                        </p:tgtEl>
                                        <p:attrNameLst>
                                          <p:attrName>ppt_x</p:attrName>
                                        </p:attrNameLst>
                                      </p:cBhvr>
                                      <p:tavLst>
                                        <p:tav tm="0">
                                          <p:val>
                                            <p:strVal val="#ppt_x"/>
                                          </p:val>
                                        </p:tav>
                                        <p:tav tm="100000">
                                          <p:val>
                                            <p:strVal val="#ppt_x"/>
                                          </p:val>
                                        </p:tav>
                                      </p:tavLst>
                                    </p:anim>
                                    <p:anim calcmode="lin" valueType="num">
                                      <p:cBhvr>
                                        <p:cTn id="16" dur="900" decel="100000" fill="hold"/>
                                        <p:tgtEl>
                                          <p:spTgt spid="33798"/>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33798"/>
                                        </p:tgtEl>
                                        <p:attrNameLst>
                                          <p:attrName>ppt_y</p:attrName>
                                        </p:attrNameLst>
                                      </p:cBhvr>
                                      <p:tavLst>
                                        <p:tav tm="0">
                                          <p:val>
                                            <p:strVal val="#ppt_y-.03"/>
                                          </p:val>
                                        </p:tav>
                                        <p:tav tm="100000">
                                          <p:val>
                                            <p:strVal val="#ppt_y"/>
                                          </p:val>
                                        </p:tav>
                                      </p:tavLst>
                                    </p:anim>
                                  </p:childTnLst>
                                </p:cTn>
                              </p:par>
                            </p:childTnLst>
                          </p:cTn>
                        </p:par>
                        <p:par>
                          <p:cTn id="18" fill="hold" nodeType="afterGroup">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33799"/>
                                        </p:tgtEl>
                                        <p:attrNameLst>
                                          <p:attrName>style.visibility</p:attrName>
                                        </p:attrNameLst>
                                      </p:cBhvr>
                                      <p:to>
                                        <p:strVal val="visible"/>
                                      </p:to>
                                    </p:set>
                                    <p:animEffect transition="in" filter="fade">
                                      <p:cBhvr>
                                        <p:cTn id="21" dur="1000"/>
                                        <p:tgtEl>
                                          <p:spTgt spid="33799"/>
                                        </p:tgtEl>
                                      </p:cBhvr>
                                    </p:animEffect>
                                    <p:anim calcmode="lin" valueType="num">
                                      <p:cBhvr>
                                        <p:cTn id="22" dur="1000" fill="hold"/>
                                        <p:tgtEl>
                                          <p:spTgt spid="33799"/>
                                        </p:tgtEl>
                                        <p:attrNameLst>
                                          <p:attrName>ppt_x</p:attrName>
                                        </p:attrNameLst>
                                      </p:cBhvr>
                                      <p:tavLst>
                                        <p:tav tm="0">
                                          <p:val>
                                            <p:strVal val="#ppt_x"/>
                                          </p:val>
                                        </p:tav>
                                        <p:tav tm="100000">
                                          <p:val>
                                            <p:strVal val="#ppt_x"/>
                                          </p:val>
                                        </p:tav>
                                      </p:tavLst>
                                    </p:anim>
                                    <p:anim calcmode="lin" valueType="num">
                                      <p:cBhvr>
                                        <p:cTn id="23" dur="900" decel="100000" fill="hold"/>
                                        <p:tgtEl>
                                          <p:spTgt spid="3379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379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animBg="1"/>
      <p:bldP spid="33798" grpId="0" animBg="1"/>
      <p:bldP spid="3379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184322" name="Text Box 5"/>
          <p:cNvSpPr txBox="1">
            <a:spLocks noChangeArrowheads="1"/>
          </p:cNvSpPr>
          <p:nvPr/>
        </p:nvSpPr>
        <p:spPr bwMode="auto">
          <a:xfrm>
            <a:off x="1143000" y="1143000"/>
            <a:ext cx="5486400" cy="4572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FF3300"/>
                </a:solidFill>
                <a:latin typeface="Helvetica" charset="0"/>
              </a:rPr>
              <a:t>http://</a:t>
            </a:r>
            <a:r>
              <a:rPr lang="en-GB" altLang="x-none" sz="2400" err="1">
                <a:solidFill>
                  <a:srgbClr val="FF3300"/>
                </a:solidFill>
                <a:latin typeface="Helvetica" charset="0"/>
              </a:rPr>
              <a:t>www.giantvirus.org</a:t>
            </a:r>
            <a:r>
              <a:rPr lang="en-GB" altLang="x-none" sz="2400">
                <a:solidFill>
                  <a:srgbClr val="FF3300"/>
                </a:solidFill>
                <a:latin typeface="Helvetica" charset="0"/>
              </a:rPr>
              <a:t>/</a:t>
            </a:r>
            <a:r>
              <a:rPr lang="en-GB" altLang="x-none" sz="2400" err="1">
                <a:solidFill>
                  <a:srgbClr val="FF3300"/>
                </a:solidFill>
                <a:latin typeface="Helvetica" charset="0"/>
              </a:rPr>
              <a:t>top.html</a:t>
            </a:r>
            <a:endParaRPr lang="en-GB" altLang="x-none" sz="2400" b="0"/>
          </a:p>
        </p:txBody>
      </p:sp>
      <p:grpSp>
        <p:nvGrpSpPr>
          <p:cNvPr id="234504" name="Group 8"/>
          <p:cNvGrpSpPr>
            <a:grpSpLocks/>
          </p:cNvGrpSpPr>
          <p:nvPr/>
        </p:nvGrpSpPr>
        <p:grpSpPr bwMode="auto">
          <a:xfrm>
            <a:off x="4648200" y="2590800"/>
            <a:ext cx="914400" cy="152400"/>
            <a:chOff x="2928" y="1632"/>
            <a:chExt cx="576" cy="96"/>
          </a:xfrm>
        </p:grpSpPr>
        <p:sp>
          <p:nvSpPr>
            <p:cNvPr id="184324" name="Line 6"/>
            <p:cNvSpPr>
              <a:spLocks noChangeShapeType="1"/>
            </p:cNvSpPr>
            <p:nvPr/>
          </p:nvSpPr>
          <p:spPr bwMode="auto">
            <a:xfrm flipH="1">
              <a:off x="2928" y="1632"/>
              <a:ext cx="288" cy="9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84325" name="Line 7"/>
            <p:cNvSpPr>
              <a:spLocks noChangeShapeType="1"/>
            </p:cNvSpPr>
            <p:nvPr/>
          </p:nvSpPr>
          <p:spPr bwMode="auto">
            <a:xfrm>
              <a:off x="3216" y="1632"/>
              <a:ext cx="288" cy="9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34504"/>
                                        </p:tgtEl>
                                        <p:attrNameLst>
                                          <p:attrName>style.visibility</p:attrName>
                                        </p:attrNameLst>
                                      </p:cBhvr>
                                      <p:to>
                                        <p:strVal val="visible"/>
                                      </p:to>
                                    </p:set>
                                    <p:animEffect transition="in" filter="fade">
                                      <p:cBhvr>
                                        <p:cTn id="7" dur="1000"/>
                                        <p:tgtEl>
                                          <p:spTgt spid="234504"/>
                                        </p:tgtEl>
                                      </p:cBhvr>
                                    </p:animEffect>
                                    <p:anim calcmode="lin" valueType="num">
                                      <p:cBhvr>
                                        <p:cTn id="8" dur="1000" fill="hold"/>
                                        <p:tgtEl>
                                          <p:spTgt spid="234504"/>
                                        </p:tgtEl>
                                        <p:attrNameLst>
                                          <p:attrName>ppt_x</p:attrName>
                                        </p:attrNameLst>
                                      </p:cBhvr>
                                      <p:tavLst>
                                        <p:tav tm="0">
                                          <p:val>
                                            <p:strVal val="#ppt_x"/>
                                          </p:val>
                                        </p:tav>
                                        <p:tav tm="100000">
                                          <p:val>
                                            <p:strVal val="#ppt_x"/>
                                          </p:val>
                                        </p:tav>
                                      </p:tavLst>
                                    </p:anim>
                                    <p:anim calcmode="lin" valueType="num">
                                      <p:cBhvr>
                                        <p:cTn id="9" dur="1000" fill="hold"/>
                                        <p:tgtEl>
                                          <p:spTgt spid="2345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556792"/>
            <a:ext cx="5400600" cy="3816424"/>
          </a:xfrm>
          <a:prstGeom prst="rect">
            <a:avLst/>
          </a:prstGeom>
        </p:spPr>
      </p:pic>
      <p:sp>
        <p:nvSpPr>
          <p:cNvPr id="2" name="ZoneTexte 1"/>
          <p:cNvSpPr txBox="1"/>
          <p:nvPr/>
        </p:nvSpPr>
        <p:spPr>
          <a:xfrm>
            <a:off x="0" y="6290156"/>
            <a:ext cx="9144000" cy="584775"/>
          </a:xfrm>
          <a:prstGeom prst="rect">
            <a:avLst/>
          </a:prstGeom>
          <a:noFill/>
        </p:spPr>
        <p:txBody>
          <a:bodyPr wrap="square" rtlCol="0">
            <a:spAutoFit/>
          </a:bodyPr>
          <a:lstStyle/>
          <a:p>
            <a:r>
              <a:rPr lang="fr-FR" sz="1600">
                <a:solidFill>
                  <a:srgbClr val="070AF2"/>
                </a:solidFill>
              </a:rPr>
              <a:t>Giant </a:t>
            </a:r>
            <a:r>
              <a:rPr lang="fr-FR" sz="1600" err="1">
                <a:solidFill>
                  <a:srgbClr val="070AF2"/>
                </a:solidFill>
              </a:rPr>
              <a:t>viruses</a:t>
            </a:r>
            <a:r>
              <a:rPr lang="fr-FR" sz="1600">
                <a:solidFill>
                  <a:srgbClr val="070AF2"/>
                </a:solidFill>
              </a:rPr>
              <a:t> </a:t>
            </a:r>
            <a:r>
              <a:rPr lang="fr-FR" sz="1600" err="1">
                <a:solidFill>
                  <a:srgbClr val="070AF2"/>
                </a:solidFill>
              </a:rPr>
              <a:t>found</a:t>
            </a:r>
            <a:r>
              <a:rPr lang="fr-FR" sz="1600">
                <a:solidFill>
                  <a:srgbClr val="070AF2"/>
                </a:solidFill>
              </a:rPr>
              <a:t> in </a:t>
            </a:r>
            <a:r>
              <a:rPr lang="fr-FR" sz="1600" err="1">
                <a:solidFill>
                  <a:srgbClr val="070AF2"/>
                </a:solidFill>
              </a:rPr>
              <a:t>Austrian</a:t>
            </a:r>
            <a:r>
              <a:rPr lang="fr-FR" sz="1600">
                <a:solidFill>
                  <a:srgbClr val="070AF2"/>
                </a:solidFill>
              </a:rPr>
              <a:t> </a:t>
            </a:r>
            <a:r>
              <a:rPr lang="fr-FR" sz="1600" err="1">
                <a:solidFill>
                  <a:srgbClr val="070AF2"/>
                </a:solidFill>
              </a:rPr>
              <a:t>sewage</a:t>
            </a:r>
            <a:r>
              <a:rPr lang="fr-FR" sz="1600">
                <a:solidFill>
                  <a:srgbClr val="070AF2"/>
                </a:solidFill>
              </a:rPr>
              <a:t> fuel </a:t>
            </a:r>
            <a:r>
              <a:rPr lang="fr-FR" sz="1600" err="1">
                <a:solidFill>
                  <a:srgbClr val="070AF2"/>
                </a:solidFill>
              </a:rPr>
              <a:t>debate</a:t>
            </a:r>
            <a:r>
              <a:rPr lang="fr-FR" sz="1600">
                <a:solidFill>
                  <a:srgbClr val="070AF2"/>
                </a:solidFill>
              </a:rPr>
              <a:t> over </a:t>
            </a:r>
            <a:r>
              <a:rPr lang="fr-FR" sz="1600" err="1">
                <a:solidFill>
                  <a:srgbClr val="070AF2"/>
                </a:solidFill>
              </a:rPr>
              <a:t>potential</a:t>
            </a:r>
            <a:r>
              <a:rPr lang="fr-FR" sz="1600">
                <a:solidFill>
                  <a:srgbClr val="070AF2"/>
                </a:solidFill>
              </a:rPr>
              <a:t> </a:t>
            </a:r>
            <a:r>
              <a:rPr lang="fr-FR" sz="1600" err="1">
                <a:solidFill>
                  <a:srgbClr val="070AF2"/>
                </a:solidFill>
              </a:rPr>
              <a:t>fourth</a:t>
            </a:r>
            <a:r>
              <a:rPr lang="fr-FR" sz="1600">
                <a:solidFill>
                  <a:srgbClr val="070AF2"/>
                </a:solidFill>
              </a:rPr>
              <a:t> </a:t>
            </a:r>
            <a:r>
              <a:rPr lang="fr-FR" sz="1600" err="1">
                <a:solidFill>
                  <a:srgbClr val="070AF2"/>
                </a:solidFill>
              </a:rPr>
              <a:t>domain</a:t>
            </a:r>
            <a:r>
              <a:rPr lang="fr-FR" sz="1600">
                <a:solidFill>
                  <a:srgbClr val="070AF2"/>
                </a:solidFill>
              </a:rPr>
              <a:t> of life</a:t>
            </a:r>
          </a:p>
          <a:p>
            <a:r>
              <a:rPr lang="fr-FR" sz="1600">
                <a:solidFill>
                  <a:srgbClr val="070AF2"/>
                </a:solidFill>
              </a:rPr>
              <a:t>By </a:t>
            </a:r>
            <a:r>
              <a:rPr lang="fr-FR" sz="1600">
                <a:solidFill>
                  <a:srgbClr val="070AF2"/>
                </a:solidFill>
                <a:hlinkClick r:id="rId3"/>
              </a:rPr>
              <a:t>Mitch </a:t>
            </a:r>
            <a:r>
              <a:rPr lang="fr-FR" sz="1600" err="1">
                <a:solidFill>
                  <a:srgbClr val="070AF2"/>
                </a:solidFill>
                <a:hlinkClick r:id="rId3"/>
              </a:rPr>
              <a:t>Leslie</a:t>
            </a:r>
            <a:r>
              <a:rPr lang="fr-FR" sz="1600" err="1">
                <a:solidFill>
                  <a:srgbClr val="070AF2"/>
                </a:solidFill>
              </a:rPr>
              <a:t>Apr</a:t>
            </a:r>
            <a:r>
              <a:rPr lang="fr-FR" sz="1600">
                <a:solidFill>
                  <a:srgbClr val="070AF2"/>
                </a:solidFill>
              </a:rPr>
              <a:t>. 6, 2017 , 2:00 PM</a:t>
            </a:r>
          </a:p>
        </p:txBody>
      </p:sp>
    </p:spTree>
    <p:extLst>
      <p:ext uri="{BB962C8B-B14F-4D97-AF65-F5344CB8AC3E}">
        <p14:creationId xmlns:p14="http://schemas.microsoft.com/office/powerpoint/2010/main" val="9178395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ext Box 4"/>
          <p:cNvSpPr txBox="1">
            <a:spLocks noChangeArrowheads="1"/>
          </p:cNvSpPr>
          <p:nvPr/>
        </p:nvSpPr>
        <p:spPr bwMode="auto">
          <a:xfrm>
            <a:off x="0" y="0"/>
            <a:ext cx="9144000" cy="762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4400" err="1">
                <a:solidFill>
                  <a:srgbClr val="070AF2"/>
                </a:solidFill>
              </a:rPr>
              <a:t>Metagenomics</a:t>
            </a:r>
            <a:endParaRPr lang="fr-FR" altLang="x-none" sz="2400" b="0">
              <a:solidFill>
                <a:srgbClr val="070AF2"/>
              </a:solidFill>
            </a:endParaRPr>
          </a:p>
        </p:txBody>
      </p:sp>
      <p:sp>
        <p:nvSpPr>
          <p:cNvPr id="186370" name="Text Box 5"/>
          <p:cNvSpPr txBox="1">
            <a:spLocks noChangeArrowheads="1"/>
          </p:cNvSpPr>
          <p:nvPr/>
        </p:nvSpPr>
        <p:spPr bwMode="auto">
          <a:xfrm>
            <a:off x="35496" y="3124200"/>
            <a:ext cx="8686800" cy="1000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FF3300"/>
                </a:solidFill>
                <a:latin typeface="Helvetica" charset="0"/>
              </a:rPr>
              <a:t>•</a:t>
            </a:r>
            <a:r>
              <a:rPr lang="fr-FR" altLang="x-none" sz="2800">
                <a:solidFill>
                  <a:srgbClr val="021EFD"/>
                </a:solidFill>
                <a:latin typeface="Helvetica" charset="0"/>
              </a:rPr>
              <a:t> Focus on </a:t>
            </a:r>
            <a:r>
              <a:rPr lang="fr-FR" altLang="x-none" sz="2800" err="1">
                <a:solidFill>
                  <a:srgbClr val="021EFD"/>
                </a:solidFill>
                <a:latin typeface="Helvetica" charset="0"/>
              </a:rPr>
              <a:t>metagenomics</a:t>
            </a:r>
            <a:r>
              <a:rPr lang="fr-FR" altLang="x-none" sz="2800">
                <a:solidFill>
                  <a:srgbClr val="021EFD"/>
                </a:solidFill>
                <a:latin typeface="Helvetica" charset="0"/>
              </a:rPr>
              <a:t>:</a:t>
            </a:r>
          </a:p>
          <a:p>
            <a:pPr>
              <a:spcBef>
                <a:spcPct val="50000"/>
              </a:spcBef>
              <a:buFontTx/>
              <a:buNone/>
            </a:pPr>
            <a:r>
              <a:rPr lang="fr-FR" altLang="x-none" sz="1800">
                <a:solidFill>
                  <a:srgbClr val="021EFD"/>
                </a:solidFill>
                <a:latin typeface="Helvetica" charset="0"/>
              </a:rPr>
              <a:t>http://</a:t>
            </a:r>
            <a:r>
              <a:rPr lang="fr-FR" altLang="x-none" sz="1800" err="1">
                <a:solidFill>
                  <a:srgbClr val="021EFD"/>
                </a:solidFill>
                <a:latin typeface="Helvetica" charset="0"/>
              </a:rPr>
              <a:t>www.nature.com</a:t>
            </a:r>
            <a:r>
              <a:rPr lang="fr-FR" altLang="x-none" sz="1800">
                <a:solidFill>
                  <a:srgbClr val="021EFD"/>
                </a:solidFill>
                <a:latin typeface="Helvetica" charset="0"/>
              </a:rPr>
              <a:t>/</a:t>
            </a:r>
            <a:r>
              <a:rPr lang="fr-FR" altLang="x-none" sz="1800" err="1">
                <a:solidFill>
                  <a:srgbClr val="021EFD"/>
                </a:solidFill>
                <a:latin typeface="Helvetica" charset="0"/>
              </a:rPr>
              <a:t>nrmicro</a:t>
            </a:r>
            <a:r>
              <a:rPr lang="fr-FR" altLang="x-none" sz="1800">
                <a:solidFill>
                  <a:srgbClr val="021EFD"/>
                </a:solidFill>
                <a:latin typeface="Helvetica" charset="0"/>
              </a:rPr>
              <a:t>/focus/</a:t>
            </a:r>
            <a:r>
              <a:rPr lang="fr-FR" altLang="x-none" sz="1800" err="1">
                <a:solidFill>
                  <a:srgbClr val="021EFD"/>
                </a:solidFill>
                <a:latin typeface="Helvetica" charset="0"/>
              </a:rPr>
              <a:t>metagenomics</a:t>
            </a:r>
            <a:r>
              <a:rPr lang="fr-FR" altLang="x-none" sz="1800">
                <a:solidFill>
                  <a:srgbClr val="021EFD"/>
                </a:solidFill>
                <a:latin typeface="Helvetica" charset="0"/>
              </a:rPr>
              <a:t>/</a:t>
            </a:r>
            <a:r>
              <a:rPr lang="fr-FR" altLang="x-none" sz="1800" err="1">
                <a:solidFill>
                  <a:srgbClr val="021EFD"/>
                </a:solidFill>
                <a:latin typeface="Helvetica" charset="0"/>
              </a:rPr>
              <a:t>index.html</a:t>
            </a:r>
            <a:endParaRPr lang="fr-FR" altLang="x-none" sz="2400" b="0"/>
          </a:p>
        </p:txBody>
      </p:sp>
      <p:sp>
        <p:nvSpPr>
          <p:cNvPr id="186371" name="Text Box 6"/>
          <p:cNvSpPr txBox="1">
            <a:spLocks noChangeArrowheads="1"/>
          </p:cNvSpPr>
          <p:nvPr/>
        </p:nvSpPr>
        <p:spPr bwMode="auto">
          <a:xfrm>
            <a:off x="35496" y="4191000"/>
            <a:ext cx="8915400" cy="1000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FF3300"/>
                </a:solidFill>
                <a:latin typeface="Helvetica" charset="0"/>
              </a:rPr>
              <a:t>•</a:t>
            </a:r>
            <a:r>
              <a:rPr lang="fr-FR" altLang="x-none" sz="2800">
                <a:solidFill>
                  <a:srgbClr val="021EFD"/>
                </a:solidFill>
                <a:latin typeface="Helvetica" charset="0"/>
              </a:rPr>
              <a:t> Primer on </a:t>
            </a:r>
            <a:r>
              <a:rPr lang="fr-FR" altLang="x-none" sz="2800" err="1">
                <a:solidFill>
                  <a:srgbClr val="021EFD"/>
                </a:solidFill>
                <a:latin typeface="Helvetica" charset="0"/>
              </a:rPr>
              <a:t>metagenomics</a:t>
            </a:r>
            <a:r>
              <a:rPr lang="fr-FR" altLang="x-none" sz="2800">
                <a:solidFill>
                  <a:srgbClr val="021EFD"/>
                </a:solidFill>
                <a:latin typeface="Helvetica" charset="0"/>
              </a:rPr>
              <a:t>:</a:t>
            </a:r>
            <a:endParaRPr lang="fr-FR" altLang="x-none" sz="2800" b="0">
              <a:solidFill>
                <a:srgbClr val="021EFD"/>
              </a:solidFill>
            </a:endParaRPr>
          </a:p>
          <a:p>
            <a:pPr>
              <a:spcBef>
                <a:spcPct val="50000"/>
              </a:spcBef>
              <a:buFontTx/>
              <a:buNone/>
            </a:pPr>
            <a:r>
              <a:rPr lang="fr-FR" altLang="x-none" sz="1800" b="0">
                <a:solidFill>
                  <a:srgbClr val="021EFD"/>
                </a:solidFill>
              </a:rPr>
              <a:t>http://</a:t>
            </a:r>
            <a:r>
              <a:rPr lang="fr-FR" altLang="x-none" sz="1800" b="0" err="1">
                <a:solidFill>
                  <a:srgbClr val="021EFD"/>
                </a:solidFill>
              </a:rPr>
              <a:t>www.ploscompbiol.org</a:t>
            </a:r>
            <a:r>
              <a:rPr lang="fr-FR" altLang="x-none" sz="1800" b="0">
                <a:solidFill>
                  <a:srgbClr val="021EFD"/>
                </a:solidFill>
              </a:rPr>
              <a:t>/article/info%3Adoi%2F10.1371%2Fjournal.pcbi.1000667</a:t>
            </a:r>
          </a:p>
        </p:txBody>
      </p:sp>
      <p:sp>
        <p:nvSpPr>
          <p:cNvPr id="186372" name="Text Box 7"/>
          <p:cNvSpPr txBox="1">
            <a:spLocks noChangeArrowheads="1"/>
          </p:cNvSpPr>
          <p:nvPr/>
        </p:nvSpPr>
        <p:spPr bwMode="auto">
          <a:xfrm>
            <a:off x="152400" y="838200"/>
            <a:ext cx="8763000" cy="137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latin typeface="Helvetica" charset="0"/>
              </a:rPr>
              <a:t>Metagenome:</a:t>
            </a:r>
            <a:r>
              <a:rPr lang="en-GB" altLang="x-none" sz="2800">
                <a:solidFill>
                  <a:srgbClr val="333333"/>
                </a:solidFill>
                <a:latin typeface="Helvetica" charset="0"/>
              </a:rPr>
              <a:t> The DNA obtained from uncultured micro-organisms (microbial communities). Exp. in the sea, earth, human body,…</a:t>
            </a:r>
          </a:p>
        </p:txBody>
      </p:sp>
      <p:sp>
        <p:nvSpPr>
          <p:cNvPr id="186373" name="Text Box 8"/>
          <p:cNvSpPr txBox="1">
            <a:spLocks noChangeArrowheads="1"/>
          </p:cNvSpPr>
          <p:nvPr/>
        </p:nvSpPr>
        <p:spPr bwMode="auto">
          <a:xfrm>
            <a:off x="228600" y="2209800"/>
            <a:ext cx="8534400" cy="94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latin typeface="Helvetica" charset="0"/>
              </a:rPr>
              <a:t>Metagenomics:</a:t>
            </a:r>
            <a:r>
              <a:rPr lang="en-GB" altLang="x-none" sz="2800">
                <a:solidFill>
                  <a:srgbClr val="333333"/>
                </a:solidFill>
                <a:latin typeface="Helvetica" charset="0"/>
              </a:rPr>
              <a:t> The study of genomic DNA obtained from uncultured micro-organisms</a:t>
            </a:r>
            <a:endParaRPr lang="fr-FR" altLang="x-none" sz="2400" b="0">
              <a:solidFill>
                <a:srgbClr val="333333"/>
              </a:solidFill>
            </a:endParaRPr>
          </a:p>
        </p:txBody>
      </p:sp>
      <p:sp>
        <p:nvSpPr>
          <p:cNvPr id="186374" name="Text Box 9"/>
          <p:cNvSpPr txBox="1">
            <a:spLocks noChangeArrowheads="1"/>
          </p:cNvSpPr>
          <p:nvPr/>
        </p:nvSpPr>
        <p:spPr bwMode="auto">
          <a:xfrm>
            <a:off x="76200" y="5105400"/>
            <a:ext cx="9067800" cy="1677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FF3300"/>
                </a:solidFill>
                <a:latin typeface="Helvetica" charset="0"/>
              </a:rPr>
              <a:t>•</a:t>
            </a:r>
            <a:r>
              <a:rPr lang="fr-FR" altLang="x-none" sz="2800">
                <a:solidFill>
                  <a:srgbClr val="021EFD"/>
                </a:solidFill>
                <a:latin typeface="Helvetica" charset="0"/>
              </a:rPr>
              <a:t> </a:t>
            </a:r>
            <a:r>
              <a:rPr lang="en-GB" altLang="x-none" sz="2800">
                <a:solidFill>
                  <a:srgbClr val="021EFD"/>
                </a:solidFill>
                <a:latin typeface="Helvetica" charset="0"/>
              </a:rPr>
              <a:t>The New Science of Metagenomics Revealing the Secrets of Our Microbial Planet.</a:t>
            </a:r>
            <a:r>
              <a:rPr lang="en-GB" altLang="x-none" sz="1600">
                <a:solidFill>
                  <a:srgbClr val="021EFD"/>
                </a:solidFill>
                <a:latin typeface="Helvetica" charset="0"/>
              </a:rPr>
              <a:t> </a:t>
            </a:r>
            <a:r>
              <a:rPr lang="en-GB" altLang="x-none" sz="1600" b="0">
                <a:solidFill>
                  <a:srgbClr val="021EFD"/>
                </a:solidFill>
                <a:latin typeface="Helvetica" charset="0"/>
              </a:rPr>
              <a:t>National Research Council (US) Committee on Metagenomics: Challenges and Functional Applications.</a:t>
            </a:r>
          </a:p>
          <a:p>
            <a:pPr>
              <a:spcBef>
                <a:spcPct val="50000"/>
              </a:spcBef>
              <a:buFontTx/>
              <a:buNone/>
            </a:pPr>
            <a:r>
              <a:rPr lang="en-GB" altLang="x-none" sz="1800" b="0">
                <a:solidFill>
                  <a:srgbClr val="021EFD"/>
                </a:solidFill>
                <a:latin typeface="Helvetica" charset="0"/>
              </a:rPr>
              <a:t>http://</a:t>
            </a:r>
            <a:r>
              <a:rPr lang="en-GB" altLang="x-none" sz="1800" b="0" err="1">
                <a:solidFill>
                  <a:srgbClr val="021EFD"/>
                </a:solidFill>
                <a:latin typeface="Helvetica" charset="0"/>
              </a:rPr>
              <a:t>www.ncbi.nlm.nih.gov</a:t>
            </a:r>
            <a:r>
              <a:rPr lang="en-GB" altLang="x-none" sz="1800" b="0">
                <a:solidFill>
                  <a:srgbClr val="021EFD"/>
                </a:solidFill>
                <a:latin typeface="Helvetica" charset="0"/>
              </a:rPr>
              <a:t>/books/NBK54006/</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84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57200"/>
            <a:ext cx="3962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18" name="Rectangle 4"/>
          <p:cNvSpPr>
            <a:spLocks noChangeArrowheads="1"/>
          </p:cNvSpPr>
          <p:nvPr/>
        </p:nvSpPr>
        <p:spPr bwMode="auto">
          <a:xfrm>
            <a:off x="0" y="0"/>
            <a:ext cx="9359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buFontTx/>
              <a:buNone/>
            </a:pPr>
            <a:r>
              <a:rPr lang="en-US" altLang="x-none" sz="2400"/>
              <a:t>Environmental Shotgun Sequencing (ESS).</a:t>
            </a:r>
          </a:p>
        </p:txBody>
      </p:sp>
      <p:sp>
        <p:nvSpPr>
          <p:cNvPr id="188419" name="Text Box 5"/>
          <p:cNvSpPr txBox="1">
            <a:spLocks noChangeArrowheads="1"/>
          </p:cNvSpPr>
          <p:nvPr/>
        </p:nvSpPr>
        <p:spPr bwMode="auto">
          <a:xfrm>
            <a:off x="88900" y="6096000"/>
            <a:ext cx="53975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200" b="0"/>
              <a:t>Wooley JC, Godzik A, Friedberg I (2010) A Primer on Metagenomics. PLoS Comput Biol 6(2): e1000667. doi:10.1371/journal.pcbi.1000667</a:t>
            </a:r>
          </a:p>
          <a:p>
            <a:pPr eaLnBrk="1" hangingPunct="1">
              <a:spcBef>
                <a:spcPct val="0"/>
              </a:spcBef>
              <a:buFontTx/>
              <a:buNone/>
            </a:pPr>
            <a:r>
              <a:rPr lang="en-US" altLang="x-none" sz="1200" b="0">
                <a:hlinkClick r:id="rId4"/>
              </a:rPr>
              <a:t>http://www.ploscompbiol.org/article/info:doi/10.1371/journal.pcbi.1000667</a:t>
            </a:r>
            <a:endParaRPr lang="en-US" altLang="x-none" sz="1200" b="0"/>
          </a:p>
        </p:txBody>
      </p:sp>
      <p:pic>
        <p:nvPicPr>
          <p:cNvPr id="18842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6248400"/>
            <a:ext cx="4114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ext Box 4"/>
          <p:cNvSpPr txBox="1">
            <a:spLocks noChangeArrowheads="1"/>
          </p:cNvSpPr>
          <p:nvPr/>
        </p:nvSpPr>
        <p:spPr bwMode="auto">
          <a:xfrm>
            <a:off x="0" y="1054100"/>
            <a:ext cx="9144000" cy="201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t>allowed a massive increase in available raw sequence data</a:t>
            </a:r>
          </a:p>
          <a:p>
            <a:pPr>
              <a:spcBef>
                <a:spcPct val="50000"/>
              </a:spcBef>
              <a:buFontTx/>
              <a:buNone/>
            </a:pPr>
            <a:r>
              <a:rPr lang="en-GB" altLang="x-none" sz="2800">
                <a:solidFill>
                  <a:srgbClr val="0717FF"/>
                </a:solidFill>
              </a:rPr>
              <a:t>Implying a number of new informatics, computational challenges and difficulties.</a:t>
            </a:r>
            <a:endParaRPr lang="en-GB" altLang="x-none" sz="2800" b="0" u="sng">
              <a:solidFill>
                <a:srgbClr val="333333"/>
              </a:solidFill>
              <a:hlinkClick r:id="rId3"/>
            </a:endParaRPr>
          </a:p>
        </p:txBody>
      </p:sp>
      <p:sp>
        <p:nvSpPr>
          <p:cNvPr id="459781" name="Text Box 5"/>
          <p:cNvSpPr txBox="1">
            <a:spLocks noChangeArrowheads="1"/>
          </p:cNvSpPr>
          <p:nvPr/>
        </p:nvSpPr>
        <p:spPr bwMode="auto">
          <a:xfrm>
            <a:off x="76200" y="4352925"/>
            <a:ext cx="8839200" cy="58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a:solidFill>
                  <a:srgbClr val="FB0817"/>
                </a:solidFill>
                <a:latin typeface="Helvetica" charset="0"/>
              </a:rPr>
              <a:t>•</a:t>
            </a:r>
            <a:r>
              <a:rPr lang="fr-FR" altLang="x-none">
                <a:latin typeface="Helvetica" charset="0"/>
              </a:rPr>
              <a:t> </a:t>
            </a:r>
            <a:r>
              <a:rPr lang="en-GB" altLang="x-none" sz="2800">
                <a:latin typeface="Helvetica" charset="0"/>
              </a:rPr>
              <a:t>New class of bioinformatics methods and tools</a:t>
            </a:r>
            <a:endParaRPr lang="fr-FR" altLang="x-none">
              <a:latin typeface="Helvetica" charset="0"/>
            </a:endParaRPr>
          </a:p>
        </p:txBody>
      </p:sp>
      <p:sp>
        <p:nvSpPr>
          <p:cNvPr id="190467" name="Text Box 6"/>
          <p:cNvSpPr txBox="1">
            <a:spLocks noChangeArrowheads="1"/>
          </p:cNvSpPr>
          <p:nvPr/>
        </p:nvSpPr>
        <p:spPr bwMode="auto">
          <a:xfrm>
            <a:off x="0" y="6029325"/>
            <a:ext cx="9144000" cy="82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b="0" u="sng">
                <a:solidFill>
                  <a:srgbClr val="333333"/>
                </a:solidFill>
                <a:hlinkClick r:id="rId4" invalidUrl="http://www.ncbi.nlm.nih.gov/pubmed?term=Scholz MB%5BAuthor%5D&amp;cauthor=true&amp;cauthor_uid=22154470"/>
              </a:rPr>
              <a:t>Curr Opin Biotechnol.</a:t>
            </a:r>
            <a:r>
              <a:rPr lang="en-GB" altLang="x-none" sz="1600" b="0"/>
              <a:t> 2012 Feb;23(1):9-15. doi: 10.1016/j.copbio.2011.11.013. Epub 2011 Dec 9.</a:t>
            </a:r>
            <a:r>
              <a:rPr lang="en-GB" altLang="x-none" sz="1600"/>
              <a:t>Next generation sequencing and bioinformatic bottlenecks: the current state of metagenomic data analysis.</a:t>
            </a:r>
            <a:r>
              <a:rPr lang="en-GB" altLang="x-none" sz="1600" b="0" u="sng">
                <a:solidFill>
                  <a:srgbClr val="333333"/>
                </a:solidFill>
                <a:hlinkClick r:id="rId5" invalidUrl="http://www.ncbi.nlm.nih.gov/pubmed?term=Lo CC%5BAuthor%5D&amp;cauthor=true&amp;cauthor_uid=22154470"/>
              </a:rPr>
              <a:t>Scholz MB</a:t>
            </a:r>
            <a:r>
              <a:rPr lang="en-GB" altLang="x-none" sz="1600" b="0"/>
              <a:t>, </a:t>
            </a:r>
            <a:r>
              <a:rPr lang="en-GB" altLang="x-none" sz="1600" b="0" u="sng">
                <a:solidFill>
                  <a:srgbClr val="333333"/>
                </a:solidFill>
                <a:hlinkClick r:id="rId6" invalidUrl="http://www.ncbi.nlm.nih.gov/pubmed?term=Chain PS%5BAuthor%5D&amp;cauthor=true&amp;cauthor_uid=22154470"/>
              </a:rPr>
              <a:t>Lo CC</a:t>
            </a:r>
            <a:r>
              <a:rPr lang="en-GB" altLang="x-none" sz="1600" b="0"/>
              <a:t>, </a:t>
            </a:r>
            <a:r>
              <a:rPr lang="en-GB" altLang="x-none" sz="1600" b="0" u="sng">
                <a:solidFill>
                  <a:srgbClr val="333333"/>
                </a:solidFill>
                <a:hlinkClick r:id="rId7"/>
              </a:rPr>
              <a:t>Chain PS</a:t>
            </a:r>
            <a:r>
              <a:rPr lang="en-GB" altLang="x-none" sz="1600" b="0"/>
              <a:t>.</a:t>
            </a:r>
            <a:endParaRPr lang="fr-FR" altLang="x-none" sz="2400" b="0"/>
          </a:p>
        </p:txBody>
      </p:sp>
      <p:sp>
        <p:nvSpPr>
          <p:cNvPr id="190468" name="Text Box 7"/>
          <p:cNvSpPr txBox="1">
            <a:spLocks noChangeArrowheads="1"/>
          </p:cNvSpPr>
          <p:nvPr/>
        </p:nvSpPr>
        <p:spPr bwMode="auto">
          <a:xfrm>
            <a:off x="0" y="-27384"/>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0AF2"/>
                </a:solidFill>
              </a:rPr>
              <a:t>Next-generation sequencing technologies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59781"/>
                                        </p:tgtEl>
                                        <p:attrNameLst>
                                          <p:attrName>style.visibility</p:attrName>
                                        </p:attrNameLst>
                                      </p:cBhvr>
                                      <p:to>
                                        <p:strVal val="visible"/>
                                      </p:to>
                                    </p:set>
                                    <p:anim calcmode="lin" valueType="num">
                                      <p:cBhvr>
                                        <p:cTn id="7" dur="500" fill="hold"/>
                                        <p:tgtEl>
                                          <p:spTgt spid="459781"/>
                                        </p:tgtEl>
                                        <p:attrNameLst>
                                          <p:attrName>ppt_w</p:attrName>
                                        </p:attrNameLst>
                                      </p:cBhvr>
                                      <p:tavLst>
                                        <p:tav tm="0">
                                          <p:val>
                                            <p:fltVal val="0"/>
                                          </p:val>
                                        </p:tav>
                                        <p:tav tm="100000">
                                          <p:val>
                                            <p:strVal val="#ppt_w"/>
                                          </p:val>
                                        </p:tav>
                                      </p:tavLst>
                                    </p:anim>
                                    <p:anim calcmode="lin" valueType="num">
                                      <p:cBhvr>
                                        <p:cTn id="8" dur="500" fill="hold"/>
                                        <p:tgtEl>
                                          <p:spTgt spid="4597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8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ext Box 2"/>
          <p:cNvSpPr txBox="1">
            <a:spLocks noChangeArrowheads="1"/>
          </p:cNvSpPr>
          <p:nvPr/>
        </p:nvSpPr>
        <p:spPr bwMode="auto">
          <a:xfrm>
            <a:off x="76200" y="980728"/>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rPr>
              <a:t>•</a:t>
            </a:r>
            <a:r>
              <a:rPr lang="en-GB" altLang="x-none" sz="2800"/>
              <a:t> Next-Generation Sequencing (NGS) has evolved into a popular strategy for genotyping.</a:t>
            </a:r>
          </a:p>
        </p:txBody>
      </p:sp>
      <p:sp>
        <p:nvSpPr>
          <p:cNvPr id="192514" name="Text Box 3"/>
          <p:cNvSpPr txBox="1">
            <a:spLocks noChangeArrowheads="1"/>
          </p:cNvSpPr>
          <p:nvPr/>
        </p:nvSpPr>
        <p:spPr bwMode="auto">
          <a:xfrm>
            <a:off x="0" y="2276872"/>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rPr>
              <a:t>•</a:t>
            </a:r>
            <a:r>
              <a:rPr lang="en-GB" altLang="x-none" sz="2800"/>
              <a:t> The advantage of the NGS approach also include higher coverage and resolution, more accurate estimation of copy numbers, more precise detection of breakpoints, and higher capabilities to identify novel CNVs.</a:t>
            </a:r>
          </a:p>
        </p:txBody>
      </p:sp>
      <p:sp>
        <p:nvSpPr>
          <p:cNvPr id="192515" name="Text Box 4"/>
          <p:cNvSpPr txBox="1">
            <a:spLocks noChangeArrowheads="1"/>
          </p:cNvSpPr>
          <p:nvPr/>
        </p:nvSpPr>
        <p:spPr bwMode="auto">
          <a:xfrm>
            <a:off x="152400" y="5181600"/>
            <a:ext cx="883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rPr>
              <a:t>•</a:t>
            </a:r>
            <a:r>
              <a:rPr lang="en-GB" altLang="x-none" sz="2800"/>
              <a:t> High coverage, read pairs, long reads</a:t>
            </a:r>
          </a:p>
        </p:txBody>
      </p:sp>
      <p:sp>
        <p:nvSpPr>
          <p:cNvPr id="192516" name="Text Box 7"/>
          <p:cNvSpPr txBox="1">
            <a:spLocks noChangeArrowheads="1"/>
          </p:cNvSpPr>
          <p:nvPr/>
        </p:nvSpPr>
        <p:spPr bwMode="auto">
          <a:xfrm>
            <a:off x="0" y="-27384"/>
            <a:ext cx="9144000" cy="5794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0AF2"/>
                </a:solidFill>
              </a:rPr>
              <a:t>Next-generation sequencing technologies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61" name="Text Box 4"/>
          <p:cNvSpPr txBox="1">
            <a:spLocks noChangeArrowheads="1"/>
          </p:cNvSpPr>
          <p:nvPr/>
        </p:nvSpPr>
        <p:spPr bwMode="auto">
          <a:xfrm>
            <a:off x="0" y="149225"/>
            <a:ext cx="929640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b="0">
                <a:solidFill>
                  <a:srgbClr val="0000FF"/>
                </a:solidFill>
                <a:latin typeface="Helvetica" charset="0"/>
              </a:rPr>
              <a:t>http://</a:t>
            </a:r>
            <a:r>
              <a:rPr lang="en-GB" altLang="x-none" sz="1800" b="0" err="1">
                <a:solidFill>
                  <a:srgbClr val="0000FF"/>
                </a:solidFill>
                <a:latin typeface="Helvetica" charset="0"/>
              </a:rPr>
              <a:t>www.oxfordjournals.org</a:t>
            </a:r>
            <a:r>
              <a:rPr lang="en-GB" altLang="x-none" sz="1800" b="0">
                <a:solidFill>
                  <a:srgbClr val="0000FF"/>
                </a:solidFill>
                <a:latin typeface="Helvetica" charset="0"/>
              </a:rPr>
              <a:t>/</a:t>
            </a:r>
            <a:r>
              <a:rPr lang="en-GB" altLang="x-none" sz="1800" b="0" err="1">
                <a:solidFill>
                  <a:srgbClr val="0000FF"/>
                </a:solidFill>
                <a:latin typeface="Helvetica" charset="0"/>
              </a:rPr>
              <a:t>our_journals</a:t>
            </a:r>
            <a:r>
              <a:rPr lang="en-GB" altLang="x-none" sz="1800" b="0">
                <a:solidFill>
                  <a:srgbClr val="0000FF"/>
                </a:solidFill>
                <a:latin typeface="Helvetica" charset="0"/>
              </a:rPr>
              <a:t>/bioinformatics/</a:t>
            </a:r>
            <a:r>
              <a:rPr lang="en-GB" altLang="x-none" sz="1800" b="0" err="1">
                <a:solidFill>
                  <a:srgbClr val="0000FF"/>
                </a:solidFill>
                <a:latin typeface="Helvetica" charset="0"/>
              </a:rPr>
              <a:t>nextgenerationsequencing.html</a:t>
            </a:r>
            <a:endParaRPr lang="en-GB" altLang="x-none" sz="2400" b="0">
              <a:solidFill>
                <a:srgbClr val="0000FF"/>
              </a:solidFill>
            </a:endParaRPr>
          </a:p>
        </p:txBody>
      </p:sp>
      <p:pic>
        <p:nvPicPr>
          <p:cNvPr id="4618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0225"/>
            <a:ext cx="91440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194563" name="Text Box 6"/>
          <p:cNvSpPr txBox="1">
            <a:spLocks noChangeArrowheads="1"/>
          </p:cNvSpPr>
          <p:nvPr/>
        </p:nvSpPr>
        <p:spPr bwMode="auto">
          <a:xfrm>
            <a:off x="5029200" y="530225"/>
            <a:ext cx="4038600" cy="131127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FF0000"/>
                </a:solidFill>
                <a:latin typeface="Helvetica" charset="0"/>
              </a:rPr>
              <a:t>Algorithms - Tools</a:t>
            </a:r>
          </a:p>
          <a:p>
            <a:pPr algn="ctr">
              <a:spcBef>
                <a:spcPct val="50000"/>
              </a:spcBef>
              <a:buFontTx/>
              <a:buNone/>
            </a:pPr>
            <a:r>
              <a:rPr lang="en-GB" altLang="x-none">
                <a:solidFill>
                  <a:srgbClr val="FF0000"/>
                </a:solidFill>
                <a:latin typeface="Helvetica" charset="0"/>
              </a:rPr>
              <a:t>for NGS</a:t>
            </a:r>
            <a:endParaRPr lang="en-GB" altLang="x-none" sz="2400" b="0"/>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ext Box 2"/>
          <p:cNvSpPr txBox="1">
            <a:spLocks noChangeArrowheads="1"/>
          </p:cNvSpPr>
          <p:nvPr/>
        </p:nvSpPr>
        <p:spPr bwMode="auto">
          <a:xfrm>
            <a:off x="152400" y="692696"/>
            <a:ext cx="8991600" cy="4955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B0817"/>
                </a:solidFill>
              </a:rPr>
              <a:t>•</a:t>
            </a:r>
            <a:r>
              <a:rPr lang="en-GB" altLang="x-none" sz="2400">
                <a:solidFill>
                  <a:srgbClr val="FB0817"/>
                </a:solidFill>
                <a:latin typeface="Verdana" charset="0"/>
              </a:rPr>
              <a:t> </a:t>
            </a:r>
            <a:r>
              <a:rPr lang="en-GB" altLang="x-none" sz="2400">
                <a:latin typeface="Verdana" charset="0"/>
              </a:rPr>
              <a:t>Genomes: </a:t>
            </a:r>
            <a:r>
              <a:rPr lang="en-GB" altLang="x-none" sz="2400" i="1">
                <a:latin typeface="Verdana" charset="0"/>
              </a:rPr>
              <a:t>de novo</a:t>
            </a:r>
            <a:r>
              <a:rPr lang="en-GB" altLang="x-none" sz="2400">
                <a:latin typeface="Verdana" charset="0"/>
              </a:rPr>
              <a:t> or re-sequencing;</a:t>
            </a:r>
          </a:p>
          <a:p>
            <a:pPr>
              <a:spcBef>
                <a:spcPct val="50000"/>
              </a:spcBef>
              <a:buFontTx/>
              <a:buNone/>
            </a:pPr>
            <a:r>
              <a:rPr lang="en-GB" altLang="x-none" sz="2400">
                <a:solidFill>
                  <a:srgbClr val="FB0817"/>
                </a:solidFill>
              </a:rPr>
              <a:t>•</a:t>
            </a:r>
            <a:r>
              <a:rPr lang="en-GB" altLang="x-none" sz="2400">
                <a:solidFill>
                  <a:srgbClr val="FB0817"/>
                </a:solidFill>
                <a:latin typeface="Verdana" charset="0"/>
              </a:rPr>
              <a:t> </a:t>
            </a:r>
            <a:r>
              <a:rPr lang="en-GB" altLang="x-none" sz="2400">
                <a:latin typeface="Verdana" charset="0"/>
              </a:rPr>
              <a:t>Transcriptome sequencing (RNA-</a:t>
            </a:r>
            <a:r>
              <a:rPr lang="en-GB" altLang="x-none" sz="2400" err="1">
                <a:latin typeface="Verdana" charset="0"/>
              </a:rPr>
              <a:t>Seq</a:t>
            </a:r>
            <a:r>
              <a:rPr lang="en-GB" altLang="x-none" sz="2400">
                <a:latin typeface="Verdana" charset="0"/>
              </a:rPr>
              <a:t>); </a:t>
            </a:r>
          </a:p>
          <a:p>
            <a:pPr>
              <a:spcBef>
                <a:spcPct val="50000"/>
              </a:spcBef>
              <a:buFontTx/>
              <a:buNone/>
            </a:pPr>
            <a:r>
              <a:rPr lang="en-GB" altLang="x-none" sz="2400">
                <a:solidFill>
                  <a:srgbClr val="FB0817"/>
                </a:solidFill>
              </a:rPr>
              <a:t>•</a:t>
            </a:r>
            <a:r>
              <a:rPr lang="en-GB" altLang="x-none" sz="2400">
                <a:latin typeface="Verdana" charset="0"/>
              </a:rPr>
              <a:t> Cancer genomics; </a:t>
            </a:r>
          </a:p>
          <a:p>
            <a:pPr>
              <a:spcBef>
                <a:spcPct val="50000"/>
              </a:spcBef>
              <a:buFontTx/>
              <a:buNone/>
            </a:pPr>
            <a:r>
              <a:rPr lang="en-GB" altLang="x-none" sz="2400">
                <a:solidFill>
                  <a:srgbClr val="FB0817"/>
                </a:solidFill>
              </a:rPr>
              <a:t>•</a:t>
            </a:r>
            <a:r>
              <a:rPr lang="en-GB" altLang="x-none" sz="2400">
                <a:latin typeface="Verdana" charset="0"/>
              </a:rPr>
              <a:t> Human genetic variation analyses:</a:t>
            </a:r>
          </a:p>
          <a:p>
            <a:pPr>
              <a:spcBef>
                <a:spcPct val="50000"/>
              </a:spcBef>
              <a:buFontTx/>
              <a:buNone/>
            </a:pPr>
            <a:r>
              <a:rPr lang="en-GB" altLang="x-none" sz="1600">
                <a:latin typeface="Verdana" charset="0"/>
              </a:rPr>
              <a:t>-Single Nucleotide Polymorphism (SNP), - Small Insertion/Deletion (</a:t>
            </a:r>
            <a:r>
              <a:rPr lang="en-GB" altLang="x-none" sz="1600" err="1">
                <a:latin typeface="Verdana" charset="0"/>
              </a:rPr>
              <a:t>Indels</a:t>
            </a:r>
            <a:r>
              <a:rPr lang="en-GB" altLang="x-none" sz="1600">
                <a:latin typeface="Verdana" charset="0"/>
              </a:rPr>
              <a:t>), Structural variations (SV);</a:t>
            </a:r>
          </a:p>
          <a:p>
            <a:pPr>
              <a:spcBef>
                <a:spcPct val="50000"/>
              </a:spcBef>
              <a:buFontTx/>
              <a:buNone/>
            </a:pPr>
            <a:r>
              <a:rPr lang="en-GB" altLang="x-none" sz="2400">
                <a:solidFill>
                  <a:srgbClr val="FB0817"/>
                </a:solidFill>
              </a:rPr>
              <a:t>•</a:t>
            </a:r>
            <a:r>
              <a:rPr lang="en-GB" altLang="x-none" sz="2400">
                <a:latin typeface="Verdana" charset="0"/>
              </a:rPr>
              <a:t> Disease-targeted sequencing;</a:t>
            </a:r>
          </a:p>
          <a:p>
            <a:pPr>
              <a:spcBef>
                <a:spcPct val="50000"/>
              </a:spcBef>
              <a:buFontTx/>
              <a:buNone/>
            </a:pPr>
            <a:r>
              <a:rPr lang="en-GB" altLang="x-none" sz="2400">
                <a:solidFill>
                  <a:srgbClr val="FB0817"/>
                </a:solidFill>
              </a:rPr>
              <a:t>•</a:t>
            </a:r>
            <a:r>
              <a:rPr lang="en-GB" altLang="x-none" sz="2400">
                <a:latin typeface="Verdana" charset="0"/>
              </a:rPr>
              <a:t> Epidemiology; </a:t>
            </a:r>
          </a:p>
          <a:p>
            <a:pPr>
              <a:spcBef>
                <a:spcPct val="50000"/>
              </a:spcBef>
              <a:buFontTx/>
              <a:buNone/>
            </a:pPr>
            <a:r>
              <a:rPr lang="en-GB" altLang="x-none" sz="2400">
                <a:solidFill>
                  <a:srgbClr val="FB0817"/>
                </a:solidFill>
              </a:rPr>
              <a:t>•</a:t>
            </a:r>
            <a:r>
              <a:rPr lang="en-GB" altLang="x-none" sz="2400">
                <a:latin typeface="Verdana" charset="0"/>
              </a:rPr>
              <a:t> Clinical applications (therapeutic decisions);</a:t>
            </a:r>
          </a:p>
          <a:p>
            <a:pPr>
              <a:spcBef>
                <a:spcPct val="50000"/>
              </a:spcBef>
              <a:buFontTx/>
              <a:buNone/>
            </a:pPr>
            <a:r>
              <a:rPr lang="en-GB" altLang="x-none" sz="2400"/>
              <a:t>…</a:t>
            </a:r>
            <a:r>
              <a:rPr lang="en-GB" altLang="x-none" sz="2400">
                <a:latin typeface="Verdana" charset="0"/>
              </a:rPr>
              <a:t>..</a:t>
            </a:r>
            <a:r>
              <a:rPr lang="en-GB" altLang="x-none" sz="2400" b="0">
                <a:latin typeface="Verdana" charset="0"/>
              </a:rPr>
              <a:t> </a:t>
            </a:r>
          </a:p>
        </p:txBody>
      </p:sp>
      <p:sp>
        <p:nvSpPr>
          <p:cNvPr id="137218" name="Text Box 3"/>
          <p:cNvSpPr txBox="1">
            <a:spLocks noChangeArrowheads="1"/>
          </p:cNvSpPr>
          <p:nvPr/>
        </p:nvSpPr>
        <p:spPr bwMode="auto">
          <a:xfrm>
            <a:off x="-180528" y="5849938"/>
            <a:ext cx="9540552"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FF3333"/>
                </a:solidFill>
              </a:rPr>
              <a:t>Papers on Application of Next-Generation Sequencing:</a:t>
            </a:r>
          </a:p>
          <a:p>
            <a:pPr algn="ctr">
              <a:spcBef>
                <a:spcPct val="50000"/>
              </a:spcBef>
              <a:buFontTx/>
              <a:buNone/>
            </a:pPr>
            <a:r>
              <a:rPr lang="en-GB" altLang="x-none" sz="2400">
                <a:solidFill>
                  <a:srgbClr val="0717FF"/>
                </a:solidFill>
              </a:rPr>
              <a:t>http://</a:t>
            </a:r>
            <a:r>
              <a:rPr lang="en-GB" altLang="x-none" sz="2400" err="1">
                <a:solidFill>
                  <a:srgbClr val="0717FF"/>
                </a:solidFill>
              </a:rPr>
              <a:t>www.nature.com</a:t>
            </a:r>
            <a:r>
              <a:rPr lang="en-GB" altLang="x-none" sz="2400">
                <a:solidFill>
                  <a:srgbClr val="0717FF"/>
                </a:solidFill>
              </a:rPr>
              <a:t>/</a:t>
            </a:r>
            <a:r>
              <a:rPr lang="en-GB" altLang="x-none" sz="2400" err="1">
                <a:solidFill>
                  <a:srgbClr val="0717FF"/>
                </a:solidFill>
              </a:rPr>
              <a:t>nrg</a:t>
            </a:r>
            <a:r>
              <a:rPr lang="en-GB" altLang="x-none" sz="2400">
                <a:solidFill>
                  <a:srgbClr val="0717FF"/>
                </a:solidFill>
              </a:rPr>
              <a:t>/series/</a:t>
            </a:r>
            <a:r>
              <a:rPr lang="en-GB" altLang="x-none" sz="2400" err="1">
                <a:solidFill>
                  <a:srgbClr val="0717FF"/>
                </a:solidFill>
              </a:rPr>
              <a:t>nextgeneration</a:t>
            </a:r>
            <a:r>
              <a:rPr lang="en-GB" altLang="x-none" sz="2400">
                <a:solidFill>
                  <a:srgbClr val="0717FF"/>
                </a:solidFill>
              </a:rPr>
              <a:t>/</a:t>
            </a:r>
            <a:r>
              <a:rPr lang="en-GB" altLang="x-none" sz="2400" err="1">
                <a:solidFill>
                  <a:srgbClr val="0717FF"/>
                </a:solidFill>
              </a:rPr>
              <a:t>index.html</a:t>
            </a:r>
            <a:endParaRPr lang="en-GB" altLang="x-none" sz="2400" b="0"/>
          </a:p>
        </p:txBody>
      </p:sp>
      <p:sp>
        <p:nvSpPr>
          <p:cNvPr id="196611" name="ZoneTexte 1"/>
          <p:cNvSpPr txBox="1">
            <a:spLocks noChangeArrowheads="1"/>
          </p:cNvSpPr>
          <p:nvPr/>
        </p:nvSpPr>
        <p:spPr bwMode="auto">
          <a:xfrm>
            <a:off x="8388350" y="19161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 name="ZoneTexte 1"/>
          <p:cNvSpPr txBox="1"/>
          <p:nvPr/>
        </p:nvSpPr>
        <p:spPr>
          <a:xfrm>
            <a:off x="0" y="0"/>
            <a:ext cx="9144000" cy="523220"/>
          </a:xfrm>
          <a:prstGeom prst="rect">
            <a:avLst/>
          </a:prstGeom>
          <a:solidFill>
            <a:srgbClr val="FFFF00"/>
          </a:solidFill>
        </p:spPr>
        <p:txBody>
          <a:bodyPr wrap="square" rtlCol="0">
            <a:spAutoFit/>
          </a:bodyPr>
          <a:lstStyle/>
          <a:p>
            <a:pPr algn="ctr"/>
            <a:r>
              <a:rPr lang="en-GB" altLang="x-none" sz="2800">
                <a:solidFill>
                  <a:srgbClr val="0717FF"/>
                </a:solidFill>
                <a:latin typeface="Verdana" charset="0"/>
              </a:rPr>
              <a:t>A variety of applications</a:t>
            </a:r>
            <a:endParaRPr lang="en-GB"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7218"/>
                                        </p:tgtEl>
                                        <p:attrNameLst>
                                          <p:attrName>style.visibility</p:attrName>
                                        </p:attrNameLst>
                                      </p:cBhvr>
                                      <p:to>
                                        <p:strVal val="visible"/>
                                      </p:to>
                                    </p:set>
                                    <p:animEffect transition="in" filter="fade">
                                      <p:cBhvr>
                                        <p:cTn id="7" dur="1000"/>
                                        <p:tgtEl>
                                          <p:spTgt spid="137218"/>
                                        </p:tgtEl>
                                      </p:cBhvr>
                                    </p:animEffect>
                                    <p:anim calcmode="lin" valueType="num">
                                      <p:cBhvr>
                                        <p:cTn id="8" dur="1000" fill="hold"/>
                                        <p:tgtEl>
                                          <p:spTgt spid="137218"/>
                                        </p:tgtEl>
                                        <p:attrNameLst>
                                          <p:attrName>ppt_x</p:attrName>
                                        </p:attrNameLst>
                                      </p:cBhvr>
                                      <p:tavLst>
                                        <p:tav tm="0">
                                          <p:val>
                                            <p:strVal val="#ppt_x"/>
                                          </p:val>
                                        </p:tav>
                                        <p:tav tm="100000">
                                          <p:val>
                                            <p:strVal val="#ppt_x"/>
                                          </p:val>
                                        </p:tav>
                                      </p:tavLst>
                                    </p:anim>
                                    <p:anim calcmode="lin" valueType="num">
                                      <p:cBhvr>
                                        <p:cTn id="9" dur="1000" fill="hold"/>
                                        <p:tgtEl>
                                          <p:spTgt spid="137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8657" name="Text Box 2"/>
          <p:cNvSpPr txBox="1">
            <a:spLocks noChangeArrowheads="1"/>
          </p:cNvSpPr>
          <p:nvPr/>
        </p:nvSpPr>
        <p:spPr bwMode="auto">
          <a:xfrm>
            <a:off x="228600" y="6477000"/>
            <a:ext cx="861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90A2B"/>
                </a:solidFill>
                <a:hlinkClick r:id="rId3"/>
              </a:rPr>
              <a:t>"Tools for mapping high-throughput sequencing data"</a:t>
            </a:r>
            <a:r>
              <a:rPr lang="en-GB" altLang="x-none" sz="1400">
                <a:solidFill>
                  <a:srgbClr val="303030"/>
                </a:solidFill>
              </a:rPr>
              <a:t>, Bioinformatics (2012) 28 (24): 3169-3177.</a:t>
            </a:r>
          </a:p>
        </p:txBody>
      </p:sp>
      <p:pic>
        <p:nvPicPr>
          <p:cNvPr id="2007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98659" name="Text Box 5"/>
          <p:cNvSpPr txBox="1">
            <a:spLocks noChangeArrowheads="1"/>
          </p:cNvSpPr>
          <p:nvPr/>
        </p:nvSpPr>
        <p:spPr bwMode="auto">
          <a:xfrm>
            <a:off x="228600" y="762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FF0000"/>
                </a:solidFill>
              </a:rPr>
              <a:t>Mappers for High-Throughput Sequencing Data</a:t>
            </a:r>
            <a:endParaRPr lang="en-GB" altLang="x-none" sz="2400"/>
          </a:p>
        </p:txBody>
      </p:sp>
      <p:sp>
        <p:nvSpPr>
          <p:cNvPr id="198660" name="Text Box 6"/>
          <p:cNvSpPr txBox="1">
            <a:spLocks noChangeArrowheads="1"/>
          </p:cNvSpPr>
          <p:nvPr/>
        </p:nvSpPr>
        <p:spPr bwMode="auto">
          <a:xfrm>
            <a:off x="76200" y="6019800"/>
            <a:ext cx="518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021EFD"/>
                </a:solidFill>
              </a:rPr>
              <a:t>http://wwwdev.ebi.ac.uk/fg/hts_mappers/</a:t>
            </a:r>
            <a:endParaRPr lang="en-GB" altLang="x-none" sz="240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0705" name="Text Box 4"/>
          <p:cNvSpPr txBox="1">
            <a:spLocks noChangeArrowheads="1"/>
          </p:cNvSpPr>
          <p:nvPr/>
        </p:nvSpPr>
        <p:spPr bwMode="auto">
          <a:xfrm>
            <a:off x="227013" y="73025"/>
            <a:ext cx="8493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1pPr>
            <a:lvl2pPr marL="392113" indent="-196850"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2pPr>
            <a:lvl3pPr marL="587375" indent="-195263"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3pPr>
            <a:lvl4pPr marL="782638" indent="-195263"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4pPr>
            <a:lvl5pPr marL="979488" indent="-196850" defTabSz="414338">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5pPr>
            <a:lvl6pPr marL="14366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6pPr>
            <a:lvl7pPr marL="18938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7pPr>
            <a:lvl8pPr marL="23510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8pPr>
            <a:lvl9pPr marL="2808288" indent="-19685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b="1">
                <a:solidFill>
                  <a:schemeClr val="tx1"/>
                </a:solidFill>
                <a:latin typeface="Arial" charset="0"/>
                <a:ea typeface="ＭＳ Ｐゴシック" charset="-128"/>
              </a:defRPr>
            </a:lvl9pPr>
          </a:lstStyle>
          <a:p>
            <a:pPr algn="ctr" eaLnBrk="1">
              <a:lnSpc>
                <a:spcPct val="93000"/>
              </a:lnSpc>
              <a:buClr>
                <a:srgbClr val="000000"/>
              </a:buClr>
              <a:buSzPct val="45000"/>
              <a:buFont typeface="Wingdings" charset="2"/>
              <a:buNone/>
            </a:pPr>
            <a:r>
              <a:rPr lang="en-GB" altLang="x-none">
                <a:solidFill>
                  <a:srgbClr val="0717FF"/>
                </a:solidFill>
                <a:ea typeface="msgothic" charset="-128"/>
                <a:cs typeface="msgothic" charset="-128"/>
              </a:rPr>
              <a:t>Basic workflow for whole-exome and whole-genome sequencing projects</a:t>
            </a:r>
            <a:r>
              <a:rPr lang="en-GB" altLang="x-none">
                <a:solidFill>
                  <a:srgbClr val="000000"/>
                </a:solidFill>
                <a:ea typeface="msgothic" charset="-128"/>
                <a:cs typeface="msgothic" charset="-128"/>
              </a:rPr>
              <a:t> </a:t>
            </a:r>
          </a:p>
        </p:txBody>
      </p:sp>
      <p:pic>
        <p:nvPicPr>
          <p:cNvPr id="20070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6280150"/>
            <a:ext cx="2533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70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25" y="976313"/>
            <a:ext cx="2676525"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8" name="Text Box 7"/>
          <p:cNvSpPr txBox="1">
            <a:spLocks noChangeArrowheads="1"/>
          </p:cNvSpPr>
          <p:nvPr/>
        </p:nvSpPr>
        <p:spPr bwMode="auto">
          <a:xfrm>
            <a:off x="76200" y="6397625"/>
            <a:ext cx="6400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717FF"/>
                </a:solidFill>
              </a:rPr>
              <a:t>Pabinger S. et al. 2013. A survey of tools for variant analysis of next-generation genome sequencing data.</a:t>
            </a:r>
            <a:endParaRPr lang="en-GB" altLang="x-none" sz="2400" b="0">
              <a:solidFill>
                <a:srgbClr val="1B2DC3"/>
              </a:solidFill>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Rectangle 2"/>
          <p:cNvSpPr>
            <a:spLocks noChangeArrowheads="1"/>
          </p:cNvSpPr>
          <p:nvPr/>
        </p:nvSpPr>
        <p:spPr bwMode="auto">
          <a:xfrm>
            <a:off x="685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x-none" sz="6000">
                <a:solidFill>
                  <a:srgbClr val="0000FF"/>
                </a:solidFill>
              </a:rPr>
              <a:t>What is a gene ?</a:t>
            </a:r>
            <a:endParaRPr lang="en-US" altLang="x-none" sz="6000" b="0">
              <a:solidFill>
                <a:schemeClr val="tx2"/>
              </a:solidFill>
            </a:endParaRPr>
          </a:p>
        </p:txBody>
      </p:sp>
      <p:sp>
        <p:nvSpPr>
          <p:cNvPr id="310275" name="Rectangle 3"/>
          <p:cNvSpPr>
            <a:spLocks noChangeArrowheads="1"/>
          </p:cNvSpPr>
          <p:nvPr/>
        </p:nvSpPr>
        <p:spPr bwMode="auto">
          <a:xfrm>
            <a:off x="228600" y="1371600"/>
            <a:ext cx="8534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90000"/>
              </a:lnSpc>
              <a:buFont typeface="Wingdings" charset="2"/>
              <a:buChar char="§"/>
            </a:pPr>
            <a:r>
              <a:rPr lang="en-US" altLang="x-none" sz="4000">
                <a:solidFill>
                  <a:srgbClr val="FF3333"/>
                </a:solidFill>
              </a:rPr>
              <a:t>Genetic definition</a:t>
            </a:r>
            <a:endParaRPr lang="en-US" altLang="x-none" sz="4000" b="0">
              <a:solidFill>
                <a:srgbClr val="FFFF99"/>
              </a:solidFill>
            </a:endParaRPr>
          </a:p>
          <a:p>
            <a:pPr lvl="1">
              <a:lnSpc>
                <a:spcPct val="90000"/>
              </a:lnSpc>
              <a:buFont typeface="Arial" charset="0"/>
              <a:buChar char="•"/>
            </a:pPr>
            <a:r>
              <a:rPr lang="en-US" altLang="x-none">
                <a:latin typeface="Times" charset="0"/>
              </a:rPr>
              <a:t>Region of genome that contains all the information required for synthesis of a product (protein or RNA)</a:t>
            </a:r>
          </a:p>
          <a:p>
            <a:pPr lvl="1">
              <a:lnSpc>
                <a:spcPct val="90000"/>
              </a:lnSpc>
              <a:buFont typeface="Arial" charset="0"/>
              <a:buChar char="•"/>
            </a:pPr>
            <a:r>
              <a:rPr lang="en-US" altLang="x-none">
                <a:latin typeface="Times" charset="0"/>
              </a:rPr>
              <a:t>Includes both coding and non-coding sequences </a:t>
            </a:r>
          </a:p>
          <a:p>
            <a:pPr>
              <a:lnSpc>
                <a:spcPct val="90000"/>
              </a:lnSpc>
              <a:buFont typeface="Wingdings" charset="2"/>
              <a:buChar char="§"/>
            </a:pPr>
            <a:r>
              <a:rPr lang="en-US" altLang="x-none" sz="4000">
                <a:solidFill>
                  <a:srgbClr val="FF3333"/>
                </a:solidFill>
              </a:rPr>
              <a:t>Working definition</a:t>
            </a:r>
            <a:r>
              <a:rPr lang="en-US" altLang="x-none" sz="4000" b="0">
                <a:solidFill>
                  <a:srgbClr val="FFFF99"/>
                </a:solidFill>
              </a:rPr>
              <a:t> </a:t>
            </a:r>
          </a:p>
          <a:p>
            <a:pPr lvl="1">
              <a:lnSpc>
                <a:spcPct val="90000"/>
              </a:lnSpc>
              <a:buFont typeface="Arial" charset="0"/>
              <a:buChar char="•"/>
            </a:pPr>
            <a:r>
              <a:rPr lang="en-US" altLang="x-none">
                <a:latin typeface="Times" charset="0"/>
              </a:rPr>
              <a:t>Region of genome that encodes a potential protein</a:t>
            </a:r>
          </a:p>
          <a:p>
            <a:pPr lvl="1">
              <a:lnSpc>
                <a:spcPct val="90000"/>
              </a:lnSpc>
              <a:buFont typeface="Arial" charset="0"/>
              <a:buChar char="•"/>
            </a:pPr>
            <a:r>
              <a:rPr lang="en-US" altLang="x-none">
                <a:latin typeface="Times" charset="0"/>
              </a:rPr>
              <a:t>CDS (coding sequence)</a:t>
            </a:r>
          </a:p>
        </p:txBody>
      </p:sp>
      <p:sp>
        <p:nvSpPr>
          <p:cNvPr id="33795" name="Text Box 4"/>
          <p:cNvSpPr txBox="1">
            <a:spLocks noChangeArrowheads="1"/>
          </p:cNvSpPr>
          <p:nvPr/>
        </p:nvSpPr>
        <p:spPr bwMode="auto">
          <a:xfrm>
            <a:off x="5943600" y="6400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Peter Myler</a:t>
            </a:r>
            <a:endParaRPr lang="en-GB" altLang="x-none" sz="2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0275">
                                            <p:txEl>
                                              <p:pRg st="0" end="0"/>
                                            </p:txEl>
                                          </p:spTgt>
                                        </p:tgtEl>
                                        <p:attrNameLst>
                                          <p:attrName>style.visibility</p:attrName>
                                        </p:attrNameLst>
                                      </p:cBhvr>
                                      <p:to>
                                        <p:strVal val="visible"/>
                                      </p:to>
                                    </p:set>
                                    <p:anim calcmode="lin" valueType="num">
                                      <p:cBhvr additive="base">
                                        <p:cTn id="7" dur="500" fill="hold"/>
                                        <p:tgtEl>
                                          <p:spTgt spid="3102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0275">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310275">
                                            <p:txEl>
                                              <p:pRg st="1" end="1"/>
                                            </p:txEl>
                                          </p:spTgt>
                                        </p:tgtEl>
                                        <p:attrNameLst>
                                          <p:attrName>style.visibility</p:attrName>
                                        </p:attrNameLst>
                                      </p:cBhvr>
                                      <p:to>
                                        <p:strVal val="visible"/>
                                      </p:to>
                                    </p:set>
                                    <p:anim calcmode="lin" valueType="num">
                                      <p:cBhvr additive="base">
                                        <p:cTn id="12" dur="500" fill="hold"/>
                                        <p:tgtEl>
                                          <p:spTgt spid="31027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10275">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310275">
                                            <p:txEl>
                                              <p:pRg st="2" end="2"/>
                                            </p:txEl>
                                          </p:spTgt>
                                        </p:tgtEl>
                                        <p:attrNameLst>
                                          <p:attrName>style.visibility</p:attrName>
                                        </p:attrNameLst>
                                      </p:cBhvr>
                                      <p:to>
                                        <p:strVal val="visible"/>
                                      </p:to>
                                    </p:set>
                                    <p:anim calcmode="lin" valueType="num">
                                      <p:cBhvr additive="base">
                                        <p:cTn id="17" dur="500" fill="hold"/>
                                        <p:tgtEl>
                                          <p:spTgt spid="31027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102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10275">
                                            <p:txEl>
                                              <p:pRg st="3" end="3"/>
                                            </p:txEl>
                                          </p:spTgt>
                                        </p:tgtEl>
                                        <p:attrNameLst>
                                          <p:attrName>style.visibility</p:attrName>
                                        </p:attrNameLst>
                                      </p:cBhvr>
                                      <p:to>
                                        <p:strVal val="visible"/>
                                      </p:to>
                                    </p:set>
                                    <p:anim calcmode="lin" valueType="num">
                                      <p:cBhvr additive="base">
                                        <p:cTn id="23" dur="500" fill="hold"/>
                                        <p:tgtEl>
                                          <p:spTgt spid="31027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0275">
                                            <p:txEl>
                                              <p:pRg st="3" end="3"/>
                                            </p:txEl>
                                          </p:spTgt>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500"/>
                            </p:stCondLst>
                            <p:childTnLst>
                              <p:par>
                                <p:cTn id="26" presetID="2" presetClass="entr" presetSubtype="4" fill="hold" nodeType="afterEffect">
                                  <p:stCondLst>
                                    <p:cond delay="0"/>
                                  </p:stCondLst>
                                  <p:childTnLst>
                                    <p:set>
                                      <p:cBhvr>
                                        <p:cTn id="27" dur="1" fill="hold">
                                          <p:stCondLst>
                                            <p:cond delay="0"/>
                                          </p:stCondLst>
                                        </p:cTn>
                                        <p:tgtEl>
                                          <p:spTgt spid="310275">
                                            <p:txEl>
                                              <p:pRg st="4" end="4"/>
                                            </p:txEl>
                                          </p:spTgt>
                                        </p:tgtEl>
                                        <p:attrNameLst>
                                          <p:attrName>style.visibility</p:attrName>
                                        </p:attrNameLst>
                                      </p:cBhvr>
                                      <p:to>
                                        <p:strVal val="visible"/>
                                      </p:to>
                                    </p:set>
                                    <p:anim calcmode="lin" valueType="num">
                                      <p:cBhvr additive="base">
                                        <p:cTn id="28" dur="500" fill="hold"/>
                                        <p:tgtEl>
                                          <p:spTgt spid="310275">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10275">
                                            <p:txEl>
                                              <p:pRg st="4" end="4"/>
                                            </p:txEl>
                                          </p:spTgt>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1000"/>
                            </p:stCondLst>
                            <p:childTnLst>
                              <p:par>
                                <p:cTn id="31" presetID="2" presetClass="entr" presetSubtype="4" fill="hold" nodeType="afterEffect">
                                  <p:stCondLst>
                                    <p:cond delay="0"/>
                                  </p:stCondLst>
                                  <p:childTnLst>
                                    <p:set>
                                      <p:cBhvr>
                                        <p:cTn id="32" dur="1" fill="hold">
                                          <p:stCondLst>
                                            <p:cond delay="0"/>
                                          </p:stCondLst>
                                        </p:cTn>
                                        <p:tgtEl>
                                          <p:spTgt spid="310275">
                                            <p:txEl>
                                              <p:pRg st="5" end="5"/>
                                            </p:txEl>
                                          </p:spTgt>
                                        </p:tgtEl>
                                        <p:attrNameLst>
                                          <p:attrName>style.visibility</p:attrName>
                                        </p:attrNameLst>
                                      </p:cBhvr>
                                      <p:to>
                                        <p:strVal val="visible"/>
                                      </p:to>
                                    </p:set>
                                    <p:anim calcmode="lin" valueType="num">
                                      <p:cBhvr additive="base">
                                        <p:cTn id="33" dur="500" fill="hold"/>
                                        <p:tgtEl>
                                          <p:spTgt spid="31027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027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753" name="Text Box 2"/>
          <p:cNvSpPr txBox="1">
            <a:spLocks noChangeArrowheads="1"/>
          </p:cNvSpPr>
          <p:nvPr/>
        </p:nvSpPr>
        <p:spPr bwMode="auto">
          <a:xfrm>
            <a:off x="-228600" y="228600"/>
            <a:ext cx="9601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21EFD"/>
                </a:solidFill>
              </a:rPr>
              <a:t>Integrative Genomics Viewer: File formats</a:t>
            </a:r>
            <a:endParaRPr lang="en-GB" altLang="x-none" sz="2400"/>
          </a:p>
        </p:txBody>
      </p:sp>
      <p:sp>
        <p:nvSpPr>
          <p:cNvPr id="202754" name="Text Box 3"/>
          <p:cNvSpPr txBox="1">
            <a:spLocks noChangeArrowheads="1"/>
          </p:cNvSpPr>
          <p:nvPr/>
        </p:nvSpPr>
        <p:spPr bwMode="auto">
          <a:xfrm>
            <a:off x="457200" y="9144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rPr>
              <a:t>http://www.broadinstitute.org/igv/fileformats</a:t>
            </a:r>
            <a:endParaRPr lang="en-GB" altLang="x-none" sz="2400"/>
          </a:p>
        </p:txBody>
      </p:sp>
      <p:sp>
        <p:nvSpPr>
          <p:cNvPr id="202755" name="Text Box 4"/>
          <p:cNvSpPr txBox="1">
            <a:spLocks noChangeArrowheads="1"/>
          </p:cNvSpPr>
          <p:nvPr/>
        </p:nvSpPr>
        <p:spPr bwMode="auto">
          <a:xfrm>
            <a:off x="228600" y="14478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Particularly those used by NGS data analysis tools</a:t>
            </a:r>
          </a:p>
        </p:txBody>
      </p:sp>
      <p:pic>
        <p:nvPicPr>
          <p:cNvPr id="202756" name="Picture 6" descr="F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725646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ext Box 4"/>
          <p:cNvSpPr txBox="1">
            <a:spLocks noChangeArrowheads="1"/>
          </p:cNvSpPr>
          <p:nvPr/>
        </p:nvSpPr>
        <p:spPr bwMode="auto">
          <a:xfrm>
            <a:off x="0" y="2727325"/>
            <a:ext cx="9144000" cy="76200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400">
                <a:solidFill>
                  <a:srgbClr val="070AF2"/>
                </a:solidFill>
              </a:rPr>
              <a:t>Sequencing costs</a:t>
            </a:r>
            <a:endParaRPr lang="en-GB" altLang="x-none" sz="4000">
              <a:solidFill>
                <a:srgbClr val="070AF2"/>
              </a:solidFill>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49" name="Picture 2" descr="costperMb2015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0" name="Text Box 5"/>
          <p:cNvSpPr txBox="1">
            <a:spLocks noChangeArrowheads="1"/>
          </p:cNvSpPr>
          <p:nvPr/>
        </p:nvSpPr>
        <p:spPr bwMode="auto">
          <a:xfrm>
            <a:off x="1752600" y="6324600"/>
            <a:ext cx="6400800" cy="4572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FD1408"/>
                </a:solidFill>
              </a:rPr>
              <a:t>http://www.genome.gov/sequencingcosts/</a:t>
            </a:r>
            <a:endParaRPr lang="fr-FR" altLang="x-none" sz="2400" b="0"/>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stpergenome2015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2479104" y="692696"/>
            <a:ext cx="66294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B0817"/>
                </a:solidFill>
              </a:rPr>
              <a:t>"Moore's Law",  states that the number of transistors on a chip will double about every two years.</a:t>
            </a:r>
            <a:endParaRPr lang="en-GB" altLang="x-none" sz="2000"/>
          </a:p>
        </p:txBody>
      </p:sp>
      <p:sp>
        <p:nvSpPr>
          <p:cNvPr id="4" name="Text Box 4"/>
          <p:cNvSpPr txBox="1">
            <a:spLocks noChangeArrowheads="1"/>
          </p:cNvSpPr>
          <p:nvPr/>
        </p:nvSpPr>
        <p:spPr bwMode="auto">
          <a:xfrm>
            <a:off x="5562600" y="3413125"/>
            <a:ext cx="33528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B0817"/>
                </a:solidFill>
              </a:rPr>
              <a:t>A personal genome dropped to $1245 in 2017 from $340,000 in 2008.</a:t>
            </a:r>
            <a:endParaRPr lang="en-GB" altLang="x-none" sz="2400"/>
          </a:p>
        </p:txBody>
      </p:sp>
      <p:grpSp>
        <p:nvGrpSpPr>
          <p:cNvPr id="5" name="Group 5"/>
          <p:cNvGrpSpPr>
            <a:grpSpLocks/>
          </p:cNvGrpSpPr>
          <p:nvPr/>
        </p:nvGrpSpPr>
        <p:grpSpPr bwMode="auto">
          <a:xfrm>
            <a:off x="685800" y="3214689"/>
            <a:ext cx="3810000" cy="3238648"/>
            <a:chOff x="480" y="1545"/>
            <a:chExt cx="2400" cy="2103"/>
          </a:xfrm>
        </p:grpSpPr>
        <p:sp>
          <p:nvSpPr>
            <p:cNvPr id="6" name="Text Box 6"/>
            <p:cNvSpPr txBox="1">
              <a:spLocks noChangeArrowheads="1"/>
            </p:cNvSpPr>
            <p:nvPr/>
          </p:nvSpPr>
          <p:spPr bwMode="auto">
            <a:xfrm>
              <a:off x="480" y="1545"/>
              <a:ext cx="2400" cy="6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B0817"/>
                  </a:solidFill>
                </a:rPr>
                <a:t>NGS caused costs to drop faster than would be expected by Moore’s law.</a:t>
              </a:r>
            </a:p>
          </p:txBody>
        </p:sp>
        <p:sp>
          <p:nvSpPr>
            <p:cNvPr id="7" name="Line 7"/>
            <p:cNvSpPr>
              <a:spLocks noChangeShapeType="1"/>
            </p:cNvSpPr>
            <p:nvPr/>
          </p:nvSpPr>
          <p:spPr bwMode="auto">
            <a:xfrm>
              <a:off x="2784" y="2160"/>
              <a:ext cx="0" cy="1488"/>
            </a:xfrm>
            <a:prstGeom prst="line">
              <a:avLst/>
            </a:prstGeom>
            <a:noFill/>
            <a:ln w="25400">
              <a:solidFill>
                <a:srgbClr val="FB0817"/>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8" name="Text Box 7"/>
          <p:cNvSpPr txBox="1">
            <a:spLocks noChangeArrowheads="1"/>
          </p:cNvSpPr>
          <p:nvPr/>
        </p:nvSpPr>
        <p:spPr bwMode="auto">
          <a:xfrm>
            <a:off x="4612704" y="1412776"/>
            <a:ext cx="4495800" cy="1754188"/>
          </a:xfrm>
          <a:prstGeom prst="rect">
            <a:avLst/>
          </a:prstGeom>
          <a:solidFill>
            <a:srgbClr val="FFF05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a:solidFill>
                  <a:srgbClr val="0717FF"/>
                </a:solidFill>
              </a:rPr>
              <a:t>Human genome:</a:t>
            </a:r>
          </a:p>
          <a:p>
            <a:pPr>
              <a:spcBef>
                <a:spcPct val="50000"/>
              </a:spcBef>
              <a:defRPr/>
            </a:pPr>
            <a:r>
              <a:rPr lang="en-GB" altLang="x-none"/>
              <a:t>First draft in 2001, final 2004. Estimated costs $3 billions. Time 13 years/</a:t>
            </a:r>
            <a:r>
              <a:rPr lang="en-GB" altLang="x-none">
                <a:solidFill>
                  <a:srgbClr val="0717FF"/>
                </a:solidFill>
              </a:rPr>
              <a:t>Now few days</a:t>
            </a:r>
            <a:r>
              <a:rPr lang="en-GB" altLang="x-none"/>
              <a:t>.</a:t>
            </a:r>
          </a:p>
        </p:txBody>
      </p:sp>
      <p:sp>
        <p:nvSpPr>
          <p:cNvPr id="9" name="ZoneTexte 8"/>
          <p:cNvSpPr txBox="1"/>
          <p:nvPr/>
        </p:nvSpPr>
        <p:spPr>
          <a:xfrm>
            <a:off x="0" y="6453337"/>
            <a:ext cx="9144000" cy="400110"/>
          </a:xfrm>
          <a:prstGeom prst="rect">
            <a:avLst/>
          </a:prstGeom>
          <a:solidFill>
            <a:srgbClr val="FFFF00"/>
          </a:solidFill>
        </p:spPr>
        <p:txBody>
          <a:bodyPr wrap="square" rtlCol="0">
            <a:spAutoFit/>
          </a:bodyPr>
          <a:lstStyle/>
          <a:p>
            <a:pPr algn="ctr"/>
            <a:r>
              <a:rPr lang="en-GB" sz="2000"/>
              <a:t>https://</a:t>
            </a:r>
            <a:r>
              <a:rPr lang="en-GB" sz="2000" err="1"/>
              <a:t>www.scienceexchange.com</a:t>
            </a:r>
            <a:r>
              <a:rPr lang="en-GB" sz="2000"/>
              <a:t>/services/whole-genome-</a:t>
            </a:r>
            <a:r>
              <a:rPr lang="en-GB" sz="2000" err="1"/>
              <a:t>seq</a:t>
            </a:r>
            <a:endParaRPr lang="en-GB" sz="2000"/>
          </a:p>
        </p:txBody>
      </p:sp>
      <p:sp>
        <p:nvSpPr>
          <p:cNvPr id="10" name="Text Box 5"/>
          <p:cNvSpPr txBox="1">
            <a:spLocks noChangeArrowheads="1"/>
          </p:cNvSpPr>
          <p:nvPr/>
        </p:nvSpPr>
        <p:spPr bwMode="auto">
          <a:xfrm>
            <a:off x="11832" y="332656"/>
            <a:ext cx="3336032" cy="28803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1200">
                <a:solidFill>
                  <a:srgbClr val="FD1408"/>
                </a:solidFill>
              </a:rPr>
              <a:t>http://</a:t>
            </a:r>
            <a:r>
              <a:rPr lang="fr-FR" altLang="x-none" sz="1200" err="1">
                <a:solidFill>
                  <a:srgbClr val="FD1408"/>
                </a:solidFill>
              </a:rPr>
              <a:t>www.genome.gov</a:t>
            </a:r>
            <a:r>
              <a:rPr lang="fr-FR" altLang="x-none" sz="1200">
                <a:solidFill>
                  <a:srgbClr val="FD1408"/>
                </a:solidFill>
              </a:rPr>
              <a:t>/</a:t>
            </a:r>
            <a:r>
              <a:rPr lang="fr-FR" altLang="x-none" sz="1200" err="1">
                <a:solidFill>
                  <a:srgbClr val="FD1408"/>
                </a:solidFill>
              </a:rPr>
              <a:t>sequencingcosts</a:t>
            </a:r>
            <a:r>
              <a:rPr lang="fr-FR" altLang="x-none" sz="1200">
                <a:solidFill>
                  <a:srgbClr val="FD1408"/>
                </a:solidFill>
              </a:rPr>
              <a:t>/</a:t>
            </a:r>
            <a:endParaRPr lang="fr-FR" altLang="x-none" sz="1200" b="0"/>
          </a:p>
        </p:txBody>
      </p:sp>
      <p:sp>
        <p:nvSpPr>
          <p:cNvPr id="11" name="ZoneTexte 10"/>
          <p:cNvSpPr txBox="1"/>
          <p:nvPr/>
        </p:nvSpPr>
        <p:spPr>
          <a:xfrm>
            <a:off x="683568" y="5415607"/>
            <a:ext cx="7776864" cy="461665"/>
          </a:xfrm>
          <a:prstGeom prst="rect">
            <a:avLst/>
          </a:prstGeom>
          <a:solidFill>
            <a:srgbClr val="FFFF00"/>
          </a:solidFill>
        </p:spPr>
        <p:txBody>
          <a:bodyPr wrap="square" rtlCol="0">
            <a:spAutoFit/>
          </a:bodyPr>
          <a:lstStyle/>
          <a:p>
            <a:r>
              <a:rPr lang="en-GB"/>
              <a:t>A full Bacterial/</a:t>
            </a:r>
            <a:r>
              <a:rPr lang="en-GB" err="1"/>
              <a:t>Archaeaon</a:t>
            </a:r>
            <a:r>
              <a:rPr lang="en-GB"/>
              <a:t> genome costs &lt; US$100.</a:t>
            </a:r>
          </a:p>
        </p:txBody>
      </p:sp>
    </p:spTree>
    <p:extLst>
      <p:ext uri="{BB962C8B-B14F-4D97-AF65-F5344CB8AC3E}">
        <p14:creationId xmlns:p14="http://schemas.microsoft.com/office/powerpoint/2010/main" val="16250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900" decel="100000" fill="hold"/>
                                        <p:tgtEl>
                                          <p:spTgt spid="8"/>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7391"/>
            <a:ext cx="9144000" cy="5505127"/>
          </a:xfrm>
          <a:prstGeom prst="rect">
            <a:avLst/>
          </a:prstGeom>
        </p:spPr>
      </p:pic>
      <p:sp>
        <p:nvSpPr>
          <p:cNvPr id="3" name="ZoneTexte 2"/>
          <p:cNvSpPr txBox="1"/>
          <p:nvPr/>
        </p:nvSpPr>
        <p:spPr>
          <a:xfrm>
            <a:off x="0" y="6114782"/>
            <a:ext cx="9144000" cy="338554"/>
          </a:xfrm>
          <a:prstGeom prst="rect">
            <a:avLst/>
          </a:prstGeom>
          <a:noFill/>
        </p:spPr>
        <p:txBody>
          <a:bodyPr wrap="square" rtlCol="0">
            <a:spAutoFit/>
          </a:bodyPr>
          <a:lstStyle/>
          <a:p>
            <a:r>
              <a:rPr lang="en-GB" sz="1600"/>
              <a:t>In Antarctica, the </a:t>
            </a:r>
            <a:r>
              <a:rPr lang="en-GB" sz="1600" err="1"/>
              <a:t>MinION</a:t>
            </a:r>
            <a:r>
              <a:rPr lang="en-GB" sz="1600"/>
              <a:t> proved capable of sequencing well even under harsh conditions</a:t>
            </a:r>
          </a:p>
        </p:txBody>
      </p:sp>
      <p:sp>
        <p:nvSpPr>
          <p:cNvPr id="4" name="ZoneTexte 3"/>
          <p:cNvSpPr txBox="1"/>
          <p:nvPr/>
        </p:nvSpPr>
        <p:spPr>
          <a:xfrm>
            <a:off x="0" y="-27384"/>
            <a:ext cx="9144000" cy="584775"/>
          </a:xfrm>
          <a:prstGeom prst="rect">
            <a:avLst/>
          </a:prstGeom>
          <a:solidFill>
            <a:srgbClr val="FFFF00"/>
          </a:solidFill>
        </p:spPr>
        <p:txBody>
          <a:bodyPr wrap="square" rtlCol="0">
            <a:spAutoFit/>
          </a:bodyPr>
          <a:lstStyle/>
          <a:p>
            <a:pPr algn="ctr"/>
            <a:r>
              <a:rPr lang="en-GB" sz="3200">
                <a:solidFill>
                  <a:srgbClr val="070AF2"/>
                </a:solidFill>
              </a:rPr>
              <a:t>Pocket-sized sequencers start to pay off big</a:t>
            </a:r>
          </a:p>
        </p:txBody>
      </p:sp>
      <p:sp>
        <p:nvSpPr>
          <p:cNvPr id="5" name="Rectangle 4"/>
          <p:cNvSpPr/>
          <p:nvPr/>
        </p:nvSpPr>
        <p:spPr>
          <a:xfrm>
            <a:off x="107504" y="6505599"/>
            <a:ext cx="9036496" cy="307777"/>
          </a:xfrm>
          <a:prstGeom prst="rect">
            <a:avLst/>
          </a:prstGeom>
        </p:spPr>
        <p:txBody>
          <a:bodyPr wrap="square">
            <a:spAutoFit/>
          </a:bodyPr>
          <a:lstStyle/>
          <a:p>
            <a:r>
              <a:rPr lang="fr-FR" sz="1400">
                <a:solidFill>
                  <a:srgbClr val="0000FF"/>
                </a:solidFill>
              </a:rPr>
              <a:t>Elizabeth </a:t>
            </a:r>
            <a:r>
              <a:rPr lang="fr-FR" sz="1400" err="1">
                <a:solidFill>
                  <a:srgbClr val="0000FF"/>
                </a:solidFill>
              </a:rPr>
              <a:t>Pennisi</a:t>
            </a:r>
            <a:r>
              <a:rPr lang="fr-FR" sz="1400">
                <a:solidFill>
                  <a:srgbClr val="0000FF"/>
                </a:solidFill>
              </a:rPr>
              <a:t>. 2017</a:t>
            </a:r>
            <a:r>
              <a:rPr lang="en-GB" sz="1400">
                <a:solidFill>
                  <a:srgbClr val="0000FF"/>
                </a:solidFill>
              </a:rPr>
              <a:t>. </a:t>
            </a:r>
            <a:r>
              <a:rPr lang="es-ES_tradnl" sz="1400">
                <a:solidFill>
                  <a:srgbClr val="0000FF"/>
                </a:solidFill>
              </a:rPr>
              <a:t> </a:t>
            </a:r>
            <a:r>
              <a:rPr lang="es-ES_tradnl" sz="1400" err="1">
                <a:solidFill>
                  <a:srgbClr val="0000FF"/>
                </a:solidFill>
              </a:rPr>
              <a:t>Science</a:t>
            </a:r>
            <a:r>
              <a:rPr lang="es-ES_tradnl" sz="1400">
                <a:solidFill>
                  <a:srgbClr val="0000FF"/>
                </a:solidFill>
              </a:rPr>
              <a:t> 356 (6338), 572-573.</a:t>
            </a:r>
          </a:p>
        </p:txBody>
      </p:sp>
    </p:spTree>
    <p:extLst>
      <p:ext uri="{BB962C8B-B14F-4D97-AF65-F5344CB8AC3E}">
        <p14:creationId xmlns:p14="http://schemas.microsoft.com/office/powerpoint/2010/main" val="18678647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4"/>
          <p:cNvSpPr>
            <a:spLocks noChangeArrowheads="1"/>
          </p:cNvSpPr>
          <p:nvPr/>
        </p:nvSpPr>
        <p:spPr bwMode="auto">
          <a:xfrm>
            <a:off x="1676400" y="3284984"/>
            <a:ext cx="51054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400">
                <a:solidFill>
                  <a:srgbClr val="021EFD"/>
                </a:solidFill>
                <a:latin typeface="Times" charset="0"/>
              </a:rPr>
              <a:t>Genomes Resources</a:t>
            </a:r>
            <a:endParaRPr lang="en-GB" altLang="x-none">
              <a:solidFill>
                <a:srgbClr val="FF0000"/>
              </a:solidFill>
              <a:latin typeface="Times" charset="0"/>
            </a:endParaRPr>
          </a:p>
        </p:txBody>
      </p:sp>
      <p:sp>
        <p:nvSpPr>
          <p:cNvPr id="210946" name="Rectangle 5"/>
          <p:cNvSpPr>
            <a:spLocks noChangeArrowheads="1"/>
          </p:cNvSpPr>
          <p:nvPr/>
        </p:nvSpPr>
        <p:spPr bwMode="auto">
          <a:xfrm>
            <a:off x="0" y="1219200"/>
            <a:ext cx="9219190" cy="76944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400">
                <a:solidFill>
                  <a:srgbClr val="070AF2"/>
                </a:solidFill>
              </a:rPr>
              <a:t>Where can we find Genome data?</a:t>
            </a:r>
            <a:endParaRPr lang="fr-FR" altLang="x-none" sz="4400">
              <a:solidFill>
                <a:srgbClr val="070AF2"/>
              </a:solidFill>
            </a:endParaRPr>
          </a:p>
        </p:txBody>
      </p:sp>
      <p:sp>
        <p:nvSpPr>
          <p:cNvPr id="210947" name="Text Box 3"/>
          <p:cNvSpPr txBox="1">
            <a:spLocks noChangeArrowheads="1"/>
          </p:cNvSpPr>
          <p:nvPr/>
        </p:nvSpPr>
        <p:spPr bwMode="auto">
          <a:xfrm>
            <a:off x="304800" y="4509120"/>
            <a:ext cx="8534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00"/>
                </a:solidFill>
                <a:latin typeface="Helvetica" charset="0"/>
              </a:rPr>
              <a:t>Nucleic Acids Research Table of Contents Alert Database issue Vol. 45, No. D1,   </a:t>
            </a:r>
            <a:r>
              <a:rPr lang="en-GB" altLang="x-none" sz="2400">
                <a:solidFill>
                  <a:srgbClr val="FF0000"/>
                </a:solidFill>
                <a:latin typeface="Helvetica" charset="0"/>
              </a:rPr>
              <a:t>4 January 2017</a:t>
            </a:r>
          </a:p>
          <a:p>
            <a:pPr>
              <a:spcBef>
                <a:spcPct val="50000"/>
              </a:spcBef>
              <a:buFontTx/>
              <a:buNone/>
            </a:pPr>
            <a:r>
              <a:rPr lang="en-GB" altLang="x-none" sz="2400">
                <a:latin typeface="Helvetica" charset="0"/>
                <a:hlinkClick r:id="rId3"/>
              </a:rPr>
              <a:t>http://nar.oxfordjournals.org/content/45/D1?etoc</a:t>
            </a:r>
            <a:endParaRPr lang="en-GB" altLang="x-none" sz="2400">
              <a:latin typeface="Helvetica"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ext Box 5"/>
          <p:cNvSpPr txBox="1">
            <a:spLocks noChangeArrowheads="1"/>
          </p:cNvSpPr>
          <p:nvPr/>
        </p:nvSpPr>
        <p:spPr bwMode="auto">
          <a:xfrm>
            <a:off x="0" y="0"/>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0AF2"/>
                </a:solidFill>
                <a:latin typeface="Helvetica" charset="0"/>
              </a:rPr>
              <a:t>Resources for genomes</a:t>
            </a:r>
            <a:endParaRPr lang="en-GB" altLang="x-none" sz="2400" b="0">
              <a:solidFill>
                <a:srgbClr val="070AF2"/>
              </a:solidFill>
              <a:latin typeface="Times" charset="0"/>
            </a:endParaRPr>
          </a:p>
        </p:txBody>
      </p:sp>
      <p:sp>
        <p:nvSpPr>
          <p:cNvPr id="212994" name="Text Box 6"/>
          <p:cNvSpPr txBox="1">
            <a:spLocks noChangeArrowheads="1"/>
          </p:cNvSpPr>
          <p:nvPr/>
        </p:nvSpPr>
        <p:spPr bwMode="auto">
          <a:xfrm>
            <a:off x="0" y="579438"/>
            <a:ext cx="9144000" cy="633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2400"/>
              <a:t>There are two main archive resources for genomes:</a:t>
            </a:r>
          </a:p>
          <a:p>
            <a:pPr>
              <a:spcBef>
                <a:spcPct val="0"/>
              </a:spcBef>
              <a:buFontTx/>
              <a:buNone/>
            </a:pPr>
            <a:endParaRPr lang="en-US" altLang="x-none" sz="2400">
              <a:solidFill>
                <a:srgbClr val="0000FF"/>
              </a:solidFill>
            </a:endParaRPr>
          </a:p>
          <a:p>
            <a:pPr>
              <a:spcBef>
                <a:spcPct val="0"/>
              </a:spcBef>
              <a:buFontTx/>
              <a:buNone/>
            </a:pPr>
            <a:r>
              <a:rPr lang="en-US" altLang="x-none" sz="2400" err="1">
                <a:solidFill>
                  <a:srgbClr val="0000FF"/>
                </a:solidFill>
              </a:rPr>
              <a:t>ncbi</a:t>
            </a:r>
            <a:r>
              <a:rPr lang="en-US" altLang="x-none" sz="2400">
                <a:solidFill>
                  <a:srgbClr val="0000FF"/>
                </a:solidFill>
              </a:rPr>
              <a:t>		National Center for Biotechnology Information</a:t>
            </a:r>
          </a:p>
          <a:p>
            <a:pPr>
              <a:spcBef>
                <a:spcPct val="0"/>
              </a:spcBef>
              <a:buFontTx/>
              <a:buNone/>
            </a:pPr>
            <a:r>
              <a:rPr lang="en-US" altLang="x-none" sz="1400">
                <a:solidFill>
                  <a:srgbClr val="0000FF"/>
                </a:solidFill>
              </a:rPr>
              <a:t>		</a:t>
            </a:r>
            <a:r>
              <a:rPr lang="en-GB" altLang="x-none" sz="2400" b="0">
                <a:hlinkClick r:id="rId3"/>
              </a:rPr>
              <a:t>http://www.ncbi.nlm.nih.gov/sites/genome</a:t>
            </a:r>
            <a:endParaRPr lang="fr-FR" altLang="x-none" sz="2400" b="0">
              <a:latin typeface="Times" charset="0"/>
            </a:endParaRPr>
          </a:p>
          <a:p>
            <a:pPr>
              <a:spcBef>
                <a:spcPct val="0"/>
              </a:spcBef>
              <a:buFontTx/>
              <a:buNone/>
            </a:pPr>
            <a:endParaRPr lang="en-US" altLang="x-none" sz="2400">
              <a:solidFill>
                <a:srgbClr val="0000FF"/>
              </a:solidFill>
            </a:endParaRPr>
          </a:p>
          <a:p>
            <a:pPr>
              <a:spcBef>
                <a:spcPct val="0"/>
              </a:spcBef>
              <a:buFontTx/>
              <a:buNone/>
            </a:pPr>
            <a:r>
              <a:rPr lang="en-US" altLang="x-none" sz="2400" err="1">
                <a:solidFill>
                  <a:srgbClr val="0000FF"/>
                </a:solidFill>
              </a:rPr>
              <a:t>ebi</a:t>
            </a:r>
            <a:r>
              <a:rPr lang="en-US" altLang="x-none" sz="2400">
                <a:solidFill>
                  <a:srgbClr val="0000FF"/>
                </a:solidFill>
              </a:rPr>
              <a:t>		European Bioinformatics Institute</a:t>
            </a:r>
          </a:p>
          <a:p>
            <a:pPr>
              <a:spcBef>
                <a:spcPct val="0"/>
              </a:spcBef>
              <a:buFontTx/>
              <a:buNone/>
            </a:pPr>
            <a:r>
              <a:rPr lang="en-US" altLang="x-none" sz="2400">
                <a:solidFill>
                  <a:srgbClr val="0000FF"/>
                </a:solidFill>
              </a:rPr>
              <a:t>		</a:t>
            </a:r>
            <a:r>
              <a:rPr lang="en-GB" altLang="x-none" sz="2400" b="0">
                <a:hlinkClick r:id="rId4"/>
              </a:rPr>
              <a:t>http://www.ebi.ac.uk/genomes/</a:t>
            </a:r>
            <a:endParaRPr lang="en-GB" altLang="x-none" sz="2400" b="0"/>
          </a:p>
          <a:p>
            <a:pPr>
              <a:spcBef>
                <a:spcPct val="0"/>
              </a:spcBef>
              <a:buFontTx/>
              <a:buNone/>
            </a:pPr>
            <a:endParaRPr lang="en-US" altLang="x-none" sz="2400">
              <a:solidFill>
                <a:srgbClr val="0000FF"/>
              </a:solidFill>
            </a:endParaRPr>
          </a:p>
          <a:p>
            <a:pPr>
              <a:spcBef>
                <a:spcPct val="0"/>
              </a:spcBef>
              <a:buFontTx/>
              <a:buNone/>
            </a:pPr>
            <a:r>
              <a:rPr lang="en-US" altLang="x-none" sz="1800"/>
              <a:t>Many others resources are available from sequencing Institutions including:</a:t>
            </a:r>
            <a:endParaRPr lang="en-US" altLang="x-none" sz="1800">
              <a:solidFill>
                <a:srgbClr val="0000FF"/>
              </a:solidFill>
            </a:endParaRPr>
          </a:p>
          <a:p>
            <a:pPr>
              <a:spcBef>
                <a:spcPct val="0"/>
              </a:spcBef>
              <a:buFontTx/>
              <a:buNone/>
            </a:pPr>
            <a:endParaRPr lang="en-US" altLang="x-none" sz="1800">
              <a:solidFill>
                <a:srgbClr val="0000FF"/>
              </a:solidFill>
            </a:endParaRPr>
          </a:p>
          <a:p>
            <a:pPr>
              <a:spcBef>
                <a:spcPct val="0"/>
              </a:spcBef>
              <a:buFontTx/>
              <a:buNone/>
            </a:pPr>
            <a:r>
              <a:rPr lang="en-US" altLang="x-none" sz="1800">
                <a:solidFill>
                  <a:srgbClr val="0000FF"/>
                </a:solidFill>
              </a:rPr>
              <a:t>Sanger		The welcome Trust Sanger </a:t>
            </a:r>
            <a:r>
              <a:rPr lang="en-US" altLang="x-none" sz="1800" err="1">
                <a:solidFill>
                  <a:srgbClr val="0000FF"/>
                </a:solidFill>
              </a:rPr>
              <a:t>Institut</a:t>
            </a:r>
            <a:endParaRPr lang="en-US" altLang="x-none" sz="1800">
              <a:solidFill>
                <a:srgbClr val="0000FF"/>
              </a:solidFill>
            </a:endParaRPr>
          </a:p>
          <a:p>
            <a:pPr>
              <a:spcBef>
                <a:spcPct val="0"/>
              </a:spcBef>
              <a:buFontTx/>
              <a:buNone/>
            </a:pPr>
            <a:r>
              <a:rPr lang="en-GB" altLang="x-none" sz="2400" b="0"/>
              <a:t>		</a:t>
            </a:r>
            <a:r>
              <a:rPr lang="en-GB" altLang="x-none" sz="2400" b="0">
                <a:solidFill>
                  <a:srgbClr val="0000FF"/>
                </a:solidFill>
                <a:hlinkClick r:id="rId5"/>
              </a:rPr>
              <a:t>http://www.sanger.ac.uk/resources/downloads/</a:t>
            </a:r>
            <a:r>
              <a:rPr lang="en-GB" altLang="x-none" sz="2400" b="0"/>
              <a:t>	</a:t>
            </a:r>
            <a:endParaRPr lang="en-US" altLang="x-none" sz="1800">
              <a:solidFill>
                <a:srgbClr val="0000FF"/>
              </a:solidFill>
            </a:endParaRPr>
          </a:p>
          <a:p>
            <a:pPr>
              <a:spcBef>
                <a:spcPct val="0"/>
              </a:spcBef>
              <a:buFontTx/>
              <a:buNone/>
            </a:pPr>
            <a:endParaRPr lang="en-US" altLang="x-none" sz="1800">
              <a:solidFill>
                <a:srgbClr val="0000FF"/>
              </a:solidFill>
            </a:endParaRPr>
          </a:p>
          <a:p>
            <a:pPr>
              <a:spcBef>
                <a:spcPct val="0"/>
              </a:spcBef>
              <a:buFontTx/>
              <a:buNone/>
            </a:pPr>
            <a:r>
              <a:rPr lang="en-US" altLang="x-none" sz="1800" err="1">
                <a:solidFill>
                  <a:srgbClr val="0000FF"/>
                </a:solidFill>
              </a:rPr>
              <a:t>Ensembl</a:t>
            </a:r>
            <a:r>
              <a:rPr lang="en-US" altLang="x-none" sz="1800">
                <a:solidFill>
                  <a:srgbClr val="0000FF"/>
                </a:solidFill>
              </a:rPr>
              <a:t>	 http://</a:t>
            </a:r>
            <a:r>
              <a:rPr lang="en-US" altLang="x-none" sz="1800" err="1">
                <a:solidFill>
                  <a:srgbClr val="0000FF"/>
                </a:solidFill>
              </a:rPr>
              <a:t>www.ensembl.org</a:t>
            </a:r>
            <a:r>
              <a:rPr lang="en-US" altLang="x-none" sz="1800">
                <a:solidFill>
                  <a:srgbClr val="0000FF"/>
                </a:solidFill>
              </a:rPr>
              <a:t>/</a:t>
            </a:r>
            <a:r>
              <a:rPr lang="en-US" altLang="x-none" sz="1800" err="1">
                <a:solidFill>
                  <a:srgbClr val="0000FF"/>
                </a:solidFill>
              </a:rPr>
              <a:t>index.html</a:t>
            </a:r>
            <a:endParaRPr lang="en-US" altLang="x-none" sz="1800">
              <a:solidFill>
                <a:srgbClr val="0000FF"/>
              </a:solidFill>
            </a:endParaRPr>
          </a:p>
          <a:p>
            <a:pPr>
              <a:spcBef>
                <a:spcPct val="0"/>
              </a:spcBef>
              <a:buFontTx/>
              <a:buNone/>
            </a:pPr>
            <a:r>
              <a:rPr lang="en-US" altLang="x-none" sz="1800">
                <a:solidFill>
                  <a:srgbClr val="0000FF"/>
                </a:solidFill>
              </a:rPr>
              <a:t>Broad </a:t>
            </a:r>
            <a:r>
              <a:rPr lang="en-US" altLang="x-none" sz="1800" err="1">
                <a:solidFill>
                  <a:srgbClr val="0000FF"/>
                </a:solidFill>
              </a:rPr>
              <a:t>Institut</a:t>
            </a:r>
            <a:r>
              <a:rPr lang="en-US" altLang="x-none" sz="1800">
                <a:solidFill>
                  <a:srgbClr val="0000FF"/>
                </a:solidFill>
              </a:rPr>
              <a:t>	 </a:t>
            </a:r>
            <a:r>
              <a:rPr lang="en-GB" altLang="x-none" sz="2400" b="0">
                <a:hlinkClick r:id="rId6"/>
              </a:rPr>
              <a:t>http://www.broadinstitute.org/science/data</a:t>
            </a:r>
            <a:endParaRPr lang="fr-FR" altLang="x-none" sz="2400" b="0">
              <a:latin typeface="Times" charset="0"/>
            </a:endParaRPr>
          </a:p>
          <a:p>
            <a:pPr>
              <a:spcBef>
                <a:spcPct val="0"/>
              </a:spcBef>
              <a:buFontTx/>
              <a:buNone/>
            </a:pPr>
            <a:endParaRPr lang="en-GB" altLang="x-none" sz="1800">
              <a:solidFill>
                <a:srgbClr val="0000FF"/>
              </a:solidFill>
            </a:endParaRPr>
          </a:p>
          <a:p>
            <a:pPr>
              <a:spcBef>
                <a:spcPct val="0"/>
              </a:spcBef>
              <a:buFontTx/>
              <a:buNone/>
            </a:pPr>
            <a:r>
              <a:rPr lang="en-GB" altLang="x-none" sz="1800">
                <a:solidFill>
                  <a:srgbClr val="0000FF"/>
                </a:solidFill>
              </a:rPr>
              <a:t>Genomes News Network</a:t>
            </a:r>
            <a:r>
              <a:rPr lang="en-GB" altLang="x-none" sz="1800"/>
              <a:t>	 </a:t>
            </a:r>
            <a:r>
              <a:rPr lang="en-GB" altLang="x-none" sz="1800" b="0"/>
              <a:t>http://</a:t>
            </a:r>
            <a:r>
              <a:rPr lang="en-GB" altLang="x-none" sz="1800" b="0" err="1"/>
              <a:t>www.genomenewsnetwork.org</a:t>
            </a:r>
            <a:r>
              <a:rPr lang="en-GB" altLang="x-none" sz="1800" b="0"/>
              <a:t>/</a:t>
            </a:r>
          </a:p>
          <a:p>
            <a:pPr>
              <a:lnSpc>
                <a:spcPct val="60000"/>
              </a:lnSpc>
              <a:spcBef>
                <a:spcPct val="50000"/>
              </a:spcBef>
              <a:buFontTx/>
              <a:buNone/>
            </a:pPr>
            <a:r>
              <a:rPr lang="en-GB" altLang="x-none" sz="2400">
                <a:latin typeface="Times" charset="0"/>
              </a:rPr>
              <a:t> </a:t>
            </a:r>
            <a:r>
              <a:rPr lang="en-GB" altLang="x-none">
                <a:latin typeface="Times" charset="0"/>
              </a:rPr>
              <a:t>…</a:t>
            </a:r>
            <a:r>
              <a:rPr lang="en-GB" altLang="x-none" sz="3600">
                <a:latin typeface="Times" charset="0"/>
              </a:rPr>
              <a:t>and many other sites for specific projects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2"/>
          <p:cNvSpPr>
            <a:spLocks noChangeArrowheads="1"/>
          </p:cNvSpPr>
          <p:nvPr/>
        </p:nvSpPr>
        <p:spPr bwMode="auto">
          <a:xfrm>
            <a:off x="0" y="71438"/>
            <a:ext cx="9067800" cy="8842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2800">
                <a:solidFill>
                  <a:srgbClr val="0000FF"/>
                </a:solidFill>
              </a:rPr>
              <a:t>ncbi	National Center for Biotechnology Information</a:t>
            </a:r>
            <a:endParaRPr lang="en-US" altLang="x-none" sz="2400">
              <a:solidFill>
                <a:srgbClr val="0000FF"/>
              </a:solidFill>
            </a:endParaRPr>
          </a:p>
          <a:p>
            <a:pPr>
              <a:spcBef>
                <a:spcPct val="0"/>
              </a:spcBef>
              <a:buFontTx/>
              <a:buNone/>
            </a:pPr>
            <a:r>
              <a:rPr lang="en-US" altLang="x-none" sz="1400">
                <a:solidFill>
                  <a:srgbClr val="0000FF"/>
                </a:solidFill>
              </a:rPr>
              <a:t>		</a:t>
            </a:r>
            <a:r>
              <a:rPr lang="fr-FR" altLang="x-none" sz="2400" b="0">
                <a:hlinkClick r:id="rId3"/>
              </a:rPr>
              <a:t>http://www.ncbi.nlm.nih.gov/genome/browse/</a:t>
            </a:r>
            <a:endParaRPr lang="en-GB" altLang="x-none" sz="2400" b="0"/>
          </a:p>
        </p:txBody>
      </p:sp>
      <p:pic>
        <p:nvPicPr>
          <p:cNvPr id="215042"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936625"/>
            <a:ext cx="9109075"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1"/>
          <p:cNvGrpSpPr>
            <a:grpSpLocks/>
          </p:cNvGrpSpPr>
          <p:nvPr/>
        </p:nvGrpSpPr>
        <p:grpSpPr bwMode="auto">
          <a:xfrm>
            <a:off x="179388" y="2611438"/>
            <a:ext cx="7848600" cy="457200"/>
            <a:chOff x="48" y="1824"/>
            <a:chExt cx="4944" cy="288"/>
          </a:xfrm>
        </p:grpSpPr>
        <p:sp>
          <p:nvSpPr>
            <p:cNvPr id="215044" name="Line 12"/>
            <p:cNvSpPr>
              <a:spLocks noChangeShapeType="1"/>
            </p:cNvSpPr>
            <p:nvPr/>
          </p:nvSpPr>
          <p:spPr bwMode="auto">
            <a:xfrm>
              <a:off x="48" y="1968"/>
              <a:ext cx="624"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15045" name="Line 13"/>
            <p:cNvSpPr>
              <a:spLocks noChangeShapeType="1"/>
            </p:cNvSpPr>
            <p:nvPr/>
          </p:nvSpPr>
          <p:spPr bwMode="auto">
            <a:xfrm>
              <a:off x="720" y="1968"/>
              <a:ext cx="624"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15046" name="Line 14"/>
            <p:cNvSpPr>
              <a:spLocks noChangeShapeType="1"/>
            </p:cNvSpPr>
            <p:nvPr/>
          </p:nvSpPr>
          <p:spPr bwMode="auto">
            <a:xfrm>
              <a:off x="1440" y="1968"/>
              <a:ext cx="624"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15047" name="Line 15"/>
            <p:cNvSpPr>
              <a:spLocks noChangeShapeType="1"/>
            </p:cNvSpPr>
            <p:nvPr/>
          </p:nvSpPr>
          <p:spPr bwMode="auto">
            <a:xfrm>
              <a:off x="2160" y="1968"/>
              <a:ext cx="528"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15048" name="Text Box 16"/>
            <p:cNvSpPr txBox="1">
              <a:spLocks noChangeArrowheads="1"/>
            </p:cNvSpPr>
            <p:nvPr/>
          </p:nvSpPr>
          <p:spPr bwMode="auto">
            <a:xfrm>
              <a:off x="3696" y="1824"/>
              <a:ext cx="129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rPr>
                <a:t>17/03/2017</a:t>
              </a:r>
              <a:endParaRPr lang="en-GB" altLang="x-none" sz="2400" b="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4"/>
          <p:cNvSpPr>
            <a:spLocks noChangeArrowheads="1"/>
          </p:cNvSpPr>
          <p:nvPr/>
        </p:nvSpPr>
        <p:spPr bwMode="auto">
          <a:xfrm>
            <a:off x="0" y="34925"/>
            <a:ext cx="8672513"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00FF"/>
                </a:solidFill>
                <a:latin typeface="Helvetica" charset="0"/>
              </a:rPr>
              <a:t>Eukaryotes:</a:t>
            </a:r>
            <a:r>
              <a:rPr lang="en-GB" altLang="x-none" sz="2400">
                <a:solidFill>
                  <a:srgbClr val="0000FF"/>
                </a:solidFill>
              </a:rPr>
              <a:t> </a:t>
            </a:r>
            <a:r>
              <a:rPr lang="en-GB" altLang="x-none" sz="2400" b="0">
                <a:hlinkClick r:id="rId3"/>
              </a:rPr>
              <a:t>http://www.ncbi.nlm.nih.gov/genome/browse</a:t>
            </a:r>
            <a:endParaRPr lang="en-GB" altLang="x-none" sz="2400" b="0"/>
          </a:p>
        </p:txBody>
      </p:sp>
      <p:pic>
        <p:nvPicPr>
          <p:cNvPr id="217090"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052513"/>
            <a:ext cx="914400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1" name="Line 6"/>
          <p:cNvSpPr>
            <a:spLocks noChangeShapeType="1"/>
          </p:cNvSpPr>
          <p:nvPr/>
        </p:nvSpPr>
        <p:spPr bwMode="auto">
          <a:xfrm>
            <a:off x="990600" y="2852738"/>
            <a:ext cx="990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14" name="Group 20"/>
          <p:cNvGrpSpPr>
            <a:grpSpLocks/>
          </p:cNvGrpSpPr>
          <p:nvPr/>
        </p:nvGrpSpPr>
        <p:grpSpPr bwMode="auto">
          <a:xfrm>
            <a:off x="2339975" y="2492375"/>
            <a:ext cx="6199188" cy="1223963"/>
            <a:chOff x="1728" y="1245"/>
            <a:chExt cx="3905" cy="771"/>
          </a:xfrm>
        </p:grpSpPr>
        <p:sp>
          <p:nvSpPr>
            <p:cNvPr id="217093" name="Line 7"/>
            <p:cNvSpPr>
              <a:spLocks noChangeShapeType="1"/>
            </p:cNvSpPr>
            <p:nvPr/>
          </p:nvSpPr>
          <p:spPr bwMode="auto">
            <a:xfrm flipH="1">
              <a:off x="1728" y="1248"/>
              <a:ext cx="1344" cy="72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17094" name="Line 8"/>
            <p:cNvSpPr>
              <a:spLocks noChangeShapeType="1"/>
            </p:cNvSpPr>
            <p:nvPr/>
          </p:nvSpPr>
          <p:spPr bwMode="auto">
            <a:xfrm flipH="1">
              <a:off x="2160" y="1248"/>
              <a:ext cx="912" cy="76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17095" name="Line 9"/>
            <p:cNvSpPr>
              <a:spLocks noChangeShapeType="1"/>
            </p:cNvSpPr>
            <p:nvPr/>
          </p:nvSpPr>
          <p:spPr bwMode="auto">
            <a:xfrm>
              <a:off x="3072" y="1248"/>
              <a:ext cx="48" cy="67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17096" name="Line 10"/>
            <p:cNvSpPr>
              <a:spLocks noChangeShapeType="1"/>
            </p:cNvSpPr>
            <p:nvPr/>
          </p:nvSpPr>
          <p:spPr bwMode="auto">
            <a:xfrm>
              <a:off x="3072" y="1248"/>
              <a:ext cx="652" cy="67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17097" name="Line 11"/>
            <p:cNvSpPr>
              <a:spLocks noChangeShapeType="1"/>
            </p:cNvSpPr>
            <p:nvPr/>
          </p:nvSpPr>
          <p:spPr bwMode="auto">
            <a:xfrm>
              <a:off x="3058" y="1245"/>
              <a:ext cx="2163" cy="67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17098" name="Line 12"/>
            <p:cNvSpPr>
              <a:spLocks noChangeShapeType="1"/>
            </p:cNvSpPr>
            <p:nvPr/>
          </p:nvSpPr>
          <p:spPr bwMode="auto">
            <a:xfrm>
              <a:off x="3089" y="1248"/>
              <a:ext cx="2544" cy="62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ext Box 5"/>
          <p:cNvSpPr txBox="1">
            <a:spLocks noChangeArrowheads="1"/>
          </p:cNvSpPr>
          <p:nvPr/>
        </p:nvSpPr>
        <p:spPr bwMode="auto">
          <a:xfrm>
            <a:off x="0" y="0"/>
            <a:ext cx="89916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000FF"/>
                </a:solidFill>
                <a:latin typeface="Helvetica" charset="0"/>
              </a:rPr>
              <a:t>Eukaryotes:</a:t>
            </a:r>
            <a:r>
              <a:rPr lang="en-GB" altLang="x-none" sz="2400">
                <a:solidFill>
                  <a:srgbClr val="0000FF"/>
                </a:solidFill>
              </a:rPr>
              <a:t> </a:t>
            </a:r>
            <a:r>
              <a:rPr lang="en-GB" altLang="x-none" sz="2400" b="0">
                <a:solidFill>
                  <a:srgbClr val="021EFD"/>
                </a:solidFill>
              </a:rPr>
              <a:t>http://www.ncbi.nlm.nih.gov/genome/browse</a:t>
            </a:r>
            <a:endParaRPr lang="en-GB" altLang="x-none" sz="2400" b="0"/>
          </a:p>
        </p:txBody>
      </p:sp>
      <p:pic>
        <p:nvPicPr>
          <p:cNvPr id="219138"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52513"/>
            <a:ext cx="914400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39" name="Line 15"/>
          <p:cNvSpPr>
            <a:spLocks noChangeShapeType="1"/>
          </p:cNvSpPr>
          <p:nvPr/>
        </p:nvSpPr>
        <p:spPr bwMode="auto">
          <a:xfrm>
            <a:off x="1042988" y="2852738"/>
            <a:ext cx="838200" cy="0"/>
          </a:xfrm>
          <a:prstGeom prst="line">
            <a:avLst/>
          </a:prstGeom>
          <a:noFill/>
          <a:ln w="38100">
            <a:solidFill>
              <a:srgbClr val="FF3333"/>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15" name="Group 19"/>
          <p:cNvGrpSpPr>
            <a:grpSpLocks/>
          </p:cNvGrpSpPr>
          <p:nvPr/>
        </p:nvGrpSpPr>
        <p:grpSpPr bwMode="auto">
          <a:xfrm>
            <a:off x="3097213" y="2192338"/>
            <a:ext cx="5291137" cy="1524000"/>
            <a:chOff x="1776" y="1008"/>
            <a:chExt cx="3333" cy="960"/>
          </a:xfrm>
        </p:grpSpPr>
        <p:sp>
          <p:nvSpPr>
            <p:cNvPr id="219142" name="Line 7"/>
            <p:cNvSpPr>
              <a:spLocks noChangeShapeType="1"/>
            </p:cNvSpPr>
            <p:nvPr/>
          </p:nvSpPr>
          <p:spPr bwMode="auto">
            <a:xfrm>
              <a:off x="2928" y="1008"/>
              <a:ext cx="288" cy="86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19143" name="Line 8"/>
            <p:cNvSpPr>
              <a:spLocks noChangeShapeType="1"/>
            </p:cNvSpPr>
            <p:nvPr/>
          </p:nvSpPr>
          <p:spPr bwMode="auto">
            <a:xfrm flipH="1">
              <a:off x="1776" y="1008"/>
              <a:ext cx="1152" cy="96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19144" name="Line 11"/>
            <p:cNvSpPr>
              <a:spLocks noChangeShapeType="1"/>
            </p:cNvSpPr>
            <p:nvPr/>
          </p:nvSpPr>
          <p:spPr bwMode="auto">
            <a:xfrm flipH="1">
              <a:off x="2478" y="1008"/>
              <a:ext cx="450" cy="9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19145" name="Line 7"/>
            <p:cNvSpPr>
              <a:spLocks noChangeShapeType="1"/>
            </p:cNvSpPr>
            <p:nvPr/>
          </p:nvSpPr>
          <p:spPr bwMode="auto">
            <a:xfrm>
              <a:off x="2928" y="1008"/>
              <a:ext cx="759" cy="86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19146" name="Line 7"/>
            <p:cNvSpPr>
              <a:spLocks noChangeShapeType="1"/>
            </p:cNvSpPr>
            <p:nvPr/>
          </p:nvSpPr>
          <p:spPr bwMode="auto">
            <a:xfrm>
              <a:off x="2928" y="1008"/>
              <a:ext cx="1728" cy="82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19147" name="Line 7"/>
            <p:cNvSpPr>
              <a:spLocks noChangeShapeType="1"/>
            </p:cNvSpPr>
            <p:nvPr/>
          </p:nvSpPr>
          <p:spPr bwMode="auto">
            <a:xfrm>
              <a:off x="2928" y="1008"/>
              <a:ext cx="2181" cy="82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219141" name="Line 13"/>
          <p:cNvSpPr>
            <a:spLocks noChangeShapeType="1"/>
          </p:cNvSpPr>
          <p:nvPr/>
        </p:nvSpPr>
        <p:spPr bwMode="auto">
          <a:xfrm>
            <a:off x="6588125" y="3357563"/>
            <a:ext cx="228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6200" y="635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0"/>
              </a:spcBef>
              <a:buFontTx/>
              <a:buNone/>
            </a:pPr>
            <a:r>
              <a:rPr lang="en-GB" altLang="x-none" sz="1600">
                <a:solidFill>
                  <a:srgbClr val="CCCCCC"/>
                </a:solidFill>
                <a:latin typeface="Courier" charset="0"/>
              </a:rPr>
              <a:t>TATTTGATTTTTTGCTTAATTTTTATGTAATTACTTCCCCACAATTTTTGCCCACATATTGTGGATAAAT</a:t>
            </a:r>
          </a:p>
          <a:p>
            <a:pPr algn="ctr">
              <a:spcBef>
                <a:spcPct val="0"/>
              </a:spcBef>
              <a:buFontTx/>
              <a:buNone/>
            </a:pPr>
            <a:r>
              <a:rPr lang="en-GB" altLang="x-none" sz="1600">
                <a:solidFill>
                  <a:srgbClr val="CCCCCC"/>
                </a:solidFill>
                <a:latin typeface="Courier" charset="0"/>
              </a:rPr>
              <a:t>ACCTTTAATCTAGAAATTACAATGAATGTTGTTGAAGAAGCACTTGGTGCTGTATTAAAAACTAAGAAGA</a:t>
            </a:r>
          </a:p>
          <a:p>
            <a:pPr algn="ctr">
              <a:spcBef>
                <a:spcPct val="0"/>
              </a:spcBef>
              <a:buFontTx/>
              <a:buNone/>
            </a:pPr>
            <a:r>
              <a:rPr lang="en-GB" altLang="x-none" sz="1600">
                <a:solidFill>
                  <a:srgbClr val="CCCCCC"/>
                </a:solidFill>
                <a:latin typeface="Courier" charset="0"/>
              </a:rPr>
              <a:t>TTTCCACATTTTATTCACAATGTTGATAAGTTGTGTAAGTCGACTTGTTGGCTTTATAAAGCAAATGACA</a:t>
            </a:r>
          </a:p>
          <a:p>
            <a:pPr algn="ctr">
              <a:spcBef>
                <a:spcPct val="0"/>
              </a:spcBef>
              <a:buFontTx/>
              <a:buNone/>
            </a:pPr>
            <a:r>
              <a:rPr lang="en-GB" altLang="x-none" sz="1600">
                <a:solidFill>
                  <a:srgbClr val="CCCCCC"/>
                </a:solidFill>
                <a:latin typeface="Courier" charset="0"/>
              </a:rPr>
              <a:t>CACTGAAAGTTATCCACAAACAAATTTTTCAAAAGTGTTTAAATCAAAAAGTTATCCACAAATAATGTGG</a:t>
            </a:r>
          </a:p>
          <a:p>
            <a:pPr algn="ctr">
              <a:spcBef>
                <a:spcPct val="0"/>
              </a:spcBef>
              <a:buFontTx/>
              <a:buNone/>
            </a:pPr>
            <a:r>
              <a:rPr lang="en-GB" altLang="x-none" sz="1600">
                <a:solidFill>
                  <a:srgbClr val="CCCCCC"/>
                </a:solidFill>
                <a:latin typeface="Courier" charset="0"/>
              </a:rPr>
              <a:t>AAAACTTTTTAATAAATTTGTCGTTTCTTATGCTATCATAGTTTTACATAAATTATTAACTACTATAGGG</a:t>
            </a:r>
          </a:p>
          <a:p>
            <a:pPr algn="ctr">
              <a:spcBef>
                <a:spcPct val="0"/>
              </a:spcBef>
              <a:buFontTx/>
              <a:buNone/>
            </a:pPr>
            <a:r>
              <a:rPr lang="en-GB" altLang="x-none" sz="1600">
                <a:solidFill>
                  <a:srgbClr val="CCCCCC"/>
                </a:solidFill>
                <a:latin typeface="Courier" charset="0"/>
              </a:rPr>
              <a:t>AGGCAGTCATGAGTCCAAACAGCACATTATGGCAGACAATATTACAGGATTTAGAAAAACTATACAACGA</a:t>
            </a:r>
          </a:p>
          <a:p>
            <a:pPr algn="ctr">
              <a:spcBef>
                <a:spcPct val="0"/>
              </a:spcBef>
              <a:buFontTx/>
              <a:buNone/>
            </a:pPr>
            <a:r>
              <a:rPr lang="en-GB" altLang="x-none" sz="1600">
                <a:solidFill>
                  <a:srgbClr val="CCCCCC"/>
                </a:solidFill>
                <a:latin typeface="Courier" charset="0"/>
              </a:rPr>
              <a:t>GGAGACTTACAACGAGCTATTTCTACCAGTGACTTCTACTTTTAAAGATCAAAACGGATTACTTACAATG</a:t>
            </a:r>
          </a:p>
          <a:p>
            <a:pPr algn="ctr">
              <a:spcBef>
                <a:spcPct val="0"/>
              </a:spcBef>
              <a:buFontTx/>
              <a:buNone/>
            </a:pPr>
            <a:r>
              <a:rPr lang="en-GB" altLang="x-none" sz="1600">
                <a:solidFill>
                  <a:srgbClr val="CCCCCC"/>
                </a:solidFill>
                <a:latin typeface="Courier" charset="0"/>
              </a:rPr>
              <a:t>GTTGTAGCTAATGAGTTCTTAAAGAATCGTATCAATAAACTATACATTGCAAAAATTAACGAACTTGCTA</a:t>
            </a:r>
          </a:p>
          <a:p>
            <a:pPr algn="ctr">
              <a:spcBef>
                <a:spcPct val="0"/>
              </a:spcBef>
              <a:buFontTx/>
              <a:buNone/>
            </a:pPr>
            <a:r>
              <a:rPr lang="en-GB" altLang="x-none" sz="1600">
                <a:solidFill>
                  <a:srgbClr val="CCCCCC"/>
                </a:solidFill>
                <a:latin typeface="Courier" charset="0"/>
              </a:rPr>
              <a:t>CAAAATATTCAAGTACTCCAGTTAGATTGAAATTCGTATCACAAGAAGAAGTTATTGAAGAACCAGTAGC</a:t>
            </a:r>
          </a:p>
          <a:p>
            <a:pPr algn="ctr">
              <a:spcBef>
                <a:spcPct val="0"/>
              </a:spcBef>
              <a:buFontTx/>
              <a:buNone/>
            </a:pPr>
            <a:r>
              <a:rPr lang="en-GB" altLang="x-none" sz="1600">
                <a:solidFill>
                  <a:srgbClr val="CCCCCC"/>
                </a:solidFill>
                <a:latin typeface="Courier" charset="0"/>
              </a:rPr>
              <a:t>TGATCGTAAATTAACCATTGATTATCGTCAAGGGAACTTAAACTCTACCTATACCTTTGACTCTTTTGTT</a:t>
            </a:r>
          </a:p>
          <a:p>
            <a:pPr algn="ctr">
              <a:spcBef>
                <a:spcPct val="0"/>
              </a:spcBef>
              <a:buFontTx/>
              <a:buNone/>
            </a:pPr>
            <a:r>
              <a:rPr lang="en-GB" altLang="x-none" sz="1600">
                <a:solidFill>
                  <a:srgbClr val="CCCCCC"/>
                </a:solidFill>
                <a:latin typeface="Courier" charset="0"/>
              </a:rPr>
              <a:t>GTTGGAAAATCTAACATGTTTGCTTTTCGTATGGCGATGAAGGTTGCTGATCAACCTGGAGCAGTAGCAA</a:t>
            </a:r>
          </a:p>
          <a:p>
            <a:pPr algn="ctr">
              <a:spcBef>
                <a:spcPct val="0"/>
              </a:spcBef>
              <a:buFontTx/>
              <a:buNone/>
            </a:pPr>
            <a:r>
              <a:rPr lang="en-GB" altLang="x-none" sz="1600">
                <a:solidFill>
                  <a:srgbClr val="CCCCCC"/>
                </a:solidFill>
                <a:latin typeface="Courier" charset="0"/>
              </a:rPr>
              <a:t>ACCCTTTCTACATATTTGGTGATGTAGGTTTAGGTAAAACCCATCTTATGCAAGCAATAGGTAACTATAT</a:t>
            </a:r>
          </a:p>
          <a:p>
            <a:pPr algn="ctr">
              <a:spcBef>
                <a:spcPct val="0"/>
              </a:spcBef>
              <a:buFontTx/>
              <a:buNone/>
            </a:pPr>
            <a:r>
              <a:rPr lang="en-GB" altLang="x-none" sz="1600">
                <a:solidFill>
                  <a:srgbClr val="CCCCCC"/>
                </a:solidFill>
                <a:latin typeface="Courier" charset="0"/>
              </a:rPr>
              <a:t>ATTAGATAATGATGTCGAAAAACGTATCTTATATGTTAAAGCTGATAACTTTATTGAAGACTTTGTATCT</a:t>
            </a:r>
          </a:p>
          <a:p>
            <a:pPr algn="ctr">
              <a:spcBef>
                <a:spcPct val="0"/>
              </a:spcBef>
              <a:buFontTx/>
              <a:buNone/>
            </a:pPr>
            <a:r>
              <a:rPr lang="en-GB" altLang="x-none" sz="1600">
                <a:solidFill>
                  <a:srgbClr val="CCCCCC"/>
                </a:solidFill>
                <a:latin typeface="Courier" charset="0"/>
              </a:rPr>
              <a:t>TTATTATCAAGAAACAAAAATAAGACTGAAGAATTCAATGCTAAATATAAAGATATTGACGTTATATTAG</a:t>
            </a:r>
          </a:p>
          <a:p>
            <a:pPr algn="ctr">
              <a:spcBef>
                <a:spcPct val="0"/>
              </a:spcBef>
              <a:buFontTx/>
              <a:buNone/>
            </a:pPr>
            <a:r>
              <a:rPr lang="en-GB" altLang="x-none" sz="1600">
                <a:solidFill>
                  <a:srgbClr val="CCCCCC"/>
                </a:solidFill>
                <a:latin typeface="Courier" charset="0"/>
              </a:rPr>
              <a:t>TAGACGACATCCAAATTATGGCAAATGCTAGTAAAACTCAAATGGAATTCTTTAAGCTCTTTGACTACCT</a:t>
            </a:r>
          </a:p>
          <a:p>
            <a:pPr algn="ctr">
              <a:spcBef>
                <a:spcPct val="0"/>
              </a:spcBef>
              <a:buFontTx/>
              <a:buNone/>
            </a:pPr>
            <a:r>
              <a:rPr lang="en-GB" altLang="x-none" sz="1600">
                <a:solidFill>
                  <a:srgbClr val="CCCCCC"/>
                </a:solidFill>
                <a:latin typeface="Courier" charset="0"/>
              </a:rPr>
              <a:t>ATATTTAAATAATAAACAAATCGTTATAACATCTGATAAACCAGCTTCACAATTAACAAATATCATGCCA</a:t>
            </a:r>
          </a:p>
          <a:p>
            <a:pPr algn="ctr">
              <a:spcBef>
                <a:spcPct val="0"/>
              </a:spcBef>
              <a:buFontTx/>
              <a:buNone/>
            </a:pPr>
            <a:r>
              <a:rPr lang="en-GB" altLang="x-none" sz="1600">
                <a:solidFill>
                  <a:srgbClr val="CCCCCC"/>
                </a:solidFill>
                <a:latin typeface="Courier" charset="0"/>
              </a:rPr>
              <a:t>CGTTTAACGACACGTTTTGAAGCTGGTCTCTCTGTAGACATACAAATACCTGAATTAGAACATAGAATAA</a:t>
            </a:r>
          </a:p>
          <a:p>
            <a:pPr algn="ctr">
              <a:spcBef>
                <a:spcPct val="0"/>
              </a:spcBef>
              <a:buFontTx/>
              <a:buNone/>
            </a:pPr>
            <a:r>
              <a:rPr lang="en-GB" altLang="x-none" sz="1600">
                <a:solidFill>
                  <a:srgbClr val="CCCCCC"/>
                </a:solidFill>
                <a:latin typeface="Courier" charset="0"/>
              </a:rPr>
              <a:t>GTATTTTAAAGAGAAAAACAGCTACATTAGATGCCAACTTAGAGGTAAGTGAGGATATTTTAACCTTTAT</a:t>
            </a:r>
          </a:p>
          <a:p>
            <a:pPr algn="ctr">
              <a:spcBef>
                <a:spcPct val="0"/>
              </a:spcBef>
              <a:buFontTx/>
              <a:buNone/>
            </a:pPr>
            <a:r>
              <a:rPr lang="en-GB" altLang="x-none" sz="1600">
                <a:solidFill>
                  <a:srgbClr val="CCCCCC"/>
                </a:solidFill>
                <a:latin typeface="Courier" charset="0"/>
              </a:rPr>
              <a:t>AGCATCTCAATTTGCAGCAAACATTAGAGAAATGGAAGGTGCACTCATTCGTTTAATTAGTTATGCACAG</a:t>
            </a:r>
          </a:p>
          <a:p>
            <a:pPr algn="ctr">
              <a:spcBef>
                <a:spcPct val="0"/>
              </a:spcBef>
              <a:buFontTx/>
              <a:buNone/>
            </a:pPr>
            <a:r>
              <a:rPr lang="en-GB" altLang="x-none" sz="1600">
                <a:solidFill>
                  <a:srgbClr val="CCCCCC"/>
                </a:solidFill>
                <a:latin typeface="Courier" charset="0"/>
              </a:rPr>
              <a:t>ACCTTTAATCTAGAAATTACAATGAATGTTGTTGAAGAAGCACTTGGTGCTGTATTAAAAACTAAGAAGA</a:t>
            </a:r>
          </a:p>
          <a:p>
            <a:pPr algn="ctr">
              <a:spcBef>
                <a:spcPct val="0"/>
              </a:spcBef>
              <a:buFontTx/>
              <a:buNone/>
            </a:pPr>
            <a:r>
              <a:rPr lang="en-GB" altLang="x-none" sz="1600">
                <a:solidFill>
                  <a:srgbClr val="CCCCCC"/>
                </a:solidFill>
                <a:latin typeface="Courier" charset="0"/>
              </a:rPr>
              <a:t>AAACAAATGATTTAAACGAAAATAACTACGATAAGATCCAAAGTATTGTAGCAGATTACTTCCAAGTTTC</a:t>
            </a:r>
          </a:p>
          <a:p>
            <a:pPr algn="ctr">
              <a:spcBef>
                <a:spcPct val="0"/>
              </a:spcBef>
              <a:buFontTx/>
              <a:buNone/>
            </a:pPr>
            <a:r>
              <a:rPr lang="en-GB" altLang="x-none" sz="1600">
                <a:solidFill>
                  <a:srgbClr val="CCCCCC"/>
                </a:solidFill>
                <a:latin typeface="Courier" charset="0"/>
              </a:rPr>
              <a:t>ATTACCAGACTTAATTGGTAAGAAAAGACATGCTAAATTCACATTACCTAGACATATAGCGATGTATCTT</a:t>
            </a:r>
          </a:p>
          <a:p>
            <a:pPr algn="ctr">
              <a:spcBef>
                <a:spcPct val="0"/>
              </a:spcBef>
              <a:buFontTx/>
              <a:buNone/>
            </a:pPr>
            <a:r>
              <a:rPr lang="en-GB" altLang="x-none" sz="1600">
                <a:solidFill>
                  <a:srgbClr val="CCCCCC"/>
                </a:solidFill>
                <a:latin typeface="Courier" charset="0"/>
              </a:rPr>
              <a:t>ATTAAACTTAAATACAATATTCCTTATAAAACAATTGGATCTTTATTTAATGATAGAGACCACTCCACAG</a:t>
            </a:r>
          </a:p>
          <a:p>
            <a:pPr algn="ctr">
              <a:spcBef>
                <a:spcPct val="0"/>
              </a:spcBef>
              <a:buFontTx/>
              <a:buNone/>
            </a:pPr>
            <a:r>
              <a:rPr lang="en-GB" altLang="x-none" sz="1600">
                <a:solidFill>
                  <a:srgbClr val="CCCCCC"/>
                </a:solidFill>
                <a:latin typeface="Courier" charset="0"/>
              </a:rPr>
              <a:t>TATTATCTGCTTGTGAAAAAGTAGAACGCGATATGAGGATGGATTCGAACTTAAAGTTTGCTGTTGACTC</a:t>
            </a:r>
          </a:p>
          <a:p>
            <a:pPr algn="ctr">
              <a:spcBef>
                <a:spcPct val="0"/>
              </a:spcBef>
              <a:buFontTx/>
              <a:buNone/>
            </a:pPr>
            <a:r>
              <a:rPr lang="en-GB" altLang="x-none" sz="1600">
                <a:solidFill>
                  <a:srgbClr val="CCCCCC"/>
                </a:solidFill>
                <a:latin typeface="Courier" charset="0"/>
              </a:rPr>
              <a:t>GATTGTCAAAAAAATAGATTCACCATTATTAAAGTGATAAATGTTTATAAAAATGATTAAATGTGGTAAA</a:t>
            </a:r>
          </a:p>
          <a:p>
            <a:pPr algn="ctr">
              <a:spcBef>
                <a:spcPct val="0"/>
              </a:spcBef>
              <a:buFontTx/>
              <a:buNone/>
            </a:pPr>
            <a:r>
              <a:rPr lang="en-GB" altLang="x-none" sz="1600">
                <a:solidFill>
                  <a:srgbClr val="CCCCCC"/>
                </a:solidFill>
                <a:latin typeface="Courier" charset="0"/>
              </a:rPr>
              <a:t>ATAAATGGTAGATGAAGCGATTATTGCTAGTTTCCCACTTTCCCACAGACACTAACAATAACAAAGAAGA</a:t>
            </a:r>
          </a:p>
          <a:p>
            <a:pPr algn="ctr">
              <a:spcBef>
                <a:spcPct val="0"/>
              </a:spcBef>
              <a:buFontTx/>
              <a:buNone/>
            </a:pPr>
            <a:r>
              <a:rPr lang="en-GB" altLang="x-none" sz="1600">
                <a:solidFill>
                  <a:srgbClr val="CCCCCC"/>
                </a:solidFill>
                <a:latin typeface="Courier" charset="0"/>
              </a:rPr>
              <a:t>AATAATAATTAATAAAAGGGGTAAAATATGAATTTTACAATTGAAAGAGATATACGTTCAGTTAACCGGA</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34975"/>
            <a:ext cx="56388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381000" y="601663"/>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sz="2800" b="1">
                <a:solidFill>
                  <a:srgbClr val="FF0000"/>
                </a:solidFill>
                <a:latin typeface="Times" charset="0"/>
              </a:rPr>
              <a:t>7656</a:t>
            </a:r>
            <a:endParaRPr lang="en-GB" altLang="x-none" sz="2400">
              <a:latin typeface="Times" charset="0"/>
            </a:endParaRPr>
          </a:p>
        </p:txBody>
      </p:sp>
      <p:sp>
        <p:nvSpPr>
          <p:cNvPr id="8" name="Text Box 5"/>
          <p:cNvSpPr txBox="1">
            <a:spLocks noChangeArrowheads="1"/>
          </p:cNvSpPr>
          <p:nvPr/>
        </p:nvSpPr>
        <p:spPr bwMode="auto">
          <a:xfrm>
            <a:off x="4648200" y="754063"/>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sz="2800" b="1">
                <a:solidFill>
                  <a:srgbClr val="FF0000"/>
                </a:solidFill>
                <a:latin typeface="Times" charset="0"/>
              </a:rPr>
              <a:t>258</a:t>
            </a:r>
            <a:endParaRPr lang="en-GB" altLang="x-none" sz="2400">
              <a:latin typeface="Times" charset="0"/>
            </a:endParaRPr>
          </a:p>
        </p:txBody>
      </p:sp>
      <p:sp>
        <p:nvSpPr>
          <p:cNvPr id="9" name="Text Box 6"/>
          <p:cNvSpPr txBox="1">
            <a:spLocks noChangeArrowheads="1"/>
          </p:cNvSpPr>
          <p:nvPr/>
        </p:nvSpPr>
        <p:spPr bwMode="auto">
          <a:xfrm>
            <a:off x="381000" y="5402263"/>
            <a:ext cx="914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sz="2800">
                <a:solidFill>
                  <a:srgbClr val="FF0000"/>
                </a:solidFill>
                <a:latin typeface="Times" charset="0"/>
              </a:rPr>
              <a:t>405</a:t>
            </a:r>
            <a:endParaRPr lang="en-GB" altLang="x-none" sz="2400">
              <a:latin typeface="Times" charset="0"/>
            </a:endParaRPr>
          </a:p>
        </p:txBody>
      </p:sp>
      <p:sp>
        <p:nvSpPr>
          <p:cNvPr id="10" name="Rectangle 7"/>
          <p:cNvSpPr>
            <a:spLocks noChangeArrowheads="1"/>
          </p:cNvSpPr>
          <p:nvPr/>
        </p:nvSpPr>
        <p:spPr bwMode="auto">
          <a:xfrm>
            <a:off x="0" y="5918200"/>
            <a:ext cx="312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sz="2400" u="sng">
                <a:solidFill>
                  <a:srgbClr val="009999"/>
                </a:solidFill>
                <a:latin typeface="Times" charset="0"/>
                <a:hlinkClick r:id="rId4"/>
              </a:rPr>
              <a:t>https://gold.jgi.doe.gov</a:t>
            </a:r>
            <a:endParaRPr lang="en-GB" altLang="x-none" sz="2400">
              <a:latin typeface="Times" charset="0"/>
            </a:endParaRPr>
          </a:p>
        </p:txBody>
      </p:sp>
      <p:sp>
        <p:nvSpPr>
          <p:cNvPr id="11" name="Text Box 8"/>
          <p:cNvSpPr txBox="1">
            <a:spLocks noChangeArrowheads="1"/>
          </p:cNvSpPr>
          <p:nvPr/>
        </p:nvSpPr>
        <p:spPr bwMode="auto">
          <a:xfrm>
            <a:off x="2127250" y="3248025"/>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en-GB" altLang="x-none" b="1">
                <a:latin typeface="Times" charset="0"/>
              </a:rPr>
              <a:t>Tree of life</a:t>
            </a:r>
            <a:endParaRPr lang="en-GB" altLang="x-none" sz="2400">
              <a:latin typeface="Times" charset="0"/>
            </a:endParaRPr>
          </a:p>
        </p:txBody>
      </p:sp>
      <p:sp>
        <p:nvSpPr>
          <p:cNvPr id="12" name="Text Box 9"/>
          <p:cNvSpPr txBox="1">
            <a:spLocks noChangeArrowheads="1"/>
          </p:cNvSpPr>
          <p:nvPr/>
        </p:nvSpPr>
        <p:spPr bwMode="auto">
          <a:xfrm>
            <a:off x="5908675" y="404813"/>
            <a:ext cx="3200400" cy="1927225"/>
          </a:xfrm>
          <a:prstGeom prst="rect">
            <a:avLst/>
          </a:prstGeom>
          <a:solidFill>
            <a:srgbClr val="FFFF00"/>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0"/>
              </a:spcBef>
              <a:buFontTx/>
              <a:buNone/>
            </a:pPr>
            <a:r>
              <a:rPr lang="en-GB" altLang="x-none" sz="2400" b="1">
                <a:solidFill>
                  <a:srgbClr val="0000FF"/>
                </a:solidFill>
                <a:latin typeface="Calibri" charset="0"/>
              </a:rPr>
              <a:t>Complete sequenced genomes: 8319</a:t>
            </a:r>
            <a:r>
              <a:rPr lang="en-GB" altLang="x-none" sz="2400" b="1">
                <a:solidFill>
                  <a:srgbClr val="FF0000"/>
                </a:solidFill>
                <a:latin typeface="Calibri" charset="0"/>
              </a:rPr>
              <a:t>     </a:t>
            </a:r>
            <a:endParaRPr lang="en-GB" altLang="x-none" sz="2400">
              <a:latin typeface="Calibri" charset="0"/>
            </a:endParaRPr>
          </a:p>
          <a:p>
            <a:pPr>
              <a:spcBef>
                <a:spcPct val="0"/>
              </a:spcBef>
              <a:buFontTx/>
              <a:buNone/>
            </a:pPr>
            <a:r>
              <a:rPr lang="en-GB" altLang="x-none" sz="2400" b="1">
                <a:latin typeface="Calibri" charset="0"/>
              </a:rPr>
              <a:t>  </a:t>
            </a:r>
            <a:r>
              <a:rPr lang="en-GB" altLang="x-none" sz="2400" b="1">
                <a:solidFill>
                  <a:srgbClr val="021EFD"/>
                </a:solidFill>
                <a:latin typeface="Calibri" charset="0"/>
              </a:rPr>
              <a:t>•</a:t>
            </a:r>
            <a:r>
              <a:rPr lang="en-GB" altLang="x-none" sz="2400" b="1">
                <a:latin typeface="Calibri" charset="0"/>
              </a:rPr>
              <a:t> 7656 Bacteria</a:t>
            </a:r>
          </a:p>
          <a:p>
            <a:pPr>
              <a:spcBef>
                <a:spcPct val="0"/>
              </a:spcBef>
              <a:buFontTx/>
              <a:buNone/>
            </a:pPr>
            <a:r>
              <a:rPr lang="en-GB" altLang="x-none" sz="2400" b="1">
                <a:latin typeface="Calibri" charset="0"/>
              </a:rPr>
              <a:t>  </a:t>
            </a:r>
            <a:r>
              <a:rPr lang="en-GB" altLang="x-none" sz="2400" b="1">
                <a:solidFill>
                  <a:srgbClr val="021EFD"/>
                </a:solidFill>
                <a:latin typeface="Calibri" charset="0"/>
              </a:rPr>
              <a:t>•</a:t>
            </a:r>
            <a:r>
              <a:rPr lang="en-GB" altLang="x-none" sz="2400" b="1">
                <a:latin typeface="Calibri" charset="0"/>
              </a:rPr>
              <a:t>   258 Archaea</a:t>
            </a:r>
          </a:p>
          <a:p>
            <a:pPr>
              <a:spcBef>
                <a:spcPct val="0"/>
              </a:spcBef>
              <a:buFontTx/>
              <a:buNone/>
            </a:pPr>
            <a:r>
              <a:rPr lang="en-GB" altLang="x-none" sz="2400" b="1">
                <a:latin typeface="Calibri" charset="0"/>
              </a:rPr>
              <a:t>  </a:t>
            </a:r>
            <a:r>
              <a:rPr lang="en-GB" altLang="x-none" sz="2400" b="1">
                <a:solidFill>
                  <a:srgbClr val="021EFD"/>
                </a:solidFill>
                <a:latin typeface="Calibri" charset="0"/>
              </a:rPr>
              <a:t>•</a:t>
            </a:r>
            <a:r>
              <a:rPr lang="en-GB" altLang="x-none" sz="2400" b="1">
                <a:latin typeface="Calibri" charset="0"/>
              </a:rPr>
              <a:t>   405 Eukaryotes</a:t>
            </a:r>
          </a:p>
        </p:txBody>
      </p:sp>
      <p:sp>
        <p:nvSpPr>
          <p:cNvPr id="13" name="Text Box 11"/>
          <p:cNvSpPr txBox="1">
            <a:spLocks noChangeArrowheads="1"/>
          </p:cNvSpPr>
          <p:nvPr/>
        </p:nvSpPr>
        <p:spPr bwMode="auto">
          <a:xfrm>
            <a:off x="5915025" y="2306638"/>
            <a:ext cx="3194050" cy="1320800"/>
          </a:xfrm>
          <a:prstGeom prst="rect">
            <a:avLst/>
          </a:prstGeom>
          <a:solidFill>
            <a:srgbClr val="66FFFF"/>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fr-FR" altLang="x-none" sz="2000" b="1" err="1">
                <a:solidFill>
                  <a:srgbClr val="FF0000"/>
                </a:solidFill>
                <a:latin typeface="Calibri" charset="0"/>
              </a:rPr>
              <a:t>Incomplete</a:t>
            </a:r>
            <a:r>
              <a:rPr lang="fr-FR" altLang="x-none" sz="2000" b="1">
                <a:solidFill>
                  <a:srgbClr val="FF0000"/>
                </a:solidFill>
                <a:latin typeface="Calibri" charset="0"/>
              </a:rPr>
              <a:t> </a:t>
            </a:r>
            <a:r>
              <a:rPr lang="fr-FR" altLang="x-none" sz="2000" b="1" err="1">
                <a:solidFill>
                  <a:srgbClr val="FF0000"/>
                </a:solidFill>
                <a:latin typeface="Calibri" charset="0"/>
              </a:rPr>
              <a:t>genomes</a:t>
            </a:r>
            <a:r>
              <a:rPr lang="fr-FR" altLang="x-none" sz="2000" b="1">
                <a:solidFill>
                  <a:srgbClr val="FF0000"/>
                </a:solidFill>
                <a:latin typeface="Calibri" charset="0"/>
              </a:rPr>
              <a:t>:</a:t>
            </a:r>
            <a:r>
              <a:rPr lang="fr-FR" altLang="x-none" sz="2000" b="1">
                <a:latin typeface="Calibri" charset="0"/>
              </a:rPr>
              <a:t> </a:t>
            </a:r>
            <a:r>
              <a:rPr lang="fr-FR" altLang="x-none" sz="2000" b="1">
                <a:solidFill>
                  <a:srgbClr val="0000FF"/>
                </a:solidFill>
                <a:latin typeface="Calibri" charset="0"/>
              </a:rPr>
              <a:t>15462</a:t>
            </a:r>
            <a:endParaRPr lang="fr-FR" altLang="x-none" sz="2000" b="1">
              <a:latin typeface="Calibri" charset="0"/>
            </a:endParaRPr>
          </a:p>
          <a:p>
            <a:pPr>
              <a:spcBef>
                <a:spcPct val="0"/>
              </a:spcBef>
              <a:buFontTx/>
              <a:buNone/>
            </a:pPr>
            <a:r>
              <a:rPr lang="fr-FR" altLang="x-none" sz="2000" b="1">
                <a:solidFill>
                  <a:srgbClr val="FF0000"/>
                </a:solidFill>
                <a:latin typeface="Calibri" charset="0"/>
              </a:rPr>
              <a:t>•</a:t>
            </a:r>
            <a:r>
              <a:rPr lang="fr-FR" altLang="x-none" sz="2000" b="1">
                <a:latin typeface="Calibri" charset="0"/>
              </a:rPr>
              <a:t> 10682  </a:t>
            </a:r>
            <a:r>
              <a:rPr lang="fr-FR" altLang="x-none" sz="2000" b="1" err="1">
                <a:latin typeface="Calibri" charset="0"/>
              </a:rPr>
              <a:t>Bacteria</a:t>
            </a:r>
            <a:endParaRPr lang="fr-FR" altLang="x-none" sz="2000" b="1">
              <a:latin typeface="Calibri" charset="0"/>
            </a:endParaRPr>
          </a:p>
          <a:p>
            <a:pPr>
              <a:spcBef>
                <a:spcPct val="0"/>
              </a:spcBef>
              <a:buFontTx/>
              <a:buNone/>
            </a:pPr>
            <a:r>
              <a:rPr lang="fr-FR" altLang="x-none" sz="2000" b="1">
                <a:solidFill>
                  <a:srgbClr val="FF0000"/>
                </a:solidFill>
                <a:latin typeface="Calibri" charset="0"/>
              </a:rPr>
              <a:t>•</a:t>
            </a:r>
            <a:r>
              <a:rPr lang="fr-FR" altLang="x-none" sz="2000" b="1">
                <a:latin typeface="Calibri" charset="0"/>
              </a:rPr>
              <a:t>      294  </a:t>
            </a:r>
            <a:r>
              <a:rPr lang="fr-FR" altLang="x-none" sz="2000" b="1" err="1">
                <a:latin typeface="Calibri" charset="0"/>
              </a:rPr>
              <a:t>Archaea</a:t>
            </a:r>
            <a:endParaRPr lang="fr-FR" altLang="x-none" sz="2000" b="1">
              <a:latin typeface="Calibri" charset="0"/>
            </a:endParaRPr>
          </a:p>
          <a:p>
            <a:pPr>
              <a:spcBef>
                <a:spcPct val="0"/>
              </a:spcBef>
              <a:buFontTx/>
              <a:buNone/>
            </a:pPr>
            <a:r>
              <a:rPr lang="fr-FR" altLang="x-none" sz="2000" b="1">
                <a:solidFill>
                  <a:srgbClr val="FF0000"/>
                </a:solidFill>
                <a:latin typeface="Calibri" charset="0"/>
              </a:rPr>
              <a:t>•</a:t>
            </a:r>
            <a:r>
              <a:rPr lang="fr-FR" altLang="x-none" sz="2000" b="1">
                <a:latin typeface="Calibri" charset="0"/>
              </a:rPr>
              <a:t>    4886  </a:t>
            </a:r>
            <a:r>
              <a:rPr lang="fr-FR" altLang="x-none" sz="2000" b="1" err="1">
                <a:latin typeface="Calibri" charset="0"/>
              </a:rPr>
              <a:t>Eukaryotes</a:t>
            </a:r>
            <a:endParaRPr lang="fr-FR" altLang="x-none" sz="2000">
              <a:latin typeface="Calibri" charset="0"/>
            </a:endParaRPr>
          </a:p>
        </p:txBody>
      </p:sp>
      <p:sp>
        <p:nvSpPr>
          <p:cNvPr id="14" name="Text Box 12"/>
          <p:cNvSpPr txBox="1">
            <a:spLocks noChangeArrowheads="1"/>
          </p:cNvSpPr>
          <p:nvPr/>
        </p:nvSpPr>
        <p:spPr bwMode="auto">
          <a:xfrm>
            <a:off x="5908675" y="5507038"/>
            <a:ext cx="3200400" cy="1320800"/>
          </a:xfrm>
          <a:prstGeom prst="rect">
            <a:avLst/>
          </a:prstGeom>
          <a:solidFill>
            <a:schemeClr val="bg1"/>
          </a:solidFill>
          <a:ln w="9525">
            <a:solidFill>
              <a:srgbClr val="0000FF"/>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0"/>
              </a:spcBef>
              <a:buFontTx/>
              <a:buNone/>
            </a:pPr>
            <a:r>
              <a:rPr lang="fr-FR" altLang="x-none" sz="2000" b="1" err="1">
                <a:solidFill>
                  <a:srgbClr val="0000FF"/>
                </a:solidFill>
                <a:latin typeface="Calibri" charset="0"/>
              </a:rPr>
              <a:t>Transciptomes</a:t>
            </a:r>
            <a:r>
              <a:rPr lang="fr-FR" altLang="x-none" sz="2000" b="1">
                <a:solidFill>
                  <a:srgbClr val="0000FF"/>
                </a:solidFill>
                <a:latin typeface="Calibri" charset="0"/>
              </a:rPr>
              <a:t>: 73/9302</a:t>
            </a:r>
          </a:p>
          <a:p>
            <a:pPr>
              <a:spcBef>
                <a:spcPct val="0"/>
              </a:spcBef>
              <a:buFontTx/>
              <a:buNone/>
            </a:pPr>
            <a:r>
              <a:rPr lang="fr-FR" altLang="x-none" sz="2000" b="1">
                <a:solidFill>
                  <a:srgbClr val="FF0000"/>
                </a:solidFill>
                <a:latin typeface="Calibri" charset="0"/>
              </a:rPr>
              <a:t>•</a:t>
            </a:r>
            <a:r>
              <a:rPr lang="fr-FR" altLang="x-none" sz="2000" b="1">
                <a:solidFill>
                  <a:srgbClr val="0717FF"/>
                </a:solidFill>
                <a:latin typeface="Calibri" charset="0"/>
              </a:rPr>
              <a:t>    51/1017 </a:t>
            </a:r>
            <a:r>
              <a:rPr lang="fr-FR" altLang="x-none" sz="2000" b="1" err="1">
                <a:solidFill>
                  <a:srgbClr val="0717FF"/>
                </a:solidFill>
                <a:latin typeface="Calibri" charset="0"/>
              </a:rPr>
              <a:t>Bacteria</a:t>
            </a:r>
            <a:endParaRPr lang="fr-FR" altLang="x-none" sz="2000" b="1">
              <a:solidFill>
                <a:srgbClr val="0717FF"/>
              </a:solidFill>
              <a:latin typeface="Calibri" charset="0"/>
            </a:endParaRPr>
          </a:p>
          <a:p>
            <a:pPr>
              <a:spcBef>
                <a:spcPct val="0"/>
              </a:spcBef>
              <a:buFontTx/>
              <a:buNone/>
            </a:pPr>
            <a:r>
              <a:rPr lang="fr-FR" altLang="x-none" sz="2000" b="1">
                <a:solidFill>
                  <a:srgbClr val="FF0000"/>
                </a:solidFill>
                <a:latin typeface="Calibri" charset="0"/>
              </a:rPr>
              <a:t>•</a:t>
            </a:r>
            <a:r>
              <a:rPr lang="fr-FR" altLang="x-none" sz="2000" b="1">
                <a:solidFill>
                  <a:srgbClr val="0717FF"/>
                </a:solidFill>
                <a:latin typeface="Calibri" charset="0"/>
              </a:rPr>
              <a:t>      0/160   </a:t>
            </a:r>
            <a:r>
              <a:rPr lang="fr-FR" altLang="x-none" sz="2000" b="1" err="1">
                <a:solidFill>
                  <a:srgbClr val="0717FF"/>
                </a:solidFill>
                <a:latin typeface="Calibri" charset="0"/>
              </a:rPr>
              <a:t>Archaea</a:t>
            </a:r>
            <a:endParaRPr lang="fr-FR" altLang="x-none" sz="2000" b="1">
              <a:solidFill>
                <a:srgbClr val="0717FF"/>
              </a:solidFill>
              <a:latin typeface="Calibri" charset="0"/>
            </a:endParaRPr>
          </a:p>
          <a:p>
            <a:pPr>
              <a:spcBef>
                <a:spcPct val="0"/>
              </a:spcBef>
              <a:buFontTx/>
              <a:buNone/>
            </a:pPr>
            <a:r>
              <a:rPr lang="fr-FR" altLang="x-none" sz="2000" b="1">
                <a:solidFill>
                  <a:srgbClr val="FF0000"/>
                </a:solidFill>
                <a:latin typeface="Calibri" charset="0"/>
              </a:rPr>
              <a:t>•</a:t>
            </a:r>
            <a:r>
              <a:rPr lang="fr-FR" altLang="x-none" sz="2000" b="1">
                <a:solidFill>
                  <a:srgbClr val="0717FF"/>
                </a:solidFill>
                <a:latin typeface="Calibri" charset="0"/>
              </a:rPr>
              <a:t> 24/13220  </a:t>
            </a:r>
            <a:r>
              <a:rPr lang="fr-FR" altLang="x-none" sz="2000" b="1" err="1">
                <a:solidFill>
                  <a:srgbClr val="0717FF"/>
                </a:solidFill>
                <a:latin typeface="Calibri" charset="0"/>
              </a:rPr>
              <a:t>Eukaryota</a:t>
            </a:r>
            <a:endParaRPr lang="fr-FR" altLang="x-none" sz="2400" b="1">
              <a:solidFill>
                <a:srgbClr val="0717FF"/>
              </a:solidFill>
              <a:latin typeface="Helvetica" charset="0"/>
            </a:endParaRPr>
          </a:p>
        </p:txBody>
      </p:sp>
      <p:sp>
        <p:nvSpPr>
          <p:cNvPr id="15" name="Text Box 16"/>
          <p:cNvSpPr txBox="1">
            <a:spLocks noChangeArrowheads="1"/>
          </p:cNvSpPr>
          <p:nvPr/>
        </p:nvSpPr>
        <p:spPr bwMode="auto">
          <a:xfrm>
            <a:off x="-36513" y="6375400"/>
            <a:ext cx="5935663" cy="461963"/>
          </a:xfrm>
          <a:prstGeom prst="rect">
            <a:avLst/>
          </a:prstGeom>
          <a:solidFill>
            <a:schemeClr val="bg1"/>
          </a:solidFill>
          <a:ln w="9525">
            <a:solidFill>
              <a:srgbClr val="0000FF"/>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spcBef>
                <a:spcPct val="50000"/>
              </a:spcBef>
              <a:buFontTx/>
              <a:buNone/>
            </a:pPr>
            <a:r>
              <a:rPr lang="en-GB" altLang="x-none" sz="2000" b="1">
                <a:solidFill>
                  <a:srgbClr val="070AF2"/>
                </a:solidFill>
                <a:latin typeface="Calibri" charset="0"/>
              </a:rPr>
              <a:t>Viruses:  </a:t>
            </a:r>
            <a:r>
              <a:rPr lang="en-GB" altLang="x-none" sz="2000" b="1">
                <a:solidFill>
                  <a:srgbClr val="FF0000"/>
                </a:solidFill>
                <a:latin typeface="Calibri" charset="0"/>
              </a:rPr>
              <a:t>•</a:t>
            </a:r>
            <a:r>
              <a:rPr lang="en-GB" altLang="x-none" sz="2000" b="1">
                <a:solidFill>
                  <a:srgbClr val="070AF2"/>
                </a:solidFill>
                <a:latin typeface="Calibri" charset="0"/>
              </a:rPr>
              <a:t> Completed: </a:t>
            </a:r>
            <a:r>
              <a:rPr lang="en-GB" altLang="x-none" sz="2000" b="1">
                <a:solidFill>
                  <a:srgbClr val="FB0817"/>
                </a:solidFill>
                <a:latin typeface="Calibri" charset="0"/>
              </a:rPr>
              <a:t>3504</a:t>
            </a:r>
            <a:r>
              <a:rPr lang="en-GB" altLang="x-none" sz="2000" b="1">
                <a:solidFill>
                  <a:srgbClr val="070AF2"/>
                </a:solidFill>
                <a:latin typeface="Calibri" charset="0"/>
              </a:rPr>
              <a:t>  </a:t>
            </a:r>
            <a:r>
              <a:rPr lang="en-GB" altLang="x-none" sz="2000" b="1">
                <a:solidFill>
                  <a:srgbClr val="FF0000"/>
                </a:solidFill>
                <a:latin typeface="Calibri" charset="0"/>
              </a:rPr>
              <a:t>•</a:t>
            </a:r>
            <a:r>
              <a:rPr lang="en-GB" altLang="x-none" sz="2000" b="1">
                <a:solidFill>
                  <a:srgbClr val="070AF2"/>
                </a:solidFill>
                <a:latin typeface="Calibri" charset="0"/>
              </a:rPr>
              <a:t> Permanent draft: 4450</a:t>
            </a:r>
            <a:r>
              <a:rPr lang="en-GB" altLang="x-none" sz="2400" b="1">
                <a:solidFill>
                  <a:srgbClr val="070AF2"/>
                </a:solidFill>
              </a:rPr>
              <a:t> </a:t>
            </a:r>
            <a:endParaRPr lang="en-GB" altLang="x-none" sz="2400">
              <a:solidFill>
                <a:srgbClr val="070AF2"/>
              </a:solidFill>
            </a:endParaRPr>
          </a:p>
        </p:txBody>
      </p:sp>
      <p:sp>
        <p:nvSpPr>
          <p:cNvPr id="16" name="Text Box 26"/>
          <p:cNvSpPr txBox="1">
            <a:spLocks noChangeArrowheads="1"/>
          </p:cNvSpPr>
          <p:nvPr/>
        </p:nvSpPr>
        <p:spPr bwMode="auto">
          <a:xfrm>
            <a:off x="5899150" y="-47625"/>
            <a:ext cx="3209925" cy="523875"/>
          </a:xfrm>
          <a:prstGeom prst="rect">
            <a:avLst/>
          </a:prstGeom>
          <a:solidFill>
            <a:srgbClr val="0717FF"/>
          </a:solidFill>
          <a:ln w="9525">
            <a:solidFill>
              <a:srgbClr val="FB0817"/>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50000"/>
              </a:spcBef>
              <a:buFontTx/>
              <a:buNone/>
            </a:pPr>
            <a:r>
              <a:rPr lang="en-GB" altLang="x-none" sz="2800">
                <a:solidFill>
                  <a:schemeClr val="bg1"/>
                </a:solidFill>
                <a:latin typeface="Times" charset="0"/>
              </a:rPr>
              <a:t>11</a:t>
            </a:r>
            <a:r>
              <a:rPr lang="en-GB" altLang="x-none" sz="2800" b="1">
                <a:solidFill>
                  <a:schemeClr val="bg1"/>
                </a:solidFill>
                <a:latin typeface="Times" charset="0"/>
              </a:rPr>
              <a:t>/10/2017</a:t>
            </a:r>
            <a:endParaRPr lang="en-GB" altLang="x-none" sz="2800" b="1">
              <a:solidFill>
                <a:srgbClr val="FF0000"/>
              </a:solidFill>
              <a:latin typeface="Times" charset="0"/>
            </a:endParaRPr>
          </a:p>
        </p:txBody>
      </p:sp>
      <p:sp>
        <p:nvSpPr>
          <p:cNvPr id="17" name="Text Box 9"/>
          <p:cNvSpPr txBox="1">
            <a:spLocks noChangeArrowheads="1"/>
          </p:cNvSpPr>
          <p:nvPr/>
        </p:nvSpPr>
        <p:spPr bwMode="auto">
          <a:xfrm>
            <a:off x="5908675" y="3605213"/>
            <a:ext cx="3200400" cy="1927225"/>
          </a:xfrm>
          <a:prstGeom prst="rect">
            <a:avLst/>
          </a:prstGeom>
          <a:solidFill>
            <a:srgbClr val="FFFFCC"/>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0"/>
              </a:spcBef>
              <a:buFontTx/>
              <a:buNone/>
            </a:pPr>
            <a:r>
              <a:rPr lang="en-GB" altLang="x-none" sz="2400" b="1">
                <a:solidFill>
                  <a:srgbClr val="0000FF"/>
                </a:solidFill>
                <a:latin typeface="Calibri" charset="0"/>
              </a:rPr>
              <a:t>Permanent Draft genomes: 70185</a:t>
            </a:r>
            <a:r>
              <a:rPr lang="en-GB" altLang="x-none" sz="2400" b="1">
                <a:solidFill>
                  <a:srgbClr val="FF0000"/>
                </a:solidFill>
                <a:latin typeface="Calibri" charset="0"/>
              </a:rPr>
              <a:t>     </a:t>
            </a:r>
            <a:endParaRPr lang="en-GB" altLang="x-none" sz="2400">
              <a:latin typeface="Calibri" charset="0"/>
            </a:endParaRPr>
          </a:p>
          <a:p>
            <a:pPr>
              <a:spcBef>
                <a:spcPct val="0"/>
              </a:spcBef>
              <a:buFontTx/>
              <a:buNone/>
            </a:pPr>
            <a:r>
              <a:rPr lang="en-GB" altLang="x-none" sz="2400" b="1">
                <a:latin typeface="Calibri" charset="0"/>
              </a:rPr>
              <a:t>  </a:t>
            </a:r>
            <a:r>
              <a:rPr lang="en-GB" altLang="x-none" sz="2400" b="1">
                <a:solidFill>
                  <a:srgbClr val="021EFD"/>
                </a:solidFill>
                <a:latin typeface="Calibri" charset="0"/>
              </a:rPr>
              <a:t>•</a:t>
            </a:r>
            <a:r>
              <a:rPr lang="en-GB" altLang="x-none" sz="2400" b="1">
                <a:latin typeface="Calibri" charset="0"/>
              </a:rPr>
              <a:t> 65162 Bacteria</a:t>
            </a:r>
          </a:p>
          <a:p>
            <a:pPr>
              <a:spcBef>
                <a:spcPct val="0"/>
              </a:spcBef>
              <a:buFontTx/>
              <a:buNone/>
            </a:pPr>
            <a:r>
              <a:rPr lang="en-GB" altLang="x-none" sz="2400" b="1">
                <a:latin typeface="Calibri" charset="0"/>
              </a:rPr>
              <a:t>  </a:t>
            </a:r>
            <a:r>
              <a:rPr lang="en-GB" altLang="x-none" sz="2400" b="1">
                <a:solidFill>
                  <a:srgbClr val="021EFD"/>
                </a:solidFill>
                <a:latin typeface="Calibri" charset="0"/>
              </a:rPr>
              <a:t>•</a:t>
            </a:r>
            <a:r>
              <a:rPr lang="en-GB" altLang="x-none" sz="2400" b="1">
                <a:latin typeface="Calibri" charset="0"/>
              </a:rPr>
              <a:t>     779 Archaea</a:t>
            </a:r>
          </a:p>
          <a:p>
            <a:pPr>
              <a:spcBef>
                <a:spcPct val="0"/>
              </a:spcBef>
              <a:buFontTx/>
              <a:buNone/>
            </a:pPr>
            <a:r>
              <a:rPr lang="en-GB" altLang="x-none" sz="2400" b="1">
                <a:latin typeface="Calibri" charset="0"/>
              </a:rPr>
              <a:t>  </a:t>
            </a:r>
            <a:r>
              <a:rPr lang="en-GB" altLang="x-none" sz="2400" b="1">
                <a:solidFill>
                  <a:srgbClr val="021EFD"/>
                </a:solidFill>
                <a:latin typeface="Calibri" charset="0"/>
              </a:rPr>
              <a:t>•</a:t>
            </a:r>
            <a:r>
              <a:rPr lang="en-GB" altLang="x-none" sz="2400" b="1">
                <a:latin typeface="Calibri" charset="0"/>
              </a:rPr>
              <a:t>   4244 Eukaryotes</a:t>
            </a:r>
          </a:p>
        </p:txBody>
      </p:sp>
      <p:sp>
        <p:nvSpPr>
          <p:cNvPr id="18" name="ZoneTexte 17"/>
          <p:cNvSpPr txBox="1">
            <a:spLocks noChangeArrowheads="1"/>
          </p:cNvSpPr>
          <p:nvPr/>
        </p:nvSpPr>
        <p:spPr bwMode="auto">
          <a:xfrm>
            <a:off x="0" y="2351088"/>
            <a:ext cx="5899150" cy="6461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cs typeface="ＭＳ Ｐゴシック" charset="-128"/>
              </a:defRPr>
            </a:lvl1pPr>
            <a:lvl2pPr marL="742950" indent="-285750">
              <a:spcBef>
                <a:spcPct val="20000"/>
              </a:spcBef>
              <a:buChar char="–"/>
              <a:defRPr sz="2800">
                <a:solidFill>
                  <a:schemeClr val="tx1"/>
                </a:solidFill>
                <a:latin typeface="Arial" charset="0"/>
                <a:ea typeface="ＭＳ Ｐゴシック" charset="-128"/>
                <a:cs typeface="ＭＳ Ｐゴシック" charset="-128"/>
              </a:defRPr>
            </a:lvl2pPr>
            <a:lvl3pPr marL="1143000" indent="-228600">
              <a:spcBef>
                <a:spcPct val="20000"/>
              </a:spcBef>
              <a:buChar char="•"/>
              <a:defRPr sz="24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algn="ctr">
              <a:spcBef>
                <a:spcPct val="0"/>
              </a:spcBef>
              <a:buFontTx/>
              <a:buNone/>
            </a:pPr>
            <a:r>
              <a:rPr lang="en-GB" altLang="x-none" sz="3600" b="1">
                <a:solidFill>
                  <a:srgbClr val="2034FF"/>
                </a:solidFill>
              </a:rPr>
              <a:t>Total projects: 11 000</a:t>
            </a:r>
          </a:p>
        </p:txBody>
      </p:sp>
    </p:spTree>
    <p:extLst>
      <p:ext uri="{BB962C8B-B14F-4D97-AF65-F5344CB8AC3E}">
        <p14:creationId xmlns:p14="http://schemas.microsoft.com/office/powerpoint/2010/main" val="186904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
                                        </p:tgtEl>
                                      </p:cBhvr>
                                    </p:animEffect>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5"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27" dur="1000" fill="hold"/>
                                        <p:tgtEl>
                                          <p:spTgt spid="17"/>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7"/>
                                        </p:tgtEl>
                                      </p:cBhvr>
                                    </p:animEffect>
                                  </p:childTnLst>
                                </p:cTn>
                              </p:par>
                            </p:childTnLst>
                          </p:cTn>
                        </p:par>
                        <p:par>
                          <p:cTn id="32" fill="hold">
                            <p:stCondLst>
                              <p:cond delay="3000"/>
                            </p:stCondLst>
                            <p:childTnLst>
                              <p:par>
                                <p:cTn id="33" presetID="47"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7"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7" grpId="0" animBg="1"/>
      <p:bldP spid="1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ext Box 5"/>
          <p:cNvSpPr txBox="1">
            <a:spLocks noChangeArrowheads="1"/>
          </p:cNvSpPr>
          <p:nvPr/>
        </p:nvSpPr>
        <p:spPr bwMode="auto">
          <a:xfrm>
            <a:off x="2209800" y="228600"/>
            <a:ext cx="678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latin typeface="Helvetica" charset="0"/>
              </a:rPr>
              <a:t>http://www.ncbi.nlm.nih.gov/genome/browse/</a:t>
            </a:r>
          </a:p>
        </p:txBody>
      </p:sp>
      <p:sp>
        <p:nvSpPr>
          <p:cNvPr id="221186" name="Text Box 6"/>
          <p:cNvSpPr txBox="1">
            <a:spLocks noChangeArrowheads="1"/>
          </p:cNvSpPr>
          <p:nvPr/>
        </p:nvSpPr>
        <p:spPr bwMode="auto">
          <a:xfrm>
            <a:off x="0" y="152400"/>
            <a:ext cx="20574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000FF"/>
                </a:solidFill>
                <a:latin typeface="Helvetica" charset="0"/>
              </a:rPr>
              <a:t>Bacteria</a:t>
            </a:r>
            <a:endParaRPr lang="en-GB" altLang="x-none" sz="2400" b="0"/>
          </a:p>
        </p:txBody>
      </p:sp>
      <p:pic>
        <p:nvPicPr>
          <p:cNvPr id="22118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79475"/>
            <a:ext cx="9144000" cy="597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8" name="Line 7"/>
          <p:cNvSpPr>
            <a:spLocks noChangeShapeType="1"/>
          </p:cNvSpPr>
          <p:nvPr/>
        </p:nvSpPr>
        <p:spPr bwMode="auto">
          <a:xfrm>
            <a:off x="2057400" y="2708275"/>
            <a:ext cx="7620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1189" name="Line 7"/>
          <p:cNvSpPr>
            <a:spLocks noChangeShapeType="1"/>
          </p:cNvSpPr>
          <p:nvPr/>
        </p:nvSpPr>
        <p:spPr bwMode="auto">
          <a:xfrm>
            <a:off x="6372225" y="3284538"/>
            <a:ext cx="228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15" name="Group 18"/>
          <p:cNvGrpSpPr>
            <a:grpSpLocks/>
          </p:cNvGrpSpPr>
          <p:nvPr/>
        </p:nvGrpSpPr>
        <p:grpSpPr bwMode="auto">
          <a:xfrm>
            <a:off x="3200400" y="2201863"/>
            <a:ext cx="5403850" cy="1371600"/>
            <a:chOff x="2016" y="768"/>
            <a:chExt cx="3404" cy="864"/>
          </a:xfrm>
        </p:grpSpPr>
        <p:sp>
          <p:nvSpPr>
            <p:cNvPr id="221191" name="Line 8"/>
            <p:cNvSpPr>
              <a:spLocks noChangeShapeType="1"/>
            </p:cNvSpPr>
            <p:nvPr/>
          </p:nvSpPr>
          <p:spPr bwMode="auto">
            <a:xfrm flipH="1">
              <a:off x="3016" y="768"/>
              <a:ext cx="152" cy="76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1192" name="Line 9"/>
            <p:cNvSpPr>
              <a:spLocks noChangeShapeType="1"/>
            </p:cNvSpPr>
            <p:nvPr/>
          </p:nvSpPr>
          <p:spPr bwMode="auto">
            <a:xfrm flipH="1">
              <a:off x="2016" y="768"/>
              <a:ext cx="1152" cy="86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1193" name="Line 8"/>
            <p:cNvSpPr>
              <a:spLocks noChangeShapeType="1"/>
            </p:cNvSpPr>
            <p:nvPr/>
          </p:nvSpPr>
          <p:spPr bwMode="auto">
            <a:xfrm>
              <a:off x="3168" y="768"/>
              <a:ext cx="846" cy="76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1194" name="Line 8"/>
            <p:cNvSpPr>
              <a:spLocks noChangeShapeType="1"/>
            </p:cNvSpPr>
            <p:nvPr/>
          </p:nvSpPr>
          <p:spPr bwMode="auto">
            <a:xfrm>
              <a:off x="3168" y="768"/>
              <a:ext cx="2252" cy="76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ext Box 6"/>
          <p:cNvSpPr txBox="1">
            <a:spLocks noChangeArrowheads="1"/>
          </p:cNvSpPr>
          <p:nvPr/>
        </p:nvSpPr>
        <p:spPr bwMode="auto">
          <a:xfrm>
            <a:off x="3276600" y="152400"/>
            <a:ext cx="5791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0000FF"/>
                </a:solidFill>
                <a:latin typeface="Helvetica" charset="0"/>
              </a:rPr>
              <a:t>http://www.ncbi.nlm.nih.gov/genome/browse/</a:t>
            </a:r>
            <a:endParaRPr lang="en-GB" altLang="x-none" sz="2400" b="0"/>
          </a:p>
        </p:txBody>
      </p:sp>
      <p:sp>
        <p:nvSpPr>
          <p:cNvPr id="223234" name="Text Box 7"/>
          <p:cNvSpPr txBox="1">
            <a:spLocks noChangeArrowheads="1"/>
          </p:cNvSpPr>
          <p:nvPr/>
        </p:nvSpPr>
        <p:spPr bwMode="auto">
          <a:xfrm>
            <a:off x="152400" y="152400"/>
            <a:ext cx="21336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000FF"/>
                </a:solidFill>
                <a:latin typeface="Helvetica" charset="0"/>
              </a:rPr>
              <a:t>Archaea</a:t>
            </a:r>
            <a:endParaRPr lang="en-GB" altLang="x-none" sz="2400">
              <a:solidFill>
                <a:srgbClr val="0000FF"/>
              </a:solidFill>
              <a:latin typeface="Helvetica" charset="0"/>
            </a:endParaRPr>
          </a:p>
        </p:txBody>
      </p:sp>
      <p:pic>
        <p:nvPicPr>
          <p:cNvPr id="22323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8" y="825500"/>
            <a:ext cx="9144001" cy="600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6" name="Line 8"/>
          <p:cNvSpPr>
            <a:spLocks noChangeShapeType="1"/>
          </p:cNvSpPr>
          <p:nvPr/>
        </p:nvSpPr>
        <p:spPr bwMode="auto">
          <a:xfrm>
            <a:off x="6567488" y="3357563"/>
            <a:ext cx="3810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3237" name="Line 9"/>
          <p:cNvSpPr>
            <a:spLocks noChangeShapeType="1"/>
          </p:cNvSpPr>
          <p:nvPr/>
        </p:nvSpPr>
        <p:spPr bwMode="auto">
          <a:xfrm flipH="1">
            <a:off x="2771775" y="2205038"/>
            <a:ext cx="1724025" cy="1295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3238" name="Line 10"/>
          <p:cNvSpPr>
            <a:spLocks noChangeShapeType="1"/>
          </p:cNvSpPr>
          <p:nvPr/>
        </p:nvSpPr>
        <p:spPr bwMode="auto">
          <a:xfrm flipH="1">
            <a:off x="3810000" y="2205038"/>
            <a:ext cx="685800" cy="1295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3239" name="Line 11"/>
          <p:cNvSpPr>
            <a:spLocks noChangeShapeType="1"/>
          </p:cNvSpPr>
          <p:nvPr/>
        </p:nvSpPr>
        <p:spPr bwMode="auto">
          <a:xfrm>
            <a:off x="4495800" y="2205038"/>
            <a:ext cx="508000" cy="1295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3240" name="Line 12"/>
          <p:cNvSpPr>
            <a:spLocks noChangeShapeType="1"/>
          </p:cNvSpPr>
          <p:nvPr/>
        </p:nvSpPr>
        <p:spPr bwMode="auto">
          <a:xfrm>
            <a:off x="4495800" y="2205038"/>
            <a:ext cx="1660525" cy="1295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2"/>
          <p:cNvSpPr>
            <a:spLocks noChangeArrowheads="1"/>
          </p:cNvSpPr>
          <p:nvPr/>
        </p:nvSpPr>
        <p:spPr bwMode="auto">
          <a:xfrm>
            <a:off x="228600" y="50800"/>
            <a:ext cx="8915400" cy="1062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ct val="70000"/>
              </a:lnSpc>
              <a:spcBef>
                <a:spcPct val="50000"/>
              </a:spcBef>
              <a:buFontTx/>
              <a:buNone/>
            </a:pPr>
            <a:r>
              <a:rPr lang="en-GB" altLang="x-none" sz="3600">
                <a:solidFill>
                  <a:srgbClr val="0000FF"/>
                </a:solidFill>
                <a:latin typeface="Helvetica" charset="0"/>
              </a:rPr>
              <a:t>Viral genomes (Virus):</a:t>
            </a:r>
            <a:endParaRPr lang="en-GB" altLang="x-none" sz="2400">
              <a:solidFill>
                <a:srgbClr val="0000FF"/>
              </a:solidFill>
              <a:latin typeface="Helvetica" charset="0"/>
            </a:endParaRPr>
          </a:p>
          <a:p>
            <a:pPr>
              <a:lnSpc>
                <a:spcPct val="70000"/>
              </a:lnSpc>
              <a:spcBef>
                <a:spcPct val="50000"/>
              </a:spcBef>
              <a:buFontTx/>
              <a:buNone/>
            </a:pPr>
            <a:r>
              <a:rPr lang="en-GB" altLang="x-none">
                <a:solidFill>
                  <a:srgbClr val="021EFD"/>
                </a:solidFill>
                <a:latin typeface="Helvetica" charset="0"/>
              </a:rPr>
              <a:t>http://www.ncbi.nlm.nih.gov/genome/browse</a:t>
            </a:r>
            <a:endParaRPr lang="en-GB" altLang="x-none" sz="2400" b="0"/>
          </a:p>
        </p:txBody>
      </p:sp>
      <p:pic>
        <p:nvPicPr>
          <p:cNvPr id="225282"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25538"/>
            <a:ext cx="9144000" cy="573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3" name="Line 9"/>
          <p:cNvSpPr>
            <a:spLocks noChangeShapeType="1"/>
          </p:cNvSpPr>
          <p:nvPr/>
        </p:nvSpPr>
        <p:spPr bwMode="auto">
          <a:xfrm>
            <a:off x="3101975" y="2276475"/>
            <a:ext cx="533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5284" name="Line 10"/>
          <p:cNvSpPr>
            <a:spLocks noChangeShapeType="1"/>
          </p:cNvSpPr>
          <p:nvPr/>
        </p:nvSpPr>
        <p:spPr bwMode="auto">
          <a:xfrm flipH="1">
            <a:off x="2268538" y="1628775"/>
            <a:ext cx="1349375" cy="136842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5285" name="Line 10"/>
          <p:cNvSpPr>
            <a:spLocks noChangeShapeType="1"/>
          </p:cNvSpPr>
          <p:nvPr/>
        </p:nvSpPr>
        <p:spPr bwMode="auto">
          <a:xfrm>
            <a:off x="3617913" y="1628775"/>
            <a:ext cx="306387" cy="136842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5286" name="Line 10"/>
          <p:cNvSpPr>
            <a:spLocks noChangeShapeType="1"/>
          </p:cNvSpPr>
          <p:nvPr/>
        </p:nvSpPr>
        <p:spPr bwMode="auto">
          <a:xfrm>
            <a:off x="3617913" y="1628775"/>
            <a:ext cx="1025525" cy="136842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5287" name="Line 10"/>
          <p:cNvSpPr>
            <a:spLocks noChangeShapeType="1"/>
          </p:cNvSpPr>
          <p:nvPr/>
        </p:nvSpPr>
        <p:spPr bwMode="auto">
          <a:xfrm>
            <a:off x="3617913" y="1628775"/>
            <a:ext cx="2538412" cy="136842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5288" name="Line 10"/>
          <p:cNvSpPr>
            <a:spLocks noChangeShapeType="1"/>
          </p:cNvSpPr>
          <p:nvPr/>
        </p:nvSpPr>
        <p:spPr bwMode="auto">
          <a:xfrm>
            <a:off x="3617913" y="1628775"/>
            <a:ext cx="3124200" cy="12192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5289" name="Line 10"/>
          <p:cNvSpPr>
            <a:spLocks noChangeShapeType="1"/>
          </p:cNvSpPr>
          <p:nvPr/>
        </p:nvSpPr>
        <p:spPr bwMode="auto">
          <a:xfrm>
            <a:off x="3617913" y="1628775"/>
            <a:ext cx="4841875" cy="12192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7329" name="Rectangle 5"/>
          <p:cNvSpPr>
            <a:spLocks noChangeArrowheads="1"/>
          </p:cNvSpPr>
          <p:nvPr/>
        </p:nvSpPr>
        <p:spPr bwMode="auto">
          <a:xfrm>
            <a:off x="0" y="0"/>
            <a:ext cx="6604000" cy="88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0000FF"/>
                </a:solidFill>
              </a:rPr>
              <a:t>Microbial Genomes (Bacteria):</a:t>
            </a:r>
            <a:r>
              <a:rPr lang="en-GB" altLang="x-none" sz="2800"/>
              <a:t> </a:t>
            </a:r>
          </a:p>
          <a:p>
            <a:pPr>
              <a:spcBef>
                <a:spcPct val="0"/>
              </a:spcBef>
              <a:buFontTx/>
              <a:buNone/>
            </a:pPr>
            <a:r>
              <a:rPr lang="en-GB" altLang="x-none" sz="2400" b="0">
                <a:hlinkClick r:id="rId3"/>
              </a:rPr>
              <a:t>http://www.ncbi.nlm.nih.gov/genomes/lproks.cgi</a:t>
            </a:r>
            <a:endParaRPr lang="en-GB" altLang="x-none" sz="2400" b="0"/>
          </a:p>
        </p:txBody>
      </p:sp>
      <p:pic>
        <p:nvPicPr>
          <p:cNvPr id="227330" name="Picture 11" descr="FT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8200"/>
            <a:ext cx="9144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7331" name="Group 28"/>
          <p:cNvGrpSpPr>
            <a:grpSpLocks/>
          </p:cNvGrpSpPr>
          <p:nvPr/>
        </p:nvGrpSpPr>
        <p:grpSpPr bwMode="auto">
          <a:xfrm>
            <a:off x="990600" y="2667000"/>
            <a:ext cx="8077200" cy="1447800"/>
            <a:chOff x="624" y="1680"/>
            <a:chExt cx="5088" cy="912"/>
          </a:xfrm>
        </p:grpSpPr>
        <p:sp>
          <p:nvSpPr>
            <p:cNvPr id="227344" name="Line 13"/>
            <p:cNvSpPr>
              <a:spLocks noChangeShapeType="1"/>
            </p:cNvSpPr>
            <p:nvPr/>
          </p:nvSpPr>
          <p:spPr bwMode="auto">
            <a:xfrm flipH="1">
              <a:off x="624" y="1680"/>
              <a:ext cx="1152" cy="91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7345" name="Line 16"/>
            <p:cNvSpPr>
              <a:spLocks noChangeShapeType="1"/>
            </p:cNvSpPr>
            <p:nvPr/>
          </p:nvSpPr>
          <p:spPr bwMode="auto">
            <a:xfrm>
              <a:off x="1776" y="1680"/>
              <a:ext cx="864" cy="336"/>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7346" name="Text Box 17"/>
            <p:cNvSpPr txBox="1">
              <a:spLocks noChangeArrowheads="1"/>
            </p:cNvSpPr>
            <p:nvPr/>
          </p:nvSpPr>
          <p:spPr bwMode="auto">
            <a:xfrm>
              <a:off x="2640" y="2020"/>
              <a:ext cx="3072" cy="524"/>
            </a:xfrm>
            <a:prstGeom prst="rect">
              <a:avLst/>
            </a:prstGeom>
            <a:noFill/>
            <a:ln w="9525">
              <a:solidFill>
                <a:srgbClr val="0000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whole fasta sequences of predicted coding genes </a:t>
              </a:r>
            </a:p>
          </p:txBody>
        </p:sp>
      </p:grpSp>
      <p:grpSp>
        <p:nvGrpSpPr>
          <p:cNvPr id="227332" name="Group 27"/>
          <p:cNvGrpSpPr>
            <a:grpSpLocks/>
          </p:cNvGrpSpPr>
          <p:nvPr/>
        </p:nvGrpSpPr>
        <p:grpSpPr bwMode="auto">
          <a:xfrm>
            <a:off x="990600" y="2895600"/>
            <a:ext cx="8077200" cy="2279650"/>
            <a:chOff x="624" y="1824"/>
            <a:chExt cx="5088" cy="1436"/>
          </a:xfrm>
        </p:grpSpPr>
        <p:sp>
          <p:nvSpPr>
            <p:cNvPr id="227341" name="Line 14"/>
            <p:cNvSpPr>
              <a:spLocks noChangeShapeType="1"/>
            </p:cNvSpPr>
            <p:nvPr/>
          </p:nvSpPr>
          <p:spPr bwMode="auto">
            <a:xfrm flipH="1">
              <a:off x="624" y="1824"/>
              <a:ext cx="1152" cy="9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7342" name="Line 19"/>
            <p:cNvSpPr>
              <a:spLocks noChangeShapeType="1"/>
            </p:cNvSpPr>
            <p:nvPr/>
          </p:nvSpPr>
          <p:spPr bwMode="auto">
            <a:xfrm>
              <a:off x="1776" y="1824"/>
              <a:ext cx="864" cy="91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7343" name="Text Box 20"/>
            <p:cNvSpPr txBox="1">
              <a:spLocks noChangeArrowheads="1"/>
            </p:cNvSpPr>
            <p:nvPr/>
          </p:nvSpPr>
          <p:spPr bwMode="auto">
            <a:xfrm>
              <a:off x="2640" y="2736"/>
              <a:ext cx="3072" cy="524"/>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fasta sequence of the whole genome</a:t>
              </a:r>
            </a:p>
          </p:txBody>
        </p:sp>
      </p:grpSp>
      <p:grpSp>
        <p:nvGrpSpPr>
          <p:cNvPr id="227333" name="Group 29"/>
          <p:cNvGrpSpPr>
            <a:grpSpLocks/>
          </p:cNvGrpSpPr>
          <p:nvPr/>
        </p:nvGrpSpPr>
        <p:grpSpPr bwMode="auto">
          <a:xfrm>
            <a:off x="1066800" y="2133600"/>
            <a:ext cx="8001000" cy="1752600"/>
            <a:chOff x="672" y="1344"/>
            <a:chExt cx="5040" cy="1104"/>
          </a:xfrm>
        </p:grpSpPr>
        <p:sp>
          <p:nvSpPr>
            <p:cNvPr id="227338" name="Line 12"/>
            <p:cNvSpPr>
              <a:spLocks noChangeShapeType="1"/>
            </p:cNvSpPr>
            <p:nvPr/>
          </p:nvSpPr>
          <p:spPr bwMode="auto">
            <a:xfrm flipH="1">
              <a:off x="672" y="1536"/>
              <a:ext cx="1152" cy="9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7339" name="Line 22"/>
            <p:cNvSpPr>
              <a:spLocks noChangeShapeType="1"/>
            </p:cNvSpPr>
            <p:nvPr/>
          </p:nvSpPr>
          <p:spPr bwMode="auto">
            <a:xfrm flipV="1">
              <a:off x="1824" y="1344"/>
              <a:ext cx="672"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7340" name="Text Box 23"/>
            <p:cNvSpPr txBox="1">
              <a:spLocks noChangeArrowheads="1"/>
            </p:cNvSpPr>
            <p:nvPr/>
          </p:nvSpPr>
          <p:spPr bwMode="auto">
            <a:xfrm>
              <a:off x="2496" y="1348"/>
              <a:ext cx="3216" cy="524"/>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whole fasta sequences of predicted proteins</a:t>
              </a:r>
            </a:p>
          </p:txBody>
        </p:sp>
      </p:grpSp>
      <p:grpSp>
        <p:nvGrpSpPr>
          <p:cNvPr id="227334" name="Group 32"/>
          <p:cNvGrpSpPr>
            <a:grpSpLocks/>
          </p:cNvGrpSpPr>
          <p:nvPr/>
        </p:nvGrpSpPr>
        <p:grpSpPr bwMode="auto">
          <a:xfrm>
            <a:off x="990600" y="3886200"/>
            <a:ext cx="8001000" cy="2424113"/>
            <a:chOff x="624" y="2448"/>
            <a:chExt cx="5040" cy="1527"/>
          </a:xfrm>
        </p:grpSpPr>
        <p:sp>
          <p:nvSpPr>
            <p:cNvPr id="227335" name="Line 15"/>
            <p:cNvSpPr>
              <a:spLocks noChangeShapeType="1"/>
            </p:cNvSpPr>
            <p:nvPr/>
          </p:nvSpPr>
          <p:spPr bwMode="auto">
            <a:xfrm flipH="1">
              <a:off x="624" y="2448"/>
              <a:ext cx="1152" cy="91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27336" name="Line 30"/>
            <p:cNvSpPr>
              <a:spLocks noChangeShapeType="1"/>
            </p:cNvSpPr>
            <p:nvPr/>
          </p:nvSpPr>
          <p:spPr bwMode="auto">
            <a:xfrm>
              <a:off x="1776" y="2448"/>
              <a:ext cx="864" cy="1008"/>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27337" name="Text Box 31"/>
            <p:cNvSpPr txBox="1">
              <a:spLocks noChangeArrowheads="1"/>
            </p:cNvSpPr>
            <p:nvPr/>
          </p:nvSpPr>
          <p:spPr bwMode="auto">
            <a:xfrm>
              <a:off x="2640" y="3451"/>
              <a:ext cx="3024" cy="524"/>
            </a:xfrm>
            <a:prstGeom prst="rect">
              <a:avLst/>
            </a:prstGeom>
            <a:noFill/>
            <a:ln w="9525">
              <a:solidFill>
                <a:srgbClr val="0000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Detailed description of the predicted coding genes</a:t>
              </a:r>
            </a:p>
          </p:txBody>
        </p:sp>
      </p:grpSp>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2"/>
          <p:cNvSpPr>
            <a:spLocks noGrp="1" noChangeArrowheads="1"/>
          </p:cNvSpPr>
          <p:nvPr>
            <p:ph type="title"/>
          </p:nvPr>
        </p:nvSpPr>
        <p:spPr>
          <a:xfrm>
            <a:off x="0" y="-27384"/>
            <a:ext cx="9144000" cy="1143000"/>
          </a:xfrm>
          <a:solidFill>
            <a:srgbClr val="FFFF00"/>
          </a:solidFill>
        </p:spPr>
        <p:txBody>
          <a:bodyPr/>
          <a:lstStyle/>
          <a:p>
            <a:pPr eaLnBrk="1" hangingPunct="1"/>
            <a:r>
              <a:rPr lang="en-GB" altLang="x-none" sz="4000" b="1">
                <a:solidFill>
                  <a:srgbClr val="0000FF"/>
                </a:solidFill>
              </a:rPr>
              <a:t>Plant Genomic Resources</a:t>
            </a:r>
            <a:br>
              <a:rPr lang="en-GB" altLang="x-none" sz="4000"/>
            </a:br>
            <a:r>
              <a:rPr lang="en-GB" altLang="x-none" sz="4000"/>
              <a:t> </a:t>
            </a:r>
            <a:r>
              <a:rPr lang="en-GB" altLang="x-none" sz="3200" b="1">
                <a:solidFill>
                  <a:srgbClr val="021EFD"/>
                </a:solidFill>
              </a:rPr>
              <a:t>http://</a:t>
            </a:r>
            <a:r>
              <a:rPr lang="en-GB" altLang="x-none" sz="3200" b="1" err="1">
                <a:solidFill>
                  <a:srgbClr val="021EFD"/>
                </a:solidFill>
              </a:rPr>
              <a:t>www.gramene.org</a:t>
            </a:r>
            <a:r>
              <a:rPr lang="en-GB" altLang="x-none" sz="3200" b="1">
                <a:solidFill>
                  <a:srgbClr val="021EFD"/>
                </a:solidFill>
              </a:rPr>
              <a:t>/resources/</a:t>
            </a:r>
            <a:endParaRPr lang="en-GB" altLang="x-none"/>
          </a:p>
        </p:txBody>
      </p:sp>
      <p:sp>
        <p:nvSpPr>
          <p:cNvPr id="229378" name="Rectangle 3"/>
          <p:cNvSpPr>
            <a:spLocks noGrp="1" noChangeArrowheads="1"/>
          </p:cNvSpPr>
          <p:nvPr>
            <p:ph type="body" idx="1"/>
          </p:nvPr>
        </p:nvSpPr>
        <p:spPr>
          <a:noFill/>
        </p:spPr>
        <p:txBody>
          <a:bodyPr/>
          <a:lstStyle/>
          <a:p>
            <a:pPr eaLnBrk="1" hangingPunct="1">
              <a:buFontTx/>
              <a:buNone/>
            </a:pPr>
            <a:endParaRPr lang="fr-FR" altLang="x-none"/>
          </a:p>
          <a:p>
            <a:pPr eaLnBrk="1" hangingPunct="1">
              <a:buFontTx/>
              <a:buNone/>
            </a:pPr>
            <a:endParaRPr lang="fr-FR" altLang="x-none"/>
          </a:p>
          <a:p>
            <a:pPr eaLnBrk="1" hangingPunct="1">
              <a:buFontTx/>
              <a:buNone/>
            </a:pPr>
            <a:endParaRPr lang="fr-FR" altLang="x-none"/>
          </a:p>
        </p:txBody>
      </p:sp>
      <p:pic>
        <p:nvPicPr>
          <p:cNvPr id="22937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9144000" cy="615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3"/>
          <p:cNvSpPr txBox="1">
            <a:spLocks noChangeArrowheads="1"/>
          </p:cNvSpPr>
          <p:nvPr/>
        </p:nvSpPr>
        <p:spPr bwMode="auto">
          <a:xfrm>
            <a:off x="228600" y="228600"/>
            <a:ext cx="861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GB" altLang="x-none" sz="2400" b="0"/>
          </a:p>
        </p:txBody>
      </p:sp>
      <p:sp>
        <p:nvSpPr>
          <p:cNvPr id="231427" name="Text Box 4"/>
          <p:cNvSpPr txBox="1">
            <a:spLocks noChangeArrowheads="1"/>
          </p:cNvSpPr>
          <p:nvPr/>
        </p:nvSpPr>
        <p:spPr bwMode="auto">
          <a:xfrm>
            <a:off x="0" y="76200"/>
            <a:ext cx="9144000" cy="976313"/>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000FF"/>
                </a:solidFill>
              </a:rPr>
              <a:t>Human (</a:t>
            </a:r>
            <a:r>
              <a:rPr lang="en-GB" altLang="x-none" sz="2800" i="1">
                <a:solidFill>
                  <a:srgbClr val="0000FF"/>
                </a:solidFill>
              </a:rPr>
              <a:t>Homo sapiens</a:t>
            </a:r>
            <a:r>
              <a:rPr lang="en-GB" altLang="x-none" sz="2800">
                <a:solidFill>
                  <a:srgbClr val="0000FF"/>
                </a:solidFill>
              </a:rPr>
              <a:t>) Genome Browser @ UCSC</a:t>
            </a:r>
          </a:p>
          <a:p>
            <a:pPr algn="ctr">
              <a:spcBef>
                <a:spcPct val="50000"/>
              </a:spcBef>
              <a:buFontTx/>
              <a:buNone/>
            </a:pPr>
            <a:r>
              <a:rPr lang="en-GB" altLang="x-none" sz="2000">
                <a:solidFill>
                  <a:srgbClr val="FF3333"/>
                </a:solidFill>
              </a:rPr>
              <a:t>http://</a:t>
            </a:r>
            <a:r>
              <a:rPr lang="en-GB" altLang="x-none" sz="2000" err="1">
                <a:solidFill>
                  <a:srgbClr val="FF3333"/>
                </a:solidFill>
              </a:rPr>
              <a:t>genome.ucsc.edu</a:t>
            </a:r>
            <a:r>
              <a:rPr lang="en-GB" altLang="x-none" sz="2000">
                <a:solidFill>
                  <a:srgbClr val="FF3333"/>
                </a:solidFill>
              </a:rPr>
              <a:t>/</a:t>
            </a:r>
            <a:endParaRPr lang="en-GB" altLang="x-none" sz="2400" b="0"/>
          </a:p>
        </p:txBody>
      </p:sp>
      <p:pic>
        <p:nvPicPr>
          <p:cNvPr id="2" name="Image 1"/>
          <p:cNvPicPr>
            <a:picLocks noChangeAspect="1"/>
          </p:cNvPicPr>
          <p:nvPr/>
        </p:nvPicPr>
        <p:blipFill>
          <a:blip r:embed="rId3"/>
          <a:stretch>
            <a:fillRect/>
          </a:stretch>
        </p:blipFill>
        <p:spPr>
          <a:xfrm>
            <a:off x="35496" y="1052512"/>
            <a:ext cx="9108504" cy="5805487"/>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Text Box 4"/>
          <p:cNvSpPr txBox="1">
            <a:spLocks noChangeArrowheads="1"/>
          </p:cNvSpPr>
          <p:nvPr/>
        </p:nvSpPr>
        <p:spPr bwMode="auto">
          <a:xfrm>
            <a:off x="0" y="228600"/>
            <a:ext cx="91440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err="1">
                <a:solidFill>
                  <a:srgbClr val="021EFD"/>
                </a:solidFill>
              </a:rPr>
              <a:t>Neandertal</a:t>
            </a:r>
            <a:r>
              <a:rPr lang="en-GB" altLang="x-none">
                <a:solidFill>
                  <a:srgbClr val="021EFD"/>
                </a:solidFill>
              </a:rPr>
              <a:t> Genome Analysis Consortium Tracks at UCSC: </a:t>
            </a:r>
            <a:r>
              <a:rPr lang="en-GB" altLang="x-none" sz="2400">
                <a:solidFill>
                  <a:srgbClr val="021EFD"/>
                </a:solidFill>
              </a:rPr>
              <a:t>http://</a:t>
            </a:r>
            <a:r>
              <a:rPr lang="en-GB" altLang="x-none" sz="2400" err="1">
                <a:solidFill>
                  <a:srgbClr val="021EFD"/>
                </a:solidFill>
              </a:rPr>
              <a:t>genome.ucsc.edu</a:t>
            </a:r>
            <a:r>
              <a:rPr lang="en-GB" altLang="x-none" sz="2400">
                <a:solidFill>
                  <a:srgbClr val="021EFD"/>
                </a:solidFill>
              </a:rPr>
              <a:t>/</a:t>
            </a:r>
            <a:r>
              <a:rPr lang="en-GB" altLang="x-none" sz="2400" err="1">
                <a:solidFill>
                  <a:srgbClr val="021EFD"/>
                </a:solidFill>
              </a:rPr>
              <a:t>Neandertal</a:t>
            </a:r>
            <a:r>
              <a:rPr lang="en-GB" altLang="x-none" sz="2400">
                <a:solidFill>
                  <a:srgbClr val="021EFD"/>
                </a:solidFill>
              </a:rPr>
              <a:t>/</a:t>
            </a:r>
            <a:endParaRPr lang="en-GB" altLang="x-none" sz="2400" b="0"/>
          </a:p>
        </p:txBody>
      </p:sp>
      <p:sp>
        <p:nvSpPr>
          <p:cNvPr id="233474" name="Text Box 5"/>
          <p:cNvSpPr txBox="1">
            <a:spLocks noChangeArrowheads="1"/>
          </p:cNvSpPr>
          <p:nvPr/>
        </p:nvSpPr>
        <p:spPr bwMode="auto">
          <a:xfrm>
            <a:off x="304800" y="1905000"/>
            <a:ext cx="7086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Sequences - Alignments - Analyses - Pubs</a:t>
            </a:r>
            <a:endParaRPr lang="en-GB" altLang="x-none" sz="2400" b="0"/>
          </a:p>
        </p:txBody>
      </p:sp>
      <p:sp>
        <p:nvSpPr>
          <p:cNvPr id="233475" name="Text Box 6"/>
          <p:cNvSpPr txBox="1">
            <a:spLocks noChangeArrowheads="1"/>
          </p:cNvSpPr>
          <p:nvPr/>
        </p:nvSpPr>
        <p:spPr bwMode="auto">
          <a:xfrm>
            <a:off x="152400" y="3505200"/>
            <a:ext cx="8991600" cy="1798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21EFD"/>
                </a:solidFill>
              </a:rPr>
              <a:t>Max-Planck Institute: Department of Evolutionary Genetics:</a:t>
            </a:r>
          </a:p>
          <a:p>
            <a:pPr>
              <a:spcBef>
                <a:spcPct val="50000"/>
              </a:spcBef>
              <a:buFontTx/>
              <a:buNone/>
            </a:pPr>
            <a:r>
              <a:rPr lang="en-GB" altLang="x-none">
                <a:solidFill>
                  <a:srgbClr val="021EFD"/>
                </a:solidFill>
              </a:rPr>
              <a:t>http://</a:t>
            </a:r>
            <a:r>
              <a:rPr lang="en-GB" altLang="x-none" err="1">
                <a:solidFill>
                  <a:srgbClr val="021EFD"/>
                </a:solidFill>
              </a:rPr>
              <a:t>www.eva.mpg.de</a:t>
            </a:r>
            <a:r>
              <a:rPr lang="en-GB" altLang="x-none">
                <a:solidFill>
                  <a:srgbClr val="021EFD"/>
                </a:solidFill>
              </a:rPr>
              <a:t>/</a:t>
            </a:r>
            <a:r>
              <a:rPr lang="en-GB" altLang="x-none" err="1">
                <a:solidFill>
                  <a:srgbClr val="021EFD"/>
                </a:solidFill>
              </a:rPr>
              <a:t>neandertal</a:t>
            </a:r>
            <a:r>
              <a:rPr lang="en-GB" altLang="x-none">
                <a:solidFill>
                  <a:srgbClr val="021EFD"/>
                </a:solidFill>
              </a:rPr>
              <a:t>/</a:t>
            </a:r>
            <a:r>
              <a:rPr lang="en-GB" altLang="x-none" err="1">
                <a:solidFill>
                  <a:srgbClr val="021EFD"/>
                </a:solidFill>
              </a:rPr>
              <a:t>index.html</a:t>
            </a:r>
            <a:endParaRPr lang="en-GB" altLang="x-none" sz="2400" b="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Text Box 3"/>
          <p:cNvSpPr txBox="1">
            <a:spLocks noChangeArrowheads="1"/>
          </p:cNvSpPr>
          <p:nvPr/>
        </p:nvSpPr>
        <p:spPr bwMode="auto">
          <a:xfrm>
            <a:off x="0" y="44624"/>
            <a:ext cx="91440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4000" err="1">
                <a:solidFill>
                  <a:srgbClr val="0000FF"/>
                </a:solidFill>
              </a:rPr>
              <a:t>FlyBase</a:t>
            </a:r>
            <a:r>
              <a:rPr lang="fr-FR" altLang="x-none" sz="4000">
                <a:solidFill>
                  <a:srgbClr val="0000FF"/>
                </a:solidFill>
              </a:rPr>
              <a:t>: http://</a:t>
            </a:r>
            <a:r>
              <a:rPr lang="fr-FR" altLang="x-none" sz="4000" err="1">
                <a:solidFill>
                  <a:srgbClr val="0000FF"/>
                </a:solidFill>
              </a:rPr>
              <a:t>flybase.org</a:t>
            </a:r>
            <a:r>
              <a:rPr lang="fr-FR" altLang="x-none" sz="4000">
                <a:solidFill>
                  <a:srgbClr val="0000FF"/>
                </a:solidFill>
              </a:rPr>
              <a:t>/</a:t>
            </a:r>
            <a:endParaRPr lang="fr-FR" altLang="x-none" sz="4000"/>
          </a:p>
        </p:txBody>
      </p:sp>
      <p:pic>
        <p:nvPicPr>
          <p:cNvPr id="2" name="Image 1"/>
          <p:cNvPicPr>
            <a:picLocks noChangeAspect="1"/>
          </p:cNvPicPr>
          <p:nvPr/>
        </p:nvPicPr>
        <p:blipFill>
          <a:blip r:embed="rId3"/>
          <a:stretch>
            <a:fillRect/>
          </a:stretch>
        </p:blipFill>
        <p:spPr>
          <a:xfrm>
            <a:off x="0" y="1175615"/>
            <a:ext cx="9144000" cy="4989689"/>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0" y="-27384"/>
            <a:ext cx="9144000" cy="1323439"/>
          </a:xfrm>
          <a:prstGeom prst="rect">
            <a:avLst/>
          </a:prstGeom>
          <a:solidFill>
            <a:srgbClr val="FFFF00"/>
          </a:solidFill>
        </p:spPr>
        <p:txBody>
          <a:bodyPr wrap="square" rtlCol="0">
            <a:spAutoFit/>
          </a:bodyPr>
          <a:lstStyle/>
          <a:p>
            <a:pPr algn="ctr"/>
            <a:r>
              <a:rPr lang="en-GB" sz="4000">
                <a:solidFill>
                  <a:srgbClr val="070AF2"/>
                </a:solidFill>
              </a:rPr>
              <a:t>PATRIC</a:t>
            </a:r>
          </a:p>
          <a:p>
            <a:pPr algn="ctr"/>
            <a:r>
              <a:rPr lang="en-GB" sz="4000"/>
              <a:t> </a:t>
            </a:r>
            <a:r>
              <a:rPr lang="en-GB" sz="4000">
                <a:solidFill>
                  <a:srgbClr val="070AF2"/>
                </a:solidFill>
              </a:rPr>
              <a:t>https://</a:t>
            </a:r>
            <a:r>
              <a:rPr lang="en-GB" sz="4000" err="1">
                <a:solidFill>
                  <a:srgbClr val="070AF2"/>
                </a:solidFill>
              </a:rPr>
              <a:t>www.patricbrc.org</a:t>
            </a:r>
            <a:endParaRPr lang="en-GB" sz="4000">
              <a:solidFill>
                <a:srgbClr val="070AF2"/>
              </a:solidFill>
            </a:endParaRPr>
          </a:p>
        </p:txBody>
      </p:sp>
      <p:sp>
        <p:nvSpPr>
          <p:cNvPr id="5" name="ZoneTexte 4"/>
          <p:cNvSpPr txBox="1"/>
          <p:nvPr/>
        </p:nvSpPr>
        <p:spPr>
          <a:xfrm>
            <a:off x="0" y="1844824"/>
            <a:ext cx="9144000" cy="1384995"/>
          </a:xfrm>
          <a:prstGeom prst="rect">
            <a:avLst/>
          </a:prstGeom>
          <a:noFill/>
        </p:spPr>
        <p:txBody>
          <a:bodyPr wrap="square" rtlCol="0">
            <a:spAutoFit/>
          </a:bodyPr>
          <a:lstStyle/>
          <a:p>
            <a:r>
              <a:rPr lang="fr-FR"/>
              <a:t> </a:t>
            </a:r>
            <a:r>
              <a:rPr lang="fr-FR" sz="2800">
                <a:solidFill>
                  <a:srgbClr val="FF0000"/>
                </a:solidFill>
              </a:rPr>
              <a:t>•</a:t>
            </a:r>
            <a:r>
              <a:rPr lang="fr-FR"/>
              <a:t> </a:t>
            </a:r>
            <a:r>
              <a:rPr lang="en-GB" sz="2800" err="1"/>
              <a:t>PAThosystems</a:t>
            </a:r>
            <a:r>
              <a:rPr lang="en-GB" sz="2800"/>
              <a:t> Resource Integration </a:t>
            </a:r>
            <a:r>
              <a:rPr lang="en-GB" sz="2800" err="1"/>
              <a:t>Center</a:t>
            </a:r>
            <a:r>
              <a:rPr lang="en-GB" sz="2800"/>
              <a:t> (PATRIC) is the bacterial Bioinformatics Resource </a:t>
            </a:r>
            <a:r>
              <a:rPr lang="en-GB" sz="2800" err="1"/>
              <a:t>Center</a:t>
            </a:r>
            <a:endParaRPr lang="en-GB" sz="2800"/>
          </a:p>
        </p:txBody>
      </p:sp>
      <p:sp>
        <p:nvSpPr>
          <p:cNvPr id="6" name="ZoneTexte 5"/>
          <p:cNvSpPr txBox="1"/>
          <p:nvPr/>
        </p:nvSpPr>
        <p:spPr>
          <a:xfrm>
            <a:off x="0" y="3789040"/>
            <a:ext cx="9144000" cy="2246769"/>
          </a:xfrm>
          <a:prstGeom prst="rect">
            <a:avLst/>
          </a:prstGeom>
          <a:noFill/>
        </p:spPr>
        <p:txBody>
          <a:bodyPr wrap="square" rtlCol="0">
            <a:spAutoFit/>
          </a:bodyPr>
          <a:lstStyle/>
          <a:p>
            <a:r>
              <a:rPr lang="fr-FR"/>
              <a:t> </a:t>
            </a:r>
            <a:r>
              <a:rPr lang="fr-FR" sz="2800">
                <a:solidFill>
                  <a:srgbClr val="FF0000"/>
                </a:solidFill>
              </a:rPr>
              <a:t>•</a:t>
            </a:r>
            <a:r>
              <a:rPr lang="fr-FR"/>
              <a:t> </a:t>
            </a:r>
            <a:r>
              <a:rPr lang="en-GB" sz="2800"/>
              <a:t>PATRIC provides researchers with an online resource that stores and integrates a variety of data types - e.g. genomics, transcriptomics, protein-protein interactions, 3D protein structures and sequence typing data, and associated metadata.</a:t>
            </a:r>
          </a:p>
        </p:txBody>
      </p:sp>
    </p:spTree>
    <p:extLst>
      <p:ext uri="{BB962C8B-B14F-4D97-AF65-F5344CB8AC3E}">
        <p14:creationId xmlns:p14="http://schemas.microsoft.com/office/powerpoint/2010/main" val="1581980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9617" name="Picture 5" descr="spr12bigdataillus2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650" y="4186238"/>
            <a:ext cx="22415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9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138113"/>
            <a:ext cx="5080000" cy="657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a:spLocks noChangeArrowheads="1"/>
          </p:cNvSpPr>
          <p:nvPr/>
        </p:nvSpPr>
        <p:spPr bwMode="auto">
          <a:xfrm>
            <a:off x="0" y="4614"/>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000">
                <a:solidFill>
                  <a:srgbClr val="0717FF"/>
                </a:solidFill>
              </a:rPr>
              <a:t>Bacteria: Phylum distribution of 7656 completely sequenced genomes</a:t>
            </a:r>
          </a:p>
        </p:txBody>
      </p:sp>
      <p:graphicFrame>
        <p:nvGraphicFramePr>
          <p:cNvPr id="4" name="Graphique 3"/>
          <p:cNvGraphicFramePr>
            <a:graphicFrameLocks noGrp="1"/>
          </p:cNvGraphicFramePr>
          <p:nvPr>
            <p:extLst>
              <p:ext uri="{D42A27DB-BD31-4B8C-83A1-F6EECF244321}">
                <p14:modId xmlns:p14="http://schemas.microsoft.com/office/powerpoint/2010/main" val="979406333"/>
              </p:ext>
            </p:extLst>
          </p:nvPr>
        </p:nvGraphicFramePr>
        <p:xfrm>
          <a:off x="61016" y="404724"/>
          <a:ext cx="9082984" cy="64532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17347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1665" name="Picture 2" descr="jour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2600"/>
            <a:ext cx="7924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6" name="Rectangle 5"/>
          <p:cNvSpPr>
            <a:spLocks noChangeArrowheads="1"/>
          </p:cNvSpPr>
          <p:nvPr/>
        </p:nvSpPr>
        <p:spPr bwMode="auto">
          <a:xfrm>
            <a:off x="228600" y="152400"/>
            <a:ext cx="8205788"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222222"/>
                </a:solidFill>
                <a:latin typeface="Helvetica" charset="0"/>
              </a:rPr>
              <a:t>Biology must develop its own big-data systems</a:t>
            </a:r>
            <a:endParaRPr lang="en-GB" altLang="x-none" sz="2900" b="0">
              <a:solidFill>
                <a:srgbClr val="222222"/>
              </a:solidFill>
            </a:endParaRPr>
          </a:p>
        </p:txBody>
      </p:sp>
      <p:sp>
        <p:nvSpPr>
          <p:cNvPr id="241667" name="Rectangle 6"/>
          <p:cNvSpPr>
            <a:spLocks noChangeArrowheads="1"/>
          </p:cNvSpPr>
          <p:nvPr/>
        </p:nvSpPr>
        <p:spPr bwMode="auto">
          <a:xfrm>
            <a:off x="381000" y="609600"/>
            <a:ext cx="4157663"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400" b="0">
                <a:solidFill>
                  <a:srgbClr val="0000FF"/>
                </a:solidFill>
              </a:rPr>
              <a:t>Nature 499, 7 (04 July 2013) doi:10.1038/499007a</a:t>
            </a:r>
            <a:endParaRPr lang="en-GB" altLang="x-none" sz="1400" b="0">
              <a:solidFill>
                <a:srgbClr val="333333"/>
              </a:solidFill>
            </a:endParaRPr>
          </a:p>
        </p:txBody>
      </p:sp>
      <p:sp>
        <p:nvSpPr>
          <p:cNvPr id="241668" name="Rectangle 7"/>
          <p:cNvSpPr>
            <a:spLocks noChangeArrowheads="1"/>
          </p:cNvSpPr>
          <p:nvPr/>
        </p:nvSpPr>
        <p:spPr bwMode="auto">
          <a:xfrm>
            <a:off x="304800" y="1066800"/>
            <a:ext cx="6802438"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800">
                <a:solidFill>
                  <a:srgbClr val="222222"/>
                </a:solidFill>
                <a:latin typeface="Helvetica" charset="0"/>
              </a:rPr>
              <a:t>Biology: The big challenges of big data</a:t>
            </a:r>
            <a:endParaRPr lang="en-GB" altLang="x-none" sz="2900" b="0">
              <a:solidFill>
                <a:srgbClr val="222222"/>
              </a:solidFill>
            </a:endParaRPr>
          </a:p>
        </p:txBody>
      </p:sp>
      <p:sp>
        <p:nvSpPr>
          <p:cNvPr id="241669" name="Rectangle 8"/>
          <p:cNvSpPr>
            <a:spLocks noChangeArrowheads="1"/>
          </p:cNvSpPr>
          <p:nvPr/>
        </p:nvSpPr>
        <p:spPr bwMode="auto">
          <a:xfrm>
            <a:off x="381000" y="1524000"/>
            <a:ext cx="5029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400" b="0">
                <a:solidFill>
                  <a:srgbClr val="0000FF"/>
                </a:solidFill>
              </a:rPr>
              <a:t>Nature 498, 255–260 (13 June 2013) doi:10.1038/498255a</a:t>
            </a:r>
            <a:endParaRPr lang="en-GB" altLang="x-none" sz="1400" b="0">
              <a:solidFill>
                <a:srgbClr val="333333"/>
              </a:solidFill>
            </a:endParaRPr>
          </a:p>
        </p:txBody>
      </p:sp>
      <p:sp>
        <p:nvSpPr>
          <p:cNvPr id="241670" name="Text Box 7"/>
          <p:cNvSpPr txBox="1">
            <a:spLocks noChangeArrowheads="1"/>
          </p:cNvSpPr>
          <p:nvPr/>
        </p:nvSpPr>
        <p:spPr bwMode="auto">
          <a:xfrm>
            <a:off x="0" y="6507163"/>
            <a:ext cx="9144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1200" b="0">
                <a:solidFill>
                  <a:srgbClr val="021EFD"/>
                </a:solidFill>
              </a:rPr>
              <a:t>Stephens ZD et al. Big Data: Astronomical or Genomical? PLoS Biol. 2015 Jul 7;13(7):e1002195.</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 name="Rectangle 241"/>
          <p:cNvSpPr/>
          <p:nvPr/>
        </p:nvSpPr>
        <p:spPr bwMode="auto">
          <a:xfrm>
            <a:off x="0" y="152400"/>
            <a:ext cx="9144000" cy="6858000"/>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eaLnBrk="1" hangingPunct="1">
              <a:defRPr/>
            </a:pPr>
            <a:endParaRPr lang="en-US" b="0">
              <a:ea typeface="ヒラギノ角ゴ ProN W3" charset="-128"/>
              <a:cs typeface="ヒラギノ角ゴ ProN W3" charset="-128"/>
            </a:endParaRPr>
          </a:p>
        </p:txBody>
      </p:sp>
      <p:sp>
        <p:nvSpPr>
          <p:cNvPr id="243714" name="Freeform 6"/>
          <p:cNvSpPr>
            <a:spLocks/>
          </p:cNvSpPr>
          <p:nvPr/>
        </p:nvSpPr>
        <p:spPr bwMode="auto">
          <a:xfrm>
            <a:off x="942975" y="1354138"/>
            <a:ext cx="6856413" cy="4945062"/>
          </a:xfrm>
          <a:custGeom>
            <a:avLst/>
            <a:gdLst>
              <a:gd name="T0" fmla="*/ 2147483646 w 4761"/>
              <a:gd name="T1" fmla="*/ 2147483646 h 3433"/>
              <a:gd name="T2" fmla="*/ 0 w 4761"/>
              <a:gd name="T3" fmla="*/ 2147483646 h 3433"/>
              <a:gd name="T4" fmla="*/ 0 w 4761"/>
              <a:gd name="T5" fmla="*/ 0 h 3433"/>
              <a:gd name="T6" fmla="*/ 2147483646 w 4761"/>
              <a:gd name="T7" fmla="*/ 0 h 3433"/>
              <a:gd name="T8" fmla="*/ 2147483646 w 4761"/>
              <a:gd name="T9" fmla="*/ 2147483646 h 3433"/>
              <a:gd name="T10" fmla="*/ 2147483646 w 4761"/>
              <a:gd name="T11" fmla="*/ 2147483646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GB"/>
          </a:p>
        </p:txBody>
      </p:sp>
      <p:sp>
        <p:nvSpPr>
          <p:cNvPr id="243715" name="Line 7"/>
          <p:cNvSpPr>
            <a:spLocks noChangeShapeType="1"/>
          </p:cNvSpPr>
          <p:nvPr/>
        </p:nvSpPr>
        <p:spPr bwMode="auto">
          <a:xfrm flipH="1">
            <a:off x="942975" y="62992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16" name="Line 8"/>
          <p:cNvSpPr>
            <a:spLocks noChangeShapeType="1"/>
          </p:cNvSpPr>
          <p:nvPr/>
        </p:nvSpPr>
        <p:spPr bwMode="auto">
          <a:xfrm flipH="1">
            <a:off x="942975" y="55911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17" name="Line 9"/>
          <p:cNvSpPr>
            <a:spLocks noChangeShapeType="1"/>
          </p:cNvSpPr>
          <p:nvPr/>
        </p:nvSpPr>
        <p:spPr bwMode="auto">
          <a:xfrm flipH="1">
            <a:off x="942975" y="48910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18" name="Line 10"/>
          <p:cNvSpPr>
            <a:spLocks noChangeShapeType="1"/>
          </p:cNvSpPr>
          <p:nvPr/>
        </p:nvSpPr>
        <p:spPr bwMode="auto">
          <a:xfrm flipH="1">
            <a:off x="942975" y="4181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19" name="Line 11"/>
          <p:cNvSpPr>
            <a:spLocks noChangeShapeType="1"/>
          </p:cNvSpPr>
          <p:nvPr/>
        </p:nvSpPr>
        <p:spPr bwMode="auto">
          <a:xfrm flipH="1">
            <a:off x="942975" y="3473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20" name="Line 12"/>
          <p:cNvSpPr>
            <a:spLocks noChangeShapeType="1"/>
          </p:cNvSpPr>
          <p:nvPr/>
        </p:nvSpPr>
        <p:spPr bwMode="auto">
          <a:xfrm flipH="1">
            <a:off x="942975" y="2765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21" name="Line 13"/>
          <p:cNvSpPr>
            <a:spLocks noChangeShapeType="1"/>
          </p:cNvSpPr>
          <p:nvPr/>
        </p:nvSpPr>
        <p:spPr bwMode="auto">
          <a:xfrm flipH="1">
            <a:off x="942975" y="20637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22" name="Line 14"/>
          <p:cNvSpPr>
            <a:spLocks noChangeShapeType="1"/>
          </p:cNvSpPr>
          <p:nvPr/>
        </p:nvSpPr>
        <p:spPr bwMode="auto">
          <a:xfrm flipH="1">
            <a:off x="942975" y="13541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23" name="Line 15"/>
          <p:cNvSpPr>
            <a:spLocks noChangeShapeType="1"/>
          </p:cNvSpPr>
          <p:nvPr/>
        </p:nvSpPr>
        <p:spPr bwMode="auto">
          <a:xfrm flipH="1">
            <a:off x="942975" y="59785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24" name="Line 16"/>
          <p:cNvSpPr>
            <a:spLocks noChangeShapeType="1"/>
          </p:cNvSpPr>
          <p:nvPr/>
        </p:nvSpPr>
        <p:spPr bwMode="auto">
          <a:xfrm flipH="1">
            <a:off x="942975" y="58293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25" name="Line 17"/>
          <p:cNvSpPr>
            <a:spLocks noChangeShapeType="1"/>
          </p:cNvSpPr>
          <p:nvPr/>
        </p:nvSpPr>
        <p:spPr bwMode="auto">
          <a:xfrm flipH="1">
            <a:off x="942975" y="57324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26" name="Line 18"/>
          <p:cNvSpPr>
            <a:spLocks noChangeShapeType="1"/>
          </p:cNvSpPr>
          <p:nvPr/>
        </p:nvSpPr>
        <p:spPr bwMode="auto">
          <a:xfrm flipH="1">
            <a:off x="942975" y="56515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27" name="Line 19"/>
          <p:cNvSpPr>
            <a:spLocks noChangeShapeType="1"/>
          </p:cNvSpPr>
          <p:nvPr/>
        </p:nvSpPr>
        <p:spPr bwMode="auto">
          <a:xfrm flipH="1">
            <a:off x="942975" y="52784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28" name="Line 20"/>
          <p:cNvSpPr>
            <a:spLocks noChangeShapeType="1"/>
          </p:cNvSpPr>
          <p:nvPr/>
        </p:nvSpPr>
        <p:spPr bwMode="auto">
          <a:xfrm flipH="1">
            <a:off x="942975" y="51212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29" name="Line 21"/>
          <p:cNvSpPr>
            <a:spLocks noChangeShapeType="1"/>
          </p:cNvSpPr>
          <p:nvPr/>
        </p:nvSpPr>
        <p:spPr bwMode="auto">
          <a:xfrm flipH="1">
            <a:off x="942975" y="50244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30" name="Line 22"/>
          <p:cNvSpPr>
            <a:spLocks noChangeShapeType="1"/>
          </p:cNvSpPr>
          <p:nvPr/>
        </p:nvSpPr>
        <p:spPr bwMode="auto">
          <a:xfrm flipH="1">
            <a:off x="942975" y="49498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31" name="Line 23"/>
          <p:cNvSpPr>
            <a:spLocks noChangeShapeType="1"/>
          </p:cNvSpPr>
          <p:nvPr/>
        </p:nvSpPr>
        <p:spPr bwMode="auto">
          <a:xfrm flipH="1">
            <a:off x="942975" y="45688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32" name="Line 24"/>
          <p:cNvSpPr>
            <a:spLocks noChangeShapeType="1"/>
          </p:cNvSpPr>
          <p:nvPr/>
        </p:nvSpPr>
        <p:spPr bwMode="auto">
          <a:xfrm flipH="1">
            <a:off x="942975" y="44196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33" name="Line 25"/>
          <p:cNvSpPr>
            <a:spLocks noChangeShapeType="1"/>
          </p:cNvSpPr>
          <p:nvPr/>
        </p:nvSpPr>
        <p:spPr bwMode="auto">
          <a:xfrm flipH="1">
            <a:off x="942975" y="43164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34" name="Line 26"/>
          <p:cNvSpPr>
            <a:spLocks noChangeShapeType="1"/>
          </p:cNvSpPr>
          <p:nvPr/>
        </p:nvSpPr>
        <p:spPr bwMode="auto">
          <a:xfrm flipH="1">
            <a:off x="942975" y="42402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35" name="Line 27"/>
          <p:cNvSpPr>
            <a:spLocks noChangeShapeType="1"/>
          </p:cNvSpPr>
          <p:nvPr/>
        </p:nvSpPr>
        <p:spPr bwMode="auto">
          <a:xfrm flipH="1">
            <a:off x="942975" y="38608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36" name="Line 28"/>
          <p:cNvSpPr>
            <a:spLocks noChangeShapeType="1"/>
          </p:cNvSpPr>
          <p:nvPr/>
        </p:nvSpPr>
        <p:spPr bwMode="auto">
          <a:xfrm flipH="1">
            <a:off x="942975" y="37115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37" name="Line 29"/>
          <p:cNvSpPr>
            <a:spLocks noChangeShapeType="1"/>
          </p:cNvSpPr>
          <p:nvPr/>
        </p:nvSpPr>
        <p:spPr bwMode="auto">
          <a:xfrm flipH="1">
            <a:off x="942975" y="3614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38" name="Line 30"/>
          <p:cNvSpPr>
            <a:spLocks noChangeShapeType="1"/>
          </p:cNvSpPr>
          <p:nvPr/>
        </p:nvSpPr>
        <p:spPr bwMode="auto">
          <a:xfrm flipH="1">
            <a:off x="942975" y="35321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39" name="Line 31"/>
          <p:cNvSpPr>
            <a:spLocks noChangeShapeType="1"/>
          </p:cNvSpPr>
          <p:nvPr/>
        </p:nvSpPr>
        <p:spPr bwMode="auto">
          <a:xfrm flipH="1">
            <a:off x="942975" y="3159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40" name="Line 32"/>
          <p:cNvSpPr>
            <a:spLocks noChangeShapeType="1"/>
          </p:cNvSpPr>
          <p:nvPr/>
        </p:nvSpPr>
        <p:spPr bwMode="auto">
          <a:xfrm flipH="1">
            <a:off x="942975" y="30035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41" name="Line 33"/>
          <p:cNvSpPr>
            <a:spLocks noChangeShapeType="1"/>
          </p:cNvSpPr>
          <p:nvPr/>
        </p:nvSpPr>
        <p:spPr bwMode="auto">
          <a:xfrm flipH="1">
            <a:off x="942975" y="29067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42" name="Line 34"/>
          <p:cNvSpPr>
            <a:spLocks noChangeShapeType="1"/>
          </p:cNvSpPr>
          <p:nvPr/>
        </p:nvSpPr>
        <p:spPr bwMode="auto">
          <a:xfrm flipH="1">
            <a:off x="942975" y="28305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43" name="Line 35"/>
          <p:cNvSpPr>
            <a:spLocks noChangeShapeType="1"/>
          </p:cNvSpPr>
          <p:nvPr/>
        </p:nvSpPr>
        <p:spPr bwMode="auto">
          <a:xfrm flipH="1">
            <a:off x="942975" y="2451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44" name="Line 36"/>
          <p:cNvSpPr>
            <a:spLocks noChangeShapeType="1"/>
          </p:cNvSpPr>
          <p:nvPr/>
        </p:nvSpPr>
        <p:spPr bwMode="auto">
          <a:xfrm flipH="1">
            <a:off x="942975" y="2301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45" name="Line 37"/>
          <p:cNvSpPr>
            <a:spLocks noChangeShapeType="1"/>
          </p:cNvSpPr>
          <p:nvPr/>
        </p:nvSpPr>
        <p:spPr bwMode="auto">
          <a:xfrm flipH="1">
            <a:off x="942975" y="2197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46" name="Line 38"/>
          <p:cNvSpPr>
            <a:spLocks noChangeShapeType="1"/>
          </p:cNvSpPr>
          <p:nvPr/>
        </p:nvSpPr>
        <p:spPr bwMode="auto">
          <a:xfrm flipH="1">
            <a:off x="942975" y="2124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47" name="Line 39"/>
          <p:cNvSpPr>
            <a:spLocks noChangeShapeType="1"/>
          </p:cNvSpPr>
          <p:nvPr/>
        </p:nvSpPr>
        <p:spPr bwMode="auto">
          <a:xfrm flipH="1">
            <a:off x="942975" y="1743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48" name="Line 40"/>
          <p:cNvSpPr>
            <a:spLocks noChangeShapeType="1"/>
          </p:cNvSpPr>
          <p:nvPr/>
        </p:nvSpPr>
        <p:spPr bwMode="auto">
          <a:xfrm flipH="1">
            <a:off x="942975" y="15938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49" name="Line 41"/>
          <p:cNvSpPr>
            <a:spLocks noChangeShapeType="1"/>
          </p:cNvSpPr>
          <p:nvPr/>
        </p:nvSpPr>
        <p:spPr bwMode="auto">
          <a:xfrm flipH="1">
            <a:off x="942975" y="148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50" name="Line 42"/>
          <p:cNvSpPr>
            <a:spLocks noChangeShapeType="1"/>
          </p:cNvSpPr>
          <p:nvPr/>
        </p:nvSpPr>
        <p:spPr bwMode="auto">
          <a:xfrm flipH="1">
            <a:off x="942975" y="1416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51" name="Rectangle 43"/>
          <p:cNvSpPr>
            <a:spLocks noChangeArrowheads="1"/>
          </p:cNvSpPr>
          <p:nvPr/>
        </p:nvSpPr>
        <p:spPr bwMode="auto">
          <a:xfrm>
            <a:off x="804863" y="63960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1990</a:t>
            </a:r>
            <a:endParaRPr lang="en-US" altLang="x-none" sz="1100"/>
          </a:p>
        </p:txBody>
      </p:sp>
      <p:sp>
        <p:nvSpPr>
          <p:cNvPr id="243752" name="Rectangle 45"/>
          <p:cNvSpPr>
            <a:spLocks noChangeArrowheads="1"/>
          </p:cNvSpPr>
          <p:nvPr/>
        </p:nvSpPr>
        <p:spPr bwMode="auto">
          <a:xfrm>
            <a:off x="1430338" y="63960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1992</a:t>
            </a:r>
            <a:endParaRPr lang="en-US" altLang="x-none" sz="1100"/>
          </a:p>
        </p:txBody>
      </p:sp>
      <p:sp>
        <p:nvSpPr>
          <p:cNvPr id="243753" name="Rectangle 47"/>
          <p:cNvSpPr>
            <a:spLocks noChangeArrowheads="1"/>
          </p:cNvSpPr>
          <p:nvPr/>
        </p:nvSpPr>
        <p:spPr bwMode="auto">
          <a:xfrm>
            <a:off x="2038350" y="641508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1994</a:t>
            </a:r>
            <a:endParaRPr lang="en-US" altLang="x-none" sz="1100"/>
          </a:p>
        </p:txBody>
      </p:sp>
      <p:sp>
        <p:nvSpPr>
          <p:cNvPr id="243754" name="Rectangle 49"/>
          <p:cNvSpPr>
            <a:spLocks noChangeArrowheads="1"/>
          </p:cNvSpPr>
          <p:nvPr/>
        </p:nvSpPr>
        <p:spPr bwMode="auto">
          <a:xfrm>
            <a:off x="2679700" y="63960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1996</a:t>
            </a:r>
            <a:endParaRPr lang="en-US" altLang="x-none" sz="1100"/>
          </a:p>
        </p:txBody>
      </p:sp>
      <p:sp>
        <p:nvSpPr>
          <p:cNvPr id="243755" name="Rectangle 51"/>
          <p:cNvSpPr>
            <a:spLocks noChangeArrowheads="1"/>
          </p:cNvSpPr>
          <p:nvPr/>
        </p:nvSpPr>
        <p:spPr bwMode="auto">
          <a:xfrm>
            <a:off x="3303588" y="63960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1998</a:t>
            </a:r>
            <a:endParaRPr lang="en-US" altLang="x-none" sz="1100"/>
          </a:p>
        </p:txBody>
      </p:sp>
      <p:sp>
        <p:nvSpPr>
          <p:cNvPr id="243756" name="Rectangle 53"/>
          <p:cNvSpPr>
            <a:spLocks noChangeArrowheads="1"/>
          </p:cNvSpPr>
          <p:nvPr/>
        </p:nvSpPr>
        <p:spPr bwMode="auto">
          <a:xfrm>
            <a:off x="3897313" y="63960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2000</a:t>
            </a:r>
            <a:endParaRPr lang="en-US" altLang="x-none" sz="1100"/>
          </a:p>
        </p:txBody>
      </p:sp>
      <p:sp>
        <p:nvSpPr>
          <p:cNvPr id="243757" name="Rectangle 55"/>
          <p:cNvSpPr>
            <a:spLocks noChangeArrowheads="1"/>
          </p:cNvSpPr>
          <p:nvPr/>
        </p:nvSpPr>
        <p:spPr bwMode="auto">
          <a:xfrm>
            <a:off x="4522788" y="63960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2003</a:t>
            </a:r>
            <a:endParaRPr lang="en-US" altLang="x-none" sz="1100"/>
          </a:p>
        </p:txBody>
      </p:sp>
      <p:sp>
        <p:nvSpPr>
          <p:cNvPr id="243758" name="Rectangle 57"/>
          <p:cNvSpPr>
            <a:spLocks noChangeArrowheads="1"/>
          </p:cNvSpPr>
          <p:nvPr/>
        </p:nvSpPr>
        <p:spPr bwMode="auto">
          <a:xfrm>
            <a:off x="5148263" y="63960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2004</a:t>
            </a:r>
            <a:endParaRPr lang="en-US" altLang="x-none" sz="1100"/>
          </a:p>
        </p:txBody>
      </p:sp>
      <p:sp>
        <p:nvSpPr>
          <p:cNvPr id="243759" name="Rectangle 59"/>
          <p:cNvSpPr>
            <a:spLocks noChangeArrowheads="1"/>
          </p:cNvSpPr>
          <p:nvPr/>
        </p:nvSpPr>
        <p:spPr bwMode="auto">
          <a:xfrm>
            <a:off x="5773738" y="63960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2006</a:t>
            </a:r>
            <a:endParaRPr lang="en-US" altLang="x-none" sz="1100"/>
          </a:p>
        </p:txBody>
      </p:sp>
      <p:sp>
        <p:nvSpPr>
          <p:cNvPr id="243760" name="Rectangle 61"/>
          <p:cNvSpPr>
            <a:spLocks noChangeArrowheads="1"/>
          </p:cNvSpPr>
          <p:nvPr/>
        </p:nvSpPr>
        <p:spPr bwMode="auto">
          <a:xfrm>
            <a:off x="6396038" y="63960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2008</a:t>
            </a:r>
            <a:endParaRPr lang="en-US" altLang="x-none" sz="1100"/>
          </a:p>
        </p:txBody>
      </p:sp>
      <p:sp>
        <p:nvSpPr>
          <p:cNvPr id="243761" name="Rectangle 62"/>
          <p:cNvSpPr>
            <a:spLocks noChangeArrowheads="1"/>
          </p:cNvSpPr>
          <p:nvPr/>
        </p:nvSpPr>
        <p:spPr bwMode="auto">
          <a:xfrm>
            <a:off x="6816725" y="6396038"/>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3762" name="Rectangle 63"/>
          <p:cNvSpPr>
            <a:spLocks noChangeArrowheads="1"/>
          </p:cNvSpPr>
          <p:nvPr/>
        </p:nvSpPr>
        <p:spPr bwMode="auto">
          <a:xfrm>
            <a:off x="7013575" y="63960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2010</a:t>
            </a:r>
            <a:endParaRPr lang="en-US" altLang="x-none" sz="1100"/>
          </a:p>
        </p:txBody>
      </p:sp>
      <p:sp>
        <p:nvSpPr>
          <p:cNvPr id="243763" name="Rectangle 65"/>
          <p:cNvSpPr>
            <a:spLocks noChangeArrowheads="1"/>
          </p:cNvSpPr>
          <p:nvPr/>
        </p:nvSpPr>
        <p:spPr bwMode="auto">
          <a:xfrm>
            <a:off x="7639050" y="63960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2012</a:t>
            </a:r>
            <a:endParaRPr lang="en-US" altLang="x-none" sz="1100"/>
          </a:p>
        </p:txBody>
      </p:sp>
      <p:sp>
        <p:nvSpPr>
          <p:cNvPr id="243764" name="Line 67"/>
          <p:cNvSpPr>
            <a:spLocks noChangeShapeType="1"/>
          </p:cNvSpPr>
          <p:nvPr/>
        </p:nvSpPr>
        <p:spPr bwMode="auto">
          <a:xfrm flipV="1">
            <a:off x="1255713"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65" name="Line 68"/>
          <p:cNvSpPr>
            <a:spLocks noChangeShapeType="1"/>
          </p:cNvSpPr>
          <p:nvPr/>
        </p:nvSpPr>
        <p:spPr bwMode="auto">
          <a:xfrm flipV="1">
            <a:off x="1568450"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66" name="Line 69"/>
          <p:cNvSpPr>
            <a:spLocks noChangeShapeType="1"/>
          </p:cNvSpPr>
          <p:nvPr/>
        </p:nvSpPr>
        <p:spPr bwMode="auto">
          <a:xfrm flipV="1">
            <a:off x="1881188"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67" name="Line 70"/>
          <p:cNvSpPr>
            <a:spLocks noChangeShapeType="1"/>
          </p:cNvSpPr>
          <p:nvPr/>
        </p:nvSpPr>
        <p:spPr bwMode="auto">
          <a:xfrm flipV="1">
            <a:off x="2192338"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68" name="Line 71"/>
          <p:cNvSpPr>
            <a:spLocks noChangeShapeType="1"/>
          </p:cNvSpPr>
          <p:nvPr/>
        </p:nvSpPr>
        <p:spPr bwMode="auto">
          <a:xfrm flipV="1">
            <a:off x="2503488"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69" name="Line 72"/>
          <p:cNvSpPr>
            <a:spLocks noChangeShapeType="1"/>
          </p:cNvSpPr>
          <p:nvPr/>
        </p:nvSpPr>
        <p:spPr bwMode="auto">
          <a:xfrm flipV="1">
            <a:off x="2816225"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70" name="Line 73"/>
          <p:cNvSpPr>
            <a:spLocks noChangeShapeType="1"/>
          </p:cNvSpPr>
          <p:nvPr/>
        </p:nvSpPr>
        <p:spPr bwMode="auto">
          <a:xfrm flipV="1">
            <a:off x="3128963"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71" name="Line 74"/>
          <p:cNvSpPr>
            <a:spLocks noChangeShapeType="1"/>
          </p:cNvSpPr>
          <p:nvPr/>
        </p:nvSpPr>
        <p:spPr bwMode="auto">
          <a:xfrm flipV="1">
            <a:off x="3441700"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72" name="Line 75"/>
          <p:cNvSpPr>
            <a:spLocks noChangeShapeType="1"/>
          </p:cNvSpPr>
          <p:nvPr/>
        </p:nvSpPr>
        <p:spPr bwMode="auto">
          <a:xfrm flipV="1">
            <a:off x="3754438"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73" name="Line 76"/>
          <p:cNvSpPr>
            <a:spLocks noChangeShapeType="1"/>
          </p:cNvSpPr>
          <p:nvPr/>
        </p:nvSpPr>
        <p:spPr bwMode="auto">
          <a:xfrm flipV="1">
            <a:off x="4057650"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74" name="Line 77"/>
          <p:cNvSpPr>
            <a:spLocks noChangeShapeType="1"/>
          </p:cNvSpPr>
          <p:nvPr/>
        </p:nvSpPr>
        <p:spPr bwMode="auto">
          <a:xfrm flipV="1">
            <a:off x="4370388"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75" name="Line 78"/>
          <p:cNvSpPr>
            <a:spLocks noChangeShapeType="1"/>
          </p:cNvSpPr>
          <p:nvPr/>
        </p:nvSpPr>
        <p:spPr bwMode="auto">
          <a:xfrm flipV="1">
            <a:off x="4683125"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76" name="Line 79"/>
          <p:cNvSpPr>
            <a:spLocks noChangeShapeType="1"/>
          </p:cNvSpPr>
          <p:nvPr/>
        </p:nvSpPr>
        <p:spPr bwMode="auto">
          <a:xfrm flipV="1">
            <a:off x="4995863"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77" name="Line 80"/>
          <p:cNvSpPr>
            <a:spLocks noChangeShapeType="1"/>
          </p:cNvSpPr>
          <p:nvPr/>
        </p:nvSpPr>
        <p:spPr bwMode="auto">
          <a:xfrm flipV="1">
            <a:off x="5308600"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78" name="Line 81"/>
          <p:cNvSpPr>
            <a:spLocks noChangeShapeType="1"/>
          </p:cNvSpPr>
          <p:nvPr/>
        </p:nvSpPr>
        <p:spPr bwMode="auto">
          <a:xfrm flipV="1">
            <a:off x="5619750"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79" name="Line 82"/>
          <p:cNvSpPr>
            <a:spLocks noChangeShapeType="1"/>
          </p:cNvSpPr>
          <p:nvPr/>
        </p:nvSpPr>
        <p:spPr bwMode="auto">
          <a:xfrm flipV="1">
            <a:off x="5932488"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80" name="Line 83"/>
          <p:cNvSpPr>
            <a:spLocks noChangeShapeType="1"/>
          </p:cNvSpPr>
          <p:nvPr/>
        </p:nvSpPr>
        <p:spPr bwMode="auto">
          <a:xfrm flipV="1">
            <a:off x="6243638"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81" name="Line 84"/>
          <p:cNvSpPr>
            <a:spLocks noChangeShapeType="1"/>
          </p:cNvSpPr>
          <p:nvPr/>
        </p:nvSpPr>
        <p:spPr bwMode="auto">
          <a:xfrm flipV="1">
            <a:off x="6556375"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82" name="Line 85"/>
          <p:cNvSpPr>
            <a:spLocks noChangeShapeType="1"/>
          </p:cNvSpPr>
          <p:nvPr/>
        </p:nvSpPr>
        <p:spPr bwMode="auto">
          <a:xfrm flipV="1">
            <a:off x="6861175"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83" name="Line 86"/>
          <p:cNvSpPr>
            <a:spLocks noChangeShapeType="1"/>
          </p:cNvSpPr>
          <p:nvPr/>
        </p:nvSpPr>
        <p:spPr bwMode="auto">
          <a:xfrm flipV="1">
            <a:off x="7173913"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84" name="Line 87"/>
          <p:cNvSpPr>
            <a:spLocks noChangeShapeType="1"/>
          </p:cNvSpPr>
          <p:nvPr/>
        </p:nvSpPr>
        <p:spPr bwMode="auto">
          <a:xfrm flipV="1">
            <a:off x="7486650"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85" name="Line 88"/>
          <p:cNvSpPr>
            <a:spLocks noChangeShapeType="1"/>
          </p:cNvSpPr>
          <p:nvPr/>
        </p:nvSpPr>
        <p:spPr bwMode="auto">
          <a:xfrm flipV="1">
            <a:off x="7799388" y="62547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86" name="Line 89"/>
          <p:cNvSpPr>
            <a:spLocks noChangeShapeType="1"/>
          </p:cNvSpPr>
          <p:nvPr/>
        </p:nvSpPr>
        <p:spPr bwMode="auto">
          <a:xfrm>
            <a:off x="942975" y="62992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87" name="Line 90"/>
          <p:cNvSpPr>
            <a:spLocks noChangeShapeType="1"/>
          </p:cNvSpPr>
          <p:nvPr/>
        </p:nvSpPr>
        <p:spPr bwMode="auto">
          <a:xfrm>
            <a:off x="942975" y="5591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88" name="Rectangle 91"/>
          <p:cNvSpPr>
            <a:spLocks noChangeArrowheads="1"/>
          </p:cNvSpPr>
          <p:nvPr/>
        </p:nvSpPr>
        <p:spPr bwMode="auto">
          <a:xfrm>
            <a:off x="762000" y="6235700"/>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0</a:t>
            </a:r>
            <a:endParaRPr lang="en-US" altLang="x-none" sz="1100"/>
          </a:p>
        </p:txBody>
      </p:sp>
      <p:sp>
        <p:nvSpPr>
          <p:cNvPr id="243789" name="Rectangle 92"/>
          <p:cNvSpPr>
            <a:spLocks noChangeArrowheads="1"/>
          </p:cNvSpPr>
          <p:nvPr/>
        </p:nvSpPr>
        <p:spPr bwMode="auto">
          <a:xfrm>
            <a:off x="762000" y="552767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a:t>
            </a:r>
            <a:endParaRPr lang="en-US" altLang="x-none" sz="1100"/>
          </a:p>
        </p:txBody>
      </p:sp>
      <p:sp>
        <p:nvSpPr>
          <p:cNvPr id="243790" name="Rectangle 93"/>
          <p:cNvSpPr>
            <a:spLocks noChangeArrowheads="1"/>
          </p:cNvSpPr>
          <p:nvPr/>
        </p:nvSpPr>
        <p:spPr bwMode="auto">
          <a:xfrm>
            <a:off x="685800" y="4827588"/>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a:t>
            </a:r>
            <a:endParaRPr lang="en-US" altLang="x-none" sz="1100"/>
          </a:p>
        </p:txBody>
      </p:sp>
      <p:sp>
        <p:nvSpPr>
          <p:cNvPr id="243791" name="Rectangle 94"/>
          <p:cNvSpPr>
            <a:spLocks noChangeArrowheads="1"/>
          </p:cNvSpPr>
          <p:nvPr/>
        </p:nvSpPr>
        <p:spPr bwMode="auto">
          <a:xfrm>
            <a:off x="609600" y="4117975"/>
            <a:ext cx="2333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100</a:t>
            </a:r>
            <a:endParaRPr lang="en-US" altLang="x-none" sz="1100"/>
          </a:p>
        </p:txBody>
      </p:sp>
      <p:sp>
        <p:nvSpPr>
          <p:cNvPr id="243792" name="Rectangle 95"/>
          <p:cNvSpPr>
            <a:spLocks noChangeArrowheads="1"/>
          </p:cNvSpPr>
          <p:nvPr/>
        </p:nvSpPr>
        <p:spPr bwMode="auto">
          <a:xfrm>
            <a:off x="493713" y="3409950"/>
            <a:ext cx="3492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1,000</a:t>
            </a:r>
            <a:endParaRPr lang="en-US" altLang="x-none" sz="1100"/>
          </a:p>
        </p:txBody>
      </p:sp>
      <p:sp>
        <p:nvSpPr>
          <p:cNvPr id="243793" name="Rectangle 96"/>
          <p:cNvSpPr>
            <a:spLocks noChangeArrowheads="1"/>
          </p:cNvSpPr>
          <p:nvPr/>
        </p:nvSpPr>
        <p:spPr bwMode="auto">
          <a:xfrm>
            <a:off x="417513" y="2708275"/>
            <a:ext cx="4270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10,000</a:t>
            </a:r>
            <a:endParaRPr lang="en-US" altLang="x-none" sz="1100"/>
          </a:p>
        </p:txBody>
      </p:sp>
      <p:sp>
        <p:nvSpPr>
          <p:cNvPr id="243794" name="Rectangle 97"/>
          <p:cNvSpPr>
            <a:spLocks noChangeArrowheads="1"/>
          </p:cNvSpPr>
          <p:nvPr/>
        </p:nvSpPr>
        <p:spPr bwMode="auto">
          <a:xfrm>
            <a:off x="341313" y="2000250"/>
            <a:ext cx="5048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100,000</a:t>
            </a:r>
            <a:endParaRPr lang="en-US" altLang="x-none" sz="1100"/>
          </a:p>
        </p:txBody>
      </p:sp>
      <p:sp>
        <p:nvSpPr>
          <p:cNvPr id="243795" name="Rectangle 98"/>
          <p:cNvSpPr>
            <a:spLocks noChangeArrowheads="1"/>
          </p:cNvSpPr>
          <p:nvPr/>
        </p:nvSpPr>
        <p:spPr bwMode="auto">
          <a:xfrm>
            <a:off x="225425" y="1292225"/>
            <a:ext cx="6207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1,000,000</a:t>
            </a:r>
            <a:endParaRPr lang="en-US" altLang="x-none" sz="1100"/>
          </a:p>
        </p:txBody>
      </p:sp>
      <p:sp>
        <p:nvSpPr>
          <p:cNvPr id="243796" name="Line 100"/>
          <p:cNvSpPr>
            <a:spLocks noChangeShapeType="1"/>
          </p:cNvSpPr>
          <p:nvPr/>
        </p:nvSpPr>
        <p:spPr bwMode="auto">
          <a:xfrm>
            <a:off x="906463" y="55911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97" name="Line 101"/>
          <p:cNvSpPr>
            <a:spLocks noChangeShapeType="1"/>
          </p:cNvSpPr>
          <p:nvPr/>
        </p:nvSpPr>
        <p:spPr bwMode="auto">
          <a:xfrm>
            <a:off x="906463" y="48910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98" name="Line 102"/>
          <p:cNvSpPr>
            <a:spLocks noChangeShapeType="1"/>
          </p:cNvSpPr>
          <p:nvPr/>
        </p:nvSpPr>
        <p:spPr bwMode="auto">
          <a:xfrm>
            <a:off x="906463" y="41814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799" name="Line 103"/>
          <p:cNvSpPr>
            <a:spLocks noChangeShapeType="1"/>
          </p:cNvSpPr>
          <p:nvPr/>
        </p:nvSpPr>
        <p:spPr bwMode="auto">
          <a:xfrm>
            <a:off x="906463" y="34734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00" name="Line 104"/>
          <p:cNvSpPr>
            <a:spLocks noChangeShapeType="1"/>
          </p:cNvSpPr>
          <p:nvPr/>
        </p:nvSpPr>
        <p:spPr bwMode="auto">
          <a:xfrm>
            <a:off x="906463" y="27654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01" name="Line 105"/>
          <p:cNvSpPr>
            <a:spLocks noChangeShapeType="1"/>
          </p:cNvSpPr>
          <p:nvPr/>
        </p:nvSpPr>
        <p:spPr bwMode="auto">
          <a:xfrm>
            <a:off x="906463" y="20637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02" name="Line 106"/>
          <p:cNvSpPr>
            <a:spLocks noChangeShapeType="1"/>
          </p:cNvSpPr>
          <p:nvPr/>
        </p:nvSpPr>
        <p:spPr bwMode="auto">
          <a:xfrm>
            <a:off x="906463" y="13541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03" name="Line 108"/>
          <p:cNvSpPr>
            <a:spLocks noChangeShapeType="1"/>
          </p:cNvSpPr>
          <p:nvPr/>
        </p:nvSpPr>
        <p:spPr bwMode="auto">
          <a:xfrm>
            <a:off x="912813" y="58293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04" name="Line 109"/>
          <p:cNvSpPr>
            <a:spLocks noChangeShapeType="1"/>
          </p:cNvSpPr>
          <p:nvPr/>
        </p:nvSpPr>
        <p:spPr bwMode="auto">
          <a:xfrm>
            <a:off x="912813" y="57324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05" name="Line 110"/>
          <p:cNvSpPr>
            <a:spLocks noChangeShapeType="1"/>
          </p:cNvSpPr>
          <p:nvPr/>
        </p:nvSpPr>
        <p:spPr bwMode="auto">
          <a:xfrm>
            <a:off x="912813" y="56515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06" name="Line 111"/>
          <p:cNvSpPr>
            <a:spLocks noChangeShapeType="1"/>
          </p:cNvSpPr>
          <p:nvPr/>
        </p:nvSpPr>
        <p:spPr bwMode="auto">
          <a:xfrm>
            <a:off x="912813" y="52784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07" name="Line 112"/>
          <p:cNvSpPr>
            <a:spLocks noChangeShapeType="1"/>
          </p:cNvSpPr>
          <p:nvPr/>
        </p:nvSpPr>
        <p:spPr bwMode="auto">
          <a:xfrm>
            <a:off x="912813" y="51212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08" name="Line 113"/>
          <p:cNvSpPr>
            <a:spLocks noChangeShapeType="1"/>
          </p:cNvSpPr>
          <p:nvPr/>
        </p:nvSpPr>
        <p:spPr bwMode="auto">
          <a:xfrm>
            <a:off x="912813" y="50244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09" name="Line 114"/>
          <p:cNvSpPr>
            <a:spLocks noChangeShapeType="1"/>
          </p:cNvSpPr>
          <p:nvPr/>
        </p:nvSpPr>
        <p:spPr bwMode="auto">
          <a:xfrm>
            <a:off x="912813" y="49498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10" name="Line 115"/>
          <p:cNvSpPr>
            <a:spLocks noChangeShapeType="1"/>
          </p:cNvSpPr>
          <p:nvPr/>
        </p:nvSpPr>
        <p:spPr bwMode="auto">
          <a:xfrm>
            <a:off x="912813" y="45688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11" name="Line 116"/>
          <p:cNvSpPr>
            <a:spLocks noChangeShapeType="1"/>
          </p:cNvSpPr>
          <p:nvPr/>
        </p:nvSpPr>
        <p:spPr bwMode="auto">
          <a:xfrm>
            <a:off x="912813" y="44196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12" name="Line 117"/>
          <p:cNvSpPr>
            <a:spLocks noChangeShapeType="1"/>
          </p:cNvSpPr>
          <p:nvPr/>
        </p:nvSpPr>
        <p:spPr bwMode="auto">
          <a:xfrm>
            <a:off x="912813" y="43164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13" name="Line 118"/>
          <p:cNvSpPr>
            <a:spLocks noChangeShapeType="1"/>
          </p:cNvSpPr>
          <p:nvPr/>
        </p:nvSpPr>
        <p:spPr bwMode="auto">
          <a:xfrm>
            <a:off x="912813" y="42402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14" name="Line 119"/>
          <p:cNvSpPr>
            <a:spLocks noChangeShapeType="1"/>
          </p:cNvSpPr>
          <p:nvPr/>
        </p:nvSpPr>
        <p:spPr bwMode="auto">
          <a:xfrm>
            <a:off x="912813" y="38608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15" name="Line 120"/>
          <p:cNvSpPr>
            <a:spLocks noChangeShapeType="1"/>
          </p:cNvSpPr>
          <p:nvPr/>
        </p:nvSpPr>
        <p:spPr bwMode="auto">
          <a:xfrm>
            <a:off x="912813" y="37115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16" name="Line 121"/>
          <p:cNvSpPr>
            <a:spLocks noChangeShapeType="1"/>
          </p:cNvSpPr>
          <p:nvPr/>
        </p:nvSpPr>
        <p:spPr bwMode="auto">
          <a:xfrm>
            <a:off x="912813" y="36147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17" name="Line 122"/>
          <p:cNvSpPr>
            <a:spLocks noChangeShapeType="1"/>
          </p:cNvSpPr>
          <p:nvPr/>
        </p:nvSpPr>
        <p:spPr bwMode="auto">
          <a:xfrm>
            <a:off x="912813" y="35321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18" name="Line 123"/>
          <p:cNvSpPr>
            <a:spLocks noChangeShapeType="1"/>
          </p:cNvSpPr>
          <p:nvPr/>
        </p:nvSpPr>
        <p:spPr bwMode="auto">
          <a:xfrm>
            <a:off x="912813" y="31591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19" name="Line 124"/>
          <p:cNvSpPr>
            <a:spLocks noChangeShapeType="1"/>
          </p:cNvSpPr>
          <p:nvPr/>
        </p:nvSpPr>
        <p:spPr bwMode="auto">
          <a:xfrm>
            <a:off x="912813" y="30035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20" name="Line 125"/>
          <p:cNvSpPr>
            <a:spLocks noChangeShapeType="1"/>
          </p:cNvSpPr>
          <p:nvPr/>
        </p:nvSpPr>
        <p:spPr bwMode="auto">
          <a:xfrm>
            <a:off x="912813" y="29067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21" name="Line 126"/>
          <p:cNvSpPr>
            <a:spLocks noChangeShapeType="1"/>
          </p:cNvSpPr>
          <p:nvPr/>
        </p:nvSpPr>
        <p:spPr bwMode="auto">
          <a:xfrm>
            <a:off x="912813" y="28305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22" name="Line 127"/>
          <p:cNvSpPr>
            <a:spLocks noChangeShapeType="1"/>
          </p:cNvSpPr>
          <p:nvPr/>
        </p:nvSpPr>
        <p:spPr bwMode="auto">
          <a:xfrm>
            <a:off x="912813" y="2451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23" name="Line 128"/>
          <p:cNvSpPr>
            <a:spLocks noChangeShapeType="1"/>
          </p:cNvSpPr>
          <p:nvPr/>
        </p:nvSpPr>
        <p:spPr bwMode="auto">
          <a:xfrm>
            <a:off x="912813" y="2301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24" name="Line 129"/>
          <p:cNvSpPr>
            <a:spLocks noChangeShapeType="1"/>
          </p:cNvSpPr>
          <p:nvPr/>
        </p:nvSpPr>
        <p:spPr bwMode="auto">
          <a:xfrm>
            <a:off x="912813" y="2197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25" name="Line 130"/>
          <p:cNvSpPr>
            <a:spLocks noChangeShapeType="1"/>
          </p:cNvSpPr>
          <p:nvPr/>
        </p:nvSpPr>
        <p:spPr bwMode="auto">
          <a:xfrm>
            <a:off x="912813" y="21240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26" name="Line 131"/>
          <p:cNvSpPr>
            <a:spLocks noChangeShapeType="1"/>
          </p:cNvSpPr>
          <p:nvPr/>
        </p:nvSpPr>
        <p:spPr bwMode="auto">
          <a:xfrm>
            <a:off x="912813" y="17430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27" name="Line 132"/>
          <p:cNvSpPr>
            <a:spLocks noChangeShapeType="1"/>
          </p:cNvSpPr>
          <p:nvPr/>
        </p:nvSpPr>
        <p:spPr bwMode="auto">
          <a:xfrm>
            <a:off x="912813" y="15938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28" name="Line 133"/>
          <p:cNvSpPr>
            <a:spLocks noChangeShapeType="1"/>
          </p:cNvSpPr>
          <p:nvPr/>
        </p:nvSpPr>
        <p:spPr bwMode="auto">
          <a:xfrm>
            <a:off x="912813" y="14890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29" name="Line 134"/>
          <p:cNvSpPr>
            <a:spLocks noChangeShapeType="1"/>
          </p:cNvSpPr>
          <p:nvPr/>
        </p:nvSpPr>
        <p:spPr bwMode="auto">
          <a:xfrm>
            <a:off x="912813" y="14160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30" name="Line 135"/>
          <p:cNvSpPr>
            <a:spLocks noChangeShapeType="1"/>
          </p:cNvSpPr>
          <p:nvPr/>
        </p:nvSpPr>
        <p:spPr bwMode="auto">
          <a:xfrm flipV="1">
            <a:off x="942975" y="13541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31" name="Rectangle 136"/>
          <p:cNvSpPr>
            <a:spLocks noChangeArrowheads="1"/>
          </p:cNvSpPr>
          <p:nvPr/>
        </p:nvSpPr>
        <p:spPr bwMode="auto">
          <a:xfrm>
            <a:off x="7872413" y="623411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a:t>
            </a:r>
          </a:p>
        </p:txBody>
      </p:sp>
      <p:sp>
        <p:nvSpPr>
          <p:cNvPr id="243832" name="Rectangle 137"/>
          <p:cNvSpPr>
            <a:spLocks noChangeArrowheads="1"/>
          </p:cNvSpPr>
          <p:nvPr/>
        </p:nvSpPr>
        <p:spPr bwMode="auto">
          <a:xfrm>
            <a:off x="7872413" y="5683250"/>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a:t>
            </a:r>
          </a:p>
        </p:txBody>
      </p:sp>
      <p:sp>
        <p:nvSpPr>
          <p:cNvPr id="243833" name="Rectangle 138"/>
          <p:cNvSpPr>
            <a:spLocks noChangeArrowheads="1"/>
          </p:cNvSpPr>
          <p:nvPr/>
        </p:nvSpPr>
        <p:spPr bwMode="auto">
          <a:xfrm>
            <a:off x="7872413" y="5138738"/>
            <a:ext cx="233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a:t>
            </a:r>
          </a:p>
        </p:txBody>
      </p:sp>
      <p:sp>
        <p:nvSpPr>
          <p:cNvPr id="243834" name="Rectangle 139"/>
          <p:cNvSpPr>
            <a:spLocks noChangeArrowheads="1"/>
          </p:cNvSpPr>
          <p:nvPr/>
        </p:nvSpPr>
        <p:spPr bwMode="auto">
          <a:xfrm>
            <a:off x="7872413" y="4586288"/>
            <a:ext cx="3492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a:t>
            </a:r>
          </a:p>
        </p:txBody>
      </p:sp>
      <p:sp>
        <p:nvSpPr>
          <p:cNvPr id="243835" name="Rectangle 140"/>
          <p:cNvSpPr>
            <a:spLocks noChangeArrowheads="1"/>
          </p:cNvSpPr>
          <p:nvPr/>
        </p:nvSpPr>
        <p:spPr bwMode="auto">
          <a:xfrm>
            <a:off x="7872413" y="4041775"/>
            <a:ext cx="4270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a:t>
            </a:r>
          </a:p>
        </p:txBody>
      </p:sp>
      <p:sp>
        <p:nvSpPr>
          <p:cNvPr id="243836" name="Rectangle 141"/>
          <p:cNvSpPr>
            <a:spLocks noChangeArrowheads="1"/>
          </p:cNvSpPr>
          <p:nvPr/>
        </p:nvSpPr>
        <p:spPr bwMode="auto">
          <a:xfrm>
            <a:off x="7872413" y="3490913"/>
            <a:ext cx="5048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100,000</a:t>
            </a:r>
          </a:p>
        </p:txBody>
      </p:sp>
      <p:sp>
        <p:nvSpPr>
          <p:cNvPr id="243837" name="Rectangle 142"/>
          <p:cNvSpPr>
            <a:spLocks noChangeArrowheads="1"/>
          </p:cNvSpPr>
          <p:nvPr/>
        </p:nvSpPr>
        <p:spPr bwMode="auto">
          <a:xfrm>
            <a:off x="7872413" y="2938463"/>
            <a:ext cx="6207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1,000,000</a:t>
            </a:r>
          </a:p>
        </p:txBody>
      </p:sp>
      <p:sp>
        <p:nvSpPr>
          <p:cNvPr id="243838" name="Rectangle 143"/>
          <p:cNvSpPr>
            <a:spLocks noChangeArrowheads="1"/>
          </p:cNvSpPr>
          <p:nvPr/>
        </p:nvSpPr>
        <p:spPr bwMode="auto">
          <a:xfrm>
            <a:off x="7872413" y="2393950"/>
            <a:ext cx="6985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10,000,000</a:t>
            </a:r>
          </a:p>
        </p:txBody>
      </p:sp>
      <p:sp>
        <p:nvSpPr>
          <p:cNvPr id="243839" name="Rectangle 144"/>
          <p:cNvSpPr>
            <a:spLocks noChangeArrowheads="1"/>
          </p:cNvSpPr>
          <p:nvPr/>
        </p:nvSpPr>
        <p:spPr bwMode="auto">
          <a:xfrm>
            <a:off x="7872413" y="1841500"/>
            <a:ext cx="7762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100,000,000</a:t>
            </a:r>
          </a:p>
        </p:txBody>
      </p:sp>
      <p:sp>
        <p:nvSpPr>
          <p:cNvPr id="243840" name="Rectangle 145"/>
          <p:cNvSpPr>
            <a:spLocks noChangeArrowheads="1"/>
          </p:cNvSpPr>
          <p:nvPr/>
        </p:nvSpPr>
        <p:spPr bwMode="auto">
          <a:xfrm>
            <a:off x="7872413" y="1290638"/>
            <a:ext cx="8937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1,000,000,000</a:t>
            </a:r>
          </a:p>
        </p:txBody>
      </p:sp>
      <p:sp>
        <p:nvSpPr>
          <p:cNvPr id="243841" name="Line 146"/>
          <p:cNvSpPr>
            <a:spLocks noChangeShapeType="1"/>
          </p:cNvSpPr>
          <p:nvPr/>
        </p:nvSpPr>
        <p:spPr bwMode="auto">
          <a:xfrm flipH="1">
            <a:off x="7799388" y="62992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42" name="Line 147"/>
          <p:cNvSpPr>
            <a:spLocks noChangeShapeType="1"/>
          </p:cNvSpPr>
          <p:nvPr/>
        </p:nvSpPr>
        <p:spPr bwMode="auto">
          <a:xfrm flipH="1">
            <a:off x="7799388" y="57467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43" name="Line 148"/>
          <p:cNvSpPr>
            <a:spLocks noChangeShapeType="1"/>
          </p:cNvSpPr>
          <p:nvPr/>
        </p:nvSpPr>
        <p:spPr bwMode="auto">
          <a:xfrm flipH="1">
            <a:off x="7799388" y="52022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44" name="Line 149"/>
          <p:cNvSpPr>
            <a:spLocks noChangeShapeType="1"/>
          </p:cNvSpPr>
          <p:nvPr/>
        </p:nvSpPr>
        <p:spPr bwMode="auto">
          <a:xfrm flipH="1">
            <a:off x="7799388" y="46513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45" name="Line 150"/>
          <p:cNvSpPr>
            <a:spLocks noChangeShapeType="1"/>
          </p:cNvSpPr>
          <p:nvPr/>
        </p:nvSpPr>
        <p:spPr bwMode="auto">
          <a:xfrm flipH="1">
            <a:off x="7799388" y="41005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46" name="Line 151"/>
          <p:cNvSpPr>
            <a:spLocks noChangeShapeType="1"/>
          </p:cNvSpPr>
          <p:nvPr/>
        </p:nvSpPr>
        <p:spPr bwMode="auto">
          <a:xfrm flipH="1">
            <a:off x="7799388" y="35560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47" name="Line 152"/>
          <p:cNvSpPr>
            <a:spLocks noChangeShapeType="1"/>
          </p:cNvSpPr>
          <p:nvPr/>
        </p:nvSpPr>
        <p:spPr bwMode="auto">
          <a:xfrm flipH="1">
            <a:off x="7799388" y="30035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48" name="Line 153"/>
          <p:cNvSpPr>
            <a:spLocks noChangeShapeType="1"/>
          </p:cNvSpPr>
          <p:nvPr/>
        </p:nvSpPr>
        <p:spPr bwMode="auto">
          <a:xfrm flipH="1">
            <a:off x="7799388" y="24511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49" name="Line 154"/>
          <p:cNvSpPr>
            <a:spLocks noChangeShapeType="1"/>
          </p:cNvSpPr>
          <p:nvPr/>
        </p:nvSpPr>
        <p:spPr bwMode="auto">
          <a:xfrm flipH="1">
            <a:off x="7799388" y="19065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50" name="Line 155"/>
          <p:cNvSpPr>
            <a:spLocks noChangeShapeType="1"/>
          </p:cNvSpPr>
          <p:nvPr/>
        </p:nvSpPr>
        <p:spPr bwMode="auto">
          <a:xfrm flipH="1">
            <a:off x="7799388" y="13541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51" name="Line 156"/>
          <p:cNvSpPr>
            <a:spLocks noChangeShapeType="1"/>
          </p:cNvSpPr>
          <p:nvPr/>
        </p:nvSpPr>
        <p:spPr bwMode="auto">
          <a:xfrm flipV="1">
            <a:off x="7799388" y="13541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52" name="Rectangle 223"/>
          <p:cNvSpPr>
            <a:spLocks noChangeArrowheads="1"/>
          </p:cNvSpPr>
          <p:nvPr/>
        </p:nvSpPr>
        <p:spPr bwMode="auto">
          <a:xfrm>
            <a:off x="611188" y="341313"/>
            <a:ext cx="70119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2400" b="0">
                <a:solidFill>
                  <a:srgbClr val="1A1A1A"/>
                </a:solidFill>
                <a:latin typeface="Comic Sans MS" charset="0"/>
              </a:rPr>
              <a:t>Disk Capacity vs Sequencing Capacity, 1990-2009</a:t>
            </a:r>
            <a:endParaRPr lang="en-US" altLang="x-none" sz="2400" b="0">
              <a:latin typeface="Comic Sans MS" charset="0"/>
            </a:endParaRPr>
          </a:p>
        </p:txBody>
      </p:sp>
      <p:sp>
        <p:nvSpPr>
          <p:cNvPr id="243853" name="Rectangle 224"/>
          <p:cNvSpPr>
            <a:spLocks noChangeArrowheads="1"/>
          </p:cNvSpPr>
          <p:nvPr/>
        </p:nvSpPr>
        <p:spPr bwMode="auto">
          <a:xfrm>
            <a:off x="147638" y="815975"/>
            <a:ext cx="854075" cy="336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Disk Storage</a:t>
            </a:r>
          </a:p>
          <a:p>
            <a:pPr eaLnBrk="1" hangingPunct="1">
              <a:spcBef>
                <a:spcPct val="0"/>
              </a:spcBef>
              <a:buFontTx/>
              <a:buNone/>
            </a:pPr>
            <a:r>
              <a:rPr lang="en-US" altLang="x-none" sz="1100">
                <a:solidFill>
                  <a:srgbClr val="1A1A1A"/>
                </a:solidFill>
              </a:rPr>
              <a:t>(Mbytes/$)</a:t>
            </a:r>
            <a:endParaRPr lang="en-US" altLang="x-none" sz="1100"/>
          </a:p>
        </p:txBody>
      </p:sp>
      <p:sp>
        <p:nvSpPr>
          <p:cNvPr id="243854" name="Rectangle 225"/>
          <p:cNvSpPr>
            <a:spLocks noChangeArrowheads="1"/>
          </p:cNvSpPr>
          <p:nvPr/>
        </p:nvSpPr>
        <p:spPr bwMode="auto">
          <a:xfrm>
            <a:off x="7889875" y="815975"/>
            <a:ext cx="1254125" cy="336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DNA</a:t>
            </a:r>
          </a:p>
          <a:p>
            <a:pPr eaLnBrk="1" hangingPunct="1">
              <a:spcBef>
                <a:spcPct val="0"/>
              </a:spcBef>
              <a:buFontTx/>
              <a:buNone/>
            </a:pPr>
            <a:r>
              <a:rPr lang="en-US" altLang="x-none" sz="1100">
                <a:solidFill>
                  <a:srgbClr val="FF0000"/>
                </a:solidFill>
              </a:rPr>
              <a:t>Sequencing (bp/$)</a:t>
            </a:r>
          </a:p>
        </p:txBody>
      </p:sp>
      <p:grpSp>
        <p:nvGrpSpPr>
          <p:cNvPr id="243855" name="Group 312"/>
          <p:cNvGrpSpPr>
            <a:grpSpLocks/>
          </p:cNvGrpSpPr>
          <p:nvPr/>
        </p:nvGrpSpPr>
        <p:grpSpPr bwMode="auto">
          <a:xfrm>
            <a:off x="906463" y="2063750"/>
            <a:ext cx="6892925" cy="4271963"/>
            <a:chOff x="629" y="1327"/>
            <a:chExt cx="4787" cy="2967"/>
          </a:xfrm>
        </p:grpSpPr>
        <p:sp>
          <p:nvSpPr>
            <p:cNvPr id="4" name="Text Box 313"/>
            <p:cNvSpPr txBox="1">
              <a:spLocks noChangeArrowheads="1"/>
            </p:cNvSpPr>
            <p:nvPr/>
          </p:nvSpPr>
          <p:spPr bwMode="auto">
            <a:xfrm>
              <a:off x="1322" y="2008"/>
              <a:ext cx="1592" cy="32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300" b="0">
                  <a:latin typeface="Comic Sans MS" charset="0"/>
                  <a:ea typeface="ヒラギノ角ゴ ProN W3" charset="0"/>
                  <a:cs typeface="ヒラギノ角ゴ ProN W3" charset="0"/>
                  <a:sym typeface="Arial" charset="0"/>
                </a:rPr>
                <a:t>Hard disk storage (MB/$)</a:t>
              </a:r>
            </a:p>
            <a:p>
              <a:pPr eaLnBrk="1" hangingPunct="1">
                <a:defRPr/>
              </a:pPr>
              <a:r>
                <a:rPr lang="en-US" sz="1100" b="0" i="1">
                  <a:latin typeface="Comic Sans MS" charset="0"/>
                  <a:ea typeface="ヒラギノ角ゴ ProN W3" charset="0"/>
                  <a:cs typeface="ヒラギノ角ゴ ProN W3" charset="0"/>
                  <a:sym typeface="Arial" charset="0"/>
                </a:rPr>
                <a:t>Doubling time=14 months</a:t>
              </a:r>
            </a:p>
          </p:txBody>
        </p:sp>
        <p:sp>
          <p:nvSpPr>
            <p:cNvPr id="244141"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244142" name="Group 315"/>
            <p:cNvGrpSpPr>
              <a:grpSpLocks/>
            </p:cNvGrpSpPr>
            <p:nvPr/>
          </p:nvGrpSpPr>
          <p:grpSpPr bwMode="auto">
            <a:xfrm>
              <a:off x="629" y="1327"/>
              <a:ext cx="4787" cy="2967"/>
              <a:chOff x="629" y="1327"/>
              <a:chExt cx="4787" cy="2967"/>
            </a:xfrm>
          </p:grpSpPr>
          <p:grpSp>
            <p:nvGrpSpPr>
              <p:cNvPr id="244143" name="Group 316"/>
              <p:cNvGrpSpPr>
                <a:grpSpLocks/>
              </p:cNvGrpSpPr>
              <p:nvPr/>
            </p:nvGrpSpPr>
            <p:grpSpPr bwMode="auto">
              <a:xfrm>
                <a:off x="629" y="4222"/>
                <a:ext cx="57" cy="72"/>
                <a:chOff x="629" y="4222"/>
                <a:chExt cx="57" cy="72"/>
              </a:xfrm>
            </p:grpSpPr>
            <p:sp>
              <p:nvSpPr>
                <p:cNvPr id="244194"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4195"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4196"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97"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144" name="Group 321"/>
              <p:cNvGrpSpPr>
                <a:grpSpLocks/>
              </p:cNvGrpSpPr>
              <p:nvPr/>
            </p:nvGrpSpPr>
            <p:grpSpPr bwMode="auto">
              <a:xfrm>
                <a:off x="851" y="4165"/>
                <a:ext cx="47" cy="51"/>
                <a:chOff x="851" y="4165"/>
                <a:chExt cx="47" cy="51"/>
              </a:xfrm>
            </p:grpSpPr>
            <p:sp>
              <p:nvSpPr>
                <p:cNvPr id="244192"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93"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145" name="Group 324"/>
              <p:cNvGrpSpPr>
                <a:grpSpLocks/>
              </p:cNvGrpSpPr>
              <p:nvPr/>
            </p:nvGrpSpPr>
            <p:grpSpPr bwMode="auto">
              <a:xfrm>
                <a:off x="1068" y="4045"/>
                <a:ext cx="46" cy="52"/>
                <a:chOff x="1068" y="4045"/>
                <a:chExt cx="46" cy="52"/>
              </a:xfrm>
            </p:grpSpPr>
            <p:sp>
              <p:nvSpPr>
                <p:cNvPr id="244190"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91"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146" name="Group 327"/>
              <p:cNvGrpSpPr>
                <a:grpSpLocks/>
              </p:cNvGrpSpPr>
              <p:nvPr/>
            </p:nvGrpSpPr>
            <p:grpSpPr bwMode="auto">
              <a:xfrm>
                <a:off x="1280" y="3900"/>
                <a:ext cx="51" cy="47"/>
                <a:chOff x="1280" y="3900"/>
                <a:chExt cx="51" cy="47"/>
              </a:xfrm>
            </p:grpSpPr>
            <p:sp>
              <p:nvSpPr>
                <p:cNvPr id="244188"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89"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147" name="Group 330"/>
              <p:cNvGrpSpPr>
                <a:grpSpLocks/>
              </p:cNvGrpSpPr>
              <p:nvPr/>
            </p:nvGrpSpPr>
            <p:grpSpPr bwMode="auto">
              <a:xfrm>
                <a:off x="1497" y="3724"/>
                <a:ext cx="268" cy="68"/>
                <a:chOff x="1497" y="3724"/>
                <a:chExt cx="268" cy="68"/>
              </a:xfrm>
            </p:grpSpPr>
            <p:sp>
              <p:nvSpPr>
                <p:cNvPr id="244184"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85"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86"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87"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148" name="Group 335"/>
              <p:cNvGrpSpPr>
                <a:grpSpLocks/>
              </p:cNvGrpSpPr>
              <p:nvPr/>
            </p:nvGrpSpPr>
            <p:grpSpPr bwMode="auto">
              <a:xfrm>
                <a:off x="1930" y="3238"/>
                <a:ext cx="481" cy="300"/>
                <a:chOff x="1930" y="3238"/>
                <a:chExt cx="481" cy="300"/>
              </a:xfrm>
            </p:grpSpPr>
            <p:sp>
              <p:nvSpPr>
                <p:cNvPr id="244178"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79"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80"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81"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82"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83"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149" name="Group 342"/>
              <p:cNvGrpSpPr>
                <a:grpSpLocks/>
              </p:cNvGrpSpPr>
              <p:nvPr/>
            </p:nvGrpSpPr>
            <p:grpSpPr bwMode="auto">
              <a:xfrm>
                <a:off x="2581" y="2699"/>
                <a:ext cx="480" cy="404"/>
                <a:chOff x="2581" y="2699"/>
                <a:chExt cx="480" cy="404"/>
              </a:xfrm>
            </p:grpSpPr>
            <p:sp>
              <p:nvSpPr>
                <p:cNvPr id="244172"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73"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74"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75"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76"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77"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150" name="Group 349"/>
              <p:cNvGrpSpPr>
                <a:grpSpLocks/>
              </p:cNvGrpSpPr>
              <p:nvPr/>
            </p:nvGrpSpPr>
            <p:grpSpPr bwMode="auto">
              <a:xfrm>
                <a:off x="3226" y="2389"/>
                <a:ext cx="486" cy="222"/>
                <a:chOff x="3226" y="2389"/>
                <a:chExt cx="486" cy="222"/>
              </a:xfrm>
            </p:grpSpPr>
            <p:sp>
              <p:nvSpPr>
                <p:cNvPr id="244166"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67"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68"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69"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70"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71"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151" name="Group 356"/>
              <p:cNvGrpSpPr>
                <a:grpSpLocks/>
              </p:cNvGrpSpPr>
              <p:nvPr/>
            </p:nvGrpSpPr>
            <p:grpSpPr bwMode="auto">
              <a:xfrm>
                <a:off x="3877" y="2140"/>
                <a:ext cx="268" cy="62"/>
                <a:chOff x="3877" y="2140"/>
                <a:chExt cx="268" cy="62"/>
              </a:xfrm>
            </p:grpSpPr>
            <p:sp>
              <p:nvSpPr>
                <p:cNvPr id="244162"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63"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64"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65"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sp>
            <p:nvSpPr>
              <p:cNvPr id="244152"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GB"/>
              </a:p>
            </p:txBody>
          </p:sp>
          <p:grpSp>
            <p:nvGrpSpPr>
              <p:cNvPr id="244153" name="Group 362"/>
              <p:cNvGrpSpPr>
                <a:grpSpLocks/>
              </p:cNvGrpSpPr>
              <p:nvPr/>
            </p:nvGrpSpPr>
            <p:grpSpPr bwMode="auto">
              <a:xfrm>
                <a:off x="4744" y="1767"/>
                <a:ext cx="47" cy="52"/>
                <a:chOff x="4744" y="1767"/>
                <a:chExt cx="47" cy="52"/>
              </a:xfrm>
            </p:grpSpPr>
            <p:sp>
              <p:nvSpPr>
                <p:cNvPr id="244160"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61"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154" name="Group 365"/>
              <p:cNvGrpSpPr>
                <a:grpSpLocks/>
              </p:cNvGrpSpPr>
              <p:nvPr/>
            </p:nvGrpSpPr>
            <p:grpSpPr bwMode="auto">
              <a:xfrm>
                <a:off x="4528" y="1923"/>
                <a:ext cx="46" cy="46"/>
                <a:chOff x="4528" y="1923"/>
                <a:chExt cx="46" cy="46"/>
              </a:xfrm>
            </p:grpSpPr>
            <p:sp>
              <p:nvSpPr>
                <p:cNvPr id="244158"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59"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155" name="Group 368"/>
              <p:cNvGrpSpPr>
                <a:grpSpLocks/>
              </p:cNvGrpSpPr>
              <p:nvPr/>
            </p:nvGrpSpPr>
            <p:grpSpPr bwMode="auto">
              <a:xfrm>
                <a:off x="4311" y="2104"/>
                <a:ext cx="46" cy="52"/>
                <a:chOff x="4311" y="2104"/>
                <a:chExt cx="46" cy="52"/>
              </a:xfrm>
            </p:grpSpPr>
            <p:sp>
              <p:nvSpPr>
                <p:cNvPr id="244156"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57"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grpSp>
      <p:grpSp>
        <p:nvGrpSpPr>
          <p:cNvPr id="243856" name="Group 402"/>
          <p:cNvGrpSpPr>
            <a:grpSpLocks/>
          </p:cNvGrpSpPr>
          <p:nvPr/>
        </p:nvGrpSpPr>
        <p:grpSpPr bwMode="auto">
          <a:xfrm>
            <a:off x="912813" y="3832225"/>
            <a:ext cx="6907212" cy="2336800"/>
            <a:chOff x="634" y="2555"/>
            <a:chExt cx="4797" cy="1622"/>
          </a:xfrm>
        </p:grpSpPr>
        <p:grpSp>
          <p:nvGrpSpPr>
            <p:cNvPr id="244121" name="Group 376"/>
            <p:cNvGrpSpPr>
              <a:grpSpLocks/>
            </p:cNvGrpSpPr>
            <p:nvPr/>
          </p:nvGrpSpPr>
          <p:grpSpPr bwMode="auto">
            <a:xfrm>
              <a:off x="634" y="4035"/>
              <a:ext cx="47" cy="52"/>
              <a:chOff x="634" y="4035"/>
              <a:chExt cx="47" cy="52"/>
            </a:xfrm>
          </p:grpSpPr>
          <p:sp>
            <p:nvSpPr>
              <p:cNvPr id="244137"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4138"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139"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GB"/>
              </a:p>
            </p:txBody>
          </p:sp>
        </p:grpSp>
        <p:grpSp>
          <p:nvGrpSpPr>
            <p:cNvPr id="244122" name="Group 380"/>
            <p:cNvGrpSpPr>
              <a:grpSpLocks/>
            </p:cNvGrpSpPr>
            <p:nvPr/>
          </p:nvGrpSpPr>
          <p:grpSpPr bwMode="auto">
            <a:xfrm>
              <a:off x="1713" y="3642"/>
              <a:ext cx="269" cy="62"/>
              <a:chOff x="1713" y="3642"/>
              <a:chExt cx="269" cy="62"/>
            </a:xfrm>
          </p:grpSpPr>
          <p:sp>
            <p:nvSpPr>
              <p:cNvPr id="244133"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134"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GB"/>
              </a:p>
            </p:txBody>
          </p:sp>
          <p:sp>
            <p:nvSpPr>
              <p:cNvPr id="244135"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136"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GB"/>
              </a:p>
            </p:txBody>
          </p:sp>
        </p:grpSp>
        <p:grpSp>
          <p:nvGrpSpPr>
            <p:cNvPr id="244123" name="Group 385"/>
            <p:cNvGrpSpPr>
              <a:grpSpLocks/>
            </p:cNvGrpSpPr>
            <p:nvPr/>
          </p:nvGrpSpPr>
          <p:grpSpPr bwMode="auto">
            <a:xfrm>
              <a:off x="3226" y="3072"/>
              <a:ext cx="486" cy="192"/>
              <a:chOff x="3226" y="3072"/>
              <a:chExt cx="486" cy="192"/>
            </a:xfrm>
          </p:grpSpPr>
          <p:sp>
            <p:nvSpPr>
              <p:cNvPr id="244127"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128"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GB"/>
              </a:p>
            </p:txBody>
          </p:sp>
          <p:sp>
            <p:nvSpPr>
              <p:cNvPr id="244129"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130"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GB"/>
              </a:p>
            </p:txBody>
          </p:sp>
          <p:sp>
            <p:nvSpPr>
              <p:cNvPr id="244131"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132"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GB"/>
              </a:p>
            </p:txBody>
          </p:sp>
        </p:grpSp>
        <p:sp>
          <p:nvSpPr>
            <p:cNvPr id="244124"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5" name="Text Box 393"/>
            <p:cNvSpPr txBox="1">
              <a:spLocks noChangeArrowheads="1"/>
            </p:cNvSpPr>
            <p:nvPr/>
          </p:nvSpPr>
          <p:spPr bwMode="auto">
            <a:xfrm>
              <a:off x="2407" y="3597"/>
              <a:ext cx="1105" cy="58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300" b="0">
                  <a:latin typeface="Comic Sans MS" charset="0"/>
                  <a:ea typeface="ヒラギノ角ゴ ProN W3" charset="0"/>
                  <a:cs typeface="ヒラギノ角ゴ ProN W3" charset="0"/>
                  <a:sym typeface="Arial" charset="0"/>
                </a:rPr>
                <a:t>Pre-nextgen sequencing (bp/$)</a:t>
              </a:r>
            </a:p>
            <a:p>
              <a:pPr eaLnBrk="1" hangingPunct="1">
                <a:defRPr/>
              </a:pPr>
              <a:r>
                <a:rPr lang="en-US" sz="1100" b="0" i="1">
                  <a:latin typeface="Comic Sans MS" charset="0"/>
                  <a:ea typeface="ヒラギノ角ゴ ProN W3" charset="0"/>
                  <a:cs typeface="ヒラギノ角ゴ ProN W3" charset="0"/>
                  <a:sym typeface="Arial" charset="0"/>
                </a:rPr>
                <a:t>Doubling time=19 months</a:t>
              </a:r>
            </a:p>
          </p:txBody>
        </p:sp>
        <p:sp>
          <p:nvSpPr>
            <p:cNvPr id="244126"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grpSp>
        <p:nvGrpSpPr>
          <p:cNvPr id="243857" name="Group 401"/>
          <p:cNvGrpSpPr>
            <a:grpSpLocks/>
          </p:cNvGrpSpPr>
          <p:nvPr/>
        </p:nvGrpSpPr>
        <p:grpSpPr bwMode="auto">
          <a:xfrm>
            <a:off x="5184775" y="1354138"/>
            <a:ext cx="2532063" cy="3808412"/>
            <a:chOff x="3601" y="835"/>
            <a:chExt cx="1758" cy="2644"/>
          </a:xfrm>
        </p:grpSpPr>
        <p:sp>
          <p:nvSpPr>
            <p:cNvPr id="3304" name="Text Box 232"/>
            <p:cNvSpPr txBox="1">
              <a:spLocks noChangeArrowheads="1"/>
            </p:cNvSpPr>
            <p:nvPr/>
          </p:nvSpPr>
          <p:spPr bwMode="auto">
            <a:xfrm>
              <a:off x="4069" y="3016"/>
              <a:ext cx="1152"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eaLnBrk="1" hangingPunct="1">
                <a:defRPr/>
              </a:pPr>
              <a:r>
                <a:rPr lang="en-US" sz="1300" b="0">
                  <a:latin typeface="Comic Sans MS" pitchFamily="-110" charset="0"/>
                  <a:ea typeface="ヒラギノ角ゴ ProN W3" pitchFamily="-110" charset="-128"/>
                  <a:cs typeface="ヒラギノ角ゴ ProN W3" pitchFamily="-110" charset="-128"/>
                  <a:sym typeface="Arial" pitchFamily="-110" charset="0"/>
                </a:rPr>
                <a:t>Nextgen sequencing (bp/$)</a:t>
              </a:r>
            </a:p>
            <a:p>
              <a:pPr eaLnBrk="1" hangingPunct="1">
                <a:defRPr/>
              </a:pPr>
              <a:r>
                <a:rPr lang="en-US" sz="1100" b="0" i="1">
                  <a:latin typeface="Comic Sans MS" pitchFamily="-110" charset="0"/>
                  <a:ea typeface="ヒラギノ角ゴ ProN W3" pitchFamily="-110" charset="-128"/>
                  <a:cs typeface="ヒラギノ角ゴ ProN W3" pitchFamily="-110" charset="-128"/>
                  <a:sym typeface="Arial" pitchFamily="-110" charset="0"/>
                </a:rPr>
                <a:t>Doubling time=4 mo0</a:t>
              </a:r>
            </a:p>
          </p:txBody>
        </p:sp>
        <p:sp>
          <p:nvSpPr>
            <p:cNvPr id="244103"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244104" name="Group 400"/>
            <p:cNvGrpSpPr>
              <a:grpSpLocks/>
            </p:cNvGrpSpPr>
            <p:nvPr/>
          </p:nvGrpSpPr>
          <p:grpSpPr bwMode="auto">
            <a:xfrm>
              <a:off x="3601" y="835"/>
              <a:ext cx="1758" cy="2362"/>
              <a:chOff x="3601" y="835"/>
              <a:chExt cx="1758" cy="2362"/>
            </a:xfrm>
          </p:grpSpPr>
          <p:grpSp>
            <p:nvGrpSpPr>
              <p:cNvPr id="244105" name="Group 395"/>
              <p:cNvGrpSpPr>
                <a:grpSpLocks/>
              </p:cNvGrpSpPr>
              <p:nvPr/>
            </p:nvGrpSpPr>
            <p:grpSpPr bwMode="auto">
              <a:xfrm>
                <a:off x="3877" y="2870"/>
                <a:ext cx="52" cy="47"/>
                <a:chOff x="3877" y="2870"/>
                <a:chExt cx="52" cy="47"/>
              </a:xfrm>
            </p:grpSpPr>
            <p:sp>
              <p:nvSpPr>
                <p:cNvPr id="244119"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120"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244106" name="Group 396"/>
              <p:cNvGrpSpPr>
                <a:grpSpLocks/>
              </p:cNvGrpSpPr>
              <p:nvPr/>
            </p:nvGrpSpPr>
            <p:grpSpPr bwMode="auto">
              <a:xfrm>
                <a:off x="4094" y="2368"/>
                <a:ext cx="51" cy="46"/>
                <a:chOff x="4094" y="2368"/>
                <a:chExt cx="51" cy="46"/>
              </a:xfrm>
            </p:grpSpPr>
            <p:sp>
              <p:nvSpPr>
                <p:cNvPr id="244117"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118"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244107" name="Group 397"/>
              <p:cNvGrpSpPr>
                <a:grpSpLocks/>
              </p:cNvGrpSpPr>
              <p:nvPr/>
            </p:nvGrpSpPr>
            <p:grpSpPr bwMode="auto">
              <a:xfrm>
                <a:off x="4311" y="2135"/>
                <a:ext cx="46" cy="52"/>
                <a:chOff x="4311" y="2135"/>
                <a:chExt cx="46" cy="52"/>
              </a:xfrm>
            </p:grpSpPr>
            <p:sp>
              <p:nvSpPr>
                <p:cNvPr id="244115"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116"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244108" name="Group 398"/>
              <p:cNvGrpSpPr>
                <a:grpSpLocks/>
              </p:cNvGrpSpPr>
              <p:nvPr/>
            </p:nvGrpSpPr>
            <p:grpSpPr bwMode="auto">
              <a:xfrm>
                <a:off x="4528" y="1897"/>
                <a:ext cx="46" cy="46"/>
                <a:chOff x="4528" y="1897"/>
                <a:chExt cx="46" cy="46"/>
              </a:xfrm>
            </p:grpSpPr>
            <p:sp>
              <p:nvSpPr>
                <p:cNvPr id="244113"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114"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244109" name="Group 399"/>
              <p:cNvGrpSpPr>
                <a:grpSpLocks/>
              </p:cNvGrpSpPr>
              <p:nvPr/>
            </p:nvGrpSpPr>
            <p:grpSpPr bwMode="auto">
              <a:xfrm>
                <a:off x="4744" y="1653"/>
                <a:ext cx="47" cy="47"/>
                <a:chOff x="4744" y="1653"/>
                <a:chExt cx="47" cy="47"/>
              </a:xfrm>
            </p:grpSpPr>
            <p:sp>
              <p:nvSpPr>
                <p:cNvPr id="244111"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112"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244110"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GB"/>
              </a:p>
            </p:txBody>
          </p:sp>
        </p:grpSp>
      </p:grpSp>
      <p:pic>
        <p:nvPicPr>
          <p:cNvPr id="3" name="Picture 2" descr="Screen Shot 2013-05-22 at 10.09.11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838200"/>
            <a:ext cx="4321175" cy="161766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1"/>
          <p:cNvSpPr/>
          <p:nvPr/>
        </p:nvSpPr>
        <p:spPr bwMode="auto">
          <a:xfrm>
            <a:off x="3175" y="0"/>
            <a:ext cx="9144000" cy="6858000"/>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eaLnBrk="1" hangingPunct="1">
              <a:defRPr/>
            </a:pPr>
            <a:endParaRPr lang="en-US" b="0">
              <a:ea typeface="ヒラギノ角ゴ ProN W3" charset="-128"/>
              <a:cs typeface="ヒラギノ角ゴ ProN W3" charset="-128"/>
            </a:endParaRPr>
          </a:p>
        </p:txBody>
      </p:sp>
      <p:sp>
        <p:nvSpPr>
          <p:cNvPr id="243860" name="Freeform 6"/>
          <p:cNvSpPr>
            <a:spLocks/>
          </p:cNvSpPr>
          <p:nvPr/>
        </p:nvSpPr>
        <p:spPr bwMode="auto">
          <a:xfrm>
            <a:off x="946150" y="1201738"/>
            <a:ext cx="6856413" cy="4945062"/>
          </a:xfrm>
          <a:custGeom>
            <a:avLst/>
            <a:gdLst>
              <a:gd name="T0" fmla="*/ 2147483646 w 4761"/>
              <a:gd name="T1" fmla="*/ 2147483646 h 3433"/>
              <a:gd name="T2" fmla="*/ 0 w 4761"/>
              <a:gd name="T3" fmla="*/ 2147483646 h 3433"/>
              <a:gd name="T4" fmla="*/ 0 w 4761"/>
              <a:gd name="T5" fmla="*/ 0 h 3433"/>
              <a:gd name="T6" fmla="*/ 2147483646 w 4761"/>
              <a:gd name="T7" fmla="*/ 0 h 3433"/>
              <a:gd name="T8" fmla="*/ 2147483646 w 4761"/>
              <a:gd name="T9" fmla="*/ 2147483646 h 3433"/>
              <a:gd name="T10" fmla="*/ 2147483646 w 4761"/>
              <a:gd name="T11" fmla="*/ 2147483646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GB"/>
          </a:p>
        </p:txBody>
      </p:sp>
      <p:sp>
        <p:nvSpPr>
          <p:cNvPr id="243861" name="Line 7"/>
          <p:cNvSpPr>
            <a:spLocks noChangeShapeType="1"/>
          </p:cNvSpPr>
          <p:nvPr/>
        </p:nvSpPr>
        <p:spPr bwMode="auto">
          <a:xfrm flipH="1">
            <a:off x="946150"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62" name="Line 8"/>
          <p:cNvSpPr>
            <a:spLocks noChangeShapeType="1"/>
          </p:cNvSpPr>
          <p:nvPr/>
        </p:nvSpPr>
        <p:spPr bwMode="auto">
          <a:xfrm flipH="1">
            <a:off x="946150"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63" name="Line 9"/>
          <p:cNvSpPr>
            <a:spLocks noChangeShapeType="1"/>
          </p:cNvSpPr>
          <p:nvPr/>
        </p:nvSpPr>
        <p:spPr bwMode="auto">
          <a:xfrm flipH="1">
            <a:off x="946150"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64" name="Line 10"/>
          <p:cNvSpPr>
            <a:spLocks noChangeShapeType="1"/>
          </p:cNvSpPr>
          <p:nvPr/>
        </p:nvSpPr>
        <p:spPr bwMode="auto">
          <a:xfrm flipH="1">
            <a:off x="946150"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65" name="Line 11"/>
          <p:cNvSpPr>
            <a:spLocks noChangeShapeType="1"/>
          </p:cNvSpPr>
          <p:nvPr/>
        </p:nvSpPr>
        <p:spPr bwMode="auto">
          <a:xfrm flipH="1">
            <a:off x="946150"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66" name="Line 12"/>
          <p:cNvSpPr>
            <a:spLocks noChangeShapeType="1"/>
          </p:cNvSpPr>
          <p:nvPr/>
        </p:nvSpPr>
        <p:spPr bwMode="auto">
          <a:xfrm flipH="1">
            <a:off x="946150"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67" name="Line 13"/>
          <p:cNvSpPr>
            <a:spLocks noChangeShapeType="1"/>
          </p:cNvSpPr>
          <p:nvPr/>
        </p:nvSpPr>
        <p:spPr bwMode="auto">
          <a:xfrm flipH="1">
            <a:off x="946150"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68" name="Line 14"/>
          <p:cNvSpPr>
            <a:spLocks noChangeShapeType="1"/>
          </p:cNvSpPr>
          <p:nvPr/>
        </p:nvSpPr>
        <p:spPr bwMode="auto">
          <a:xfrm flipH="1">
            <a:off x="946150"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69" name="Line 15"/>
          <p:cNvSpPr>
            <a:spLocks noChangeShapeType="1"/>
          </p:cNvSpPr>
          <p:nvPr/>
        </p:nvSpPr>
        <p:spPr bwMode="auto">
          <a:xfrm flipH="1">
            <a:off x="946150"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70" name="Line 16"/>
          <p:cNvSpPr>
            <a:spLocks noChangeShapeType="1"/>
          </p:cNvSpPr>
          <p:nvPr/>
        </p:nvSpPr>
        <p:spPr bwMode="auto">
          <a:xfrm flipH="1">
            <a:off x="946150"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71" name="Line 17"/>
          <p:cNvSpPr>
            <a:spLocks noChangeShapeType="1"/>
          </p:cNvSpPr>
          <p:nvPr/>
        </p:nvSpPr>
        <p:spPr bwMode="auto">
          <a:xfrm flipH="1">
            <a:off x="946150"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72" name="Line 18"/>
          <p:cNvSpPr>
            <a:spLocks noChangeShapeType="1"/>
          </p:cNvSpPr>
          <p:nvPr/>
        </p:nvSpPr>
        <p:spPr bwMode="auto">
          <a:xfrm flipH="1">
            <a:off x="946150"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73" name="Line 19"/>
          <p:cNvSpPr>
            <a:spLocks noChangeShapeType="1"/>
          </p:cNvSpPr>
          <p:nvPr/>
        </p:nvSpPr>
        <p:spPr bwMode="auto">
          <a:xfrm flipH="1">
            <a:off x="946150"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74" name="Line 20"/>
          <p:cNvSpPr>
            <a:spLocks noChangeShapeType="1"/>
          </p:cNvSpPr>
          <p:nvPr/>
        </p:nvSpPr>
        <p:spPr bwMode="auto">
          <a:xfrm flipH="1">
            <a:off x="946150"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75" name="Line 21"/>
          <p:cNvSpPr>
            <a:spLocks noChangeShapeType="1"/>
          </p:cNvSpPr>
          <p:nvPr/>
        </p:nvSpPr>
        <p:spPr bwMode="auto">
          <a:xfrm flipH="1">
            <a:off x="946150"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76" name="Line 22"/>
          <p:cNvSpPr>
            <a:spLocks noChangeShapeType="1"/>
          </p:cNvSpPr>
          <p:nvPr/>
        </p:nvSpPr>
        <p:spPr bwMode="auto">
          <a:xfrm flipH="1">
            <a:off x="946150"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77" name="Line 23"/>
          <p:cNvSpPr>
            <a:spLocks noChangeShapeType="1"/>
          </p:cNvSpPr>
          <p:nvPr/>
        </p:nvSpPr>
        <p:spPr bwMode="auto">
          <a:xfrm flipH="1">
            <a:off x="946150"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78" name="Line 24"/>
          <p:cNvSpPr>
            <a:spLocks noChangeShapeType="1"/>
          </p:cNvSpPr>
          <p:nvPr/>
        </p:nvSpPr>
        <p:spPr bwMode="auto">
          <a:xfrm flipH="1">
            <a:off x="946150"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79" name="Line 25"/>
          <p:cNvSpPr>
            <a:spLocks noChangeShapeType="1"/>
          </p:cNvSpPr>
          <p:nvPr/>
        </p:nvSpPr>
        <p:spPr bwMode="auto">
          <a:xfrm flipH="1">
            <a:off x="946150"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80" name="Line 26"/>
          <p:cNvSpPr>
            <a:spLocks noChangeShapeType="1"/>
          </p:cNvSpPr>
          <p:nvPr/>
        </p:nvSpPr>
        <p:spPr bwMode="auto">
          <a:xfrm flipH="1">
            <a:off x="946150"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81" name="Line 27"/>
          <p:cNvSpPr>
            <a:spLocks noChangeShapeType="1"/>
          </p:cNvSpPr>
          <p:nvPr/>
        </p:nvSpPr>
        <p:spPr bwMode="auto">
          <a:xfrm flipH="1">
            <a:off x="946150"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82" name="Line 28"/>
          <p:cNvSpPr>
            <a:spLocks noChangeShapeType="1"/>
          </p:cNvSpPr>
          <p:nvPr/>
        </p:nvSpPr>
        <p:spPr bwMode="auto">
          <a:xfrm flipH="1">
            <a:off x="946150"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83" name="Line 29"/>
          <p:cNvSpPr>
            <a:spLocks noChangeShapeType="1"/>
          </p:cNvSpPr>
          <p:nvPr/>
        </p:nvSpPr>
        <p:spPr bwMode="auto">
          <a:xfrm flipH="1">
            <a:off x="946150"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84" name="Line 30"/>
          <p:cNvSpPr>
            <a:spLocks noChangeShapeType="1"/>
          </p:cNvSpPr>
          <p:nvPr/>
        </p:nvSpPr>
        <p:spPr bwMode="auto">
          <a:xfrm flipH="1">
            <a:off x="946150"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85" name="Line 31"/>
          <p:cNvSpPr>
            <a:spLocks noChangeShapeType="1"/>
          </p:cNvSpPr>
          <p:nvPr/>
        </p:nvSpPr>
        <p:spPr bwMode="auto">
          <a:xfrm flipH="1">
            <a:off x="946150"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86" name="Line 32"/>
          <p:cNvSpPr>
            <a:spLocks noChangeShapeType="1"/>
          </p:cNvSpPr>
          <p:nvPr/>
        </p:nvSpPr>
        <p:spPr bwMode="auto">
          <a:xfrm flipH="1">
            <a:off x="946150"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87" name="Line 33"/>
          <p:cNvSpPr>
            <a:spLocks noChangeShapeType="1"/>
          </p:cNvSpPr>
          <p:nvPr/>
        </p:nvSpPr>
        <p:spPr bwMode="auto">
          <a:xfrm flipH="1">
            <a:off x="946150"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88" name="Line 34"/>
          <p:cNvSpPr>
            <a:spLocks noChangeShapeType="1"/>
          </p:cNvSpPr>
          <p:nvPr/>
        </p:nvSpPr>
        <p:spPr bwMode="auto">
          <a:xfrm flipH="1">
            <a:off x="946150"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89" name="Line 35"/>
          <p:cNvSpPr>
            <a:spLocks noChangeShapeType="1"/>
          </p:cNvSpPr>
          <p:nvPr/>
        </p:nvSpPr>
        <p:spPr bwMode="auto">
          <a:xfrm flipH="1">
            <a:off x="946150"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90" name="Line 36"/>
          <p:cNvSpPr>
            <a:spLocks noChangeShapeType="1"/>
          </p:cNvSpPr>
          <p:nvPr/>
        </p:nvSpPr>
        <p:spPr bwMode="auto">
          <a:xfrm flipH="1">
            <a:off x="946150"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91" name="Line 37"/>
          <p:cNvSpPr>
            <a:spLocks noChangeShapeType="1"/>
          </p:cNvSpPr>
          <p:nvPr/>
        </p:nvSpPr>
        <p:spPr bwMode="auto">
          <a:xfrm flipH="1">
            <a:off x="946150"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92" name="Line 38"/>
          <p:cNvSpPr>
            <a:spLocks noChangeShapeType="1"/>
          </p:cNvSpPr>
          <p:nvPr/>
        </p:nvSpPr>
        <p:spPr bwMode="auto">
          <a:xfrm flipH="1">
            <a:off x="946150"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93" name="Line 39"/>
          <p:cNvSpPr>
            <a:spLocks noChangeShapeType="1"/>
          </p:cNvSpPr>
          <p:nvPr/>
        </p:nvSpPr>
        <p:spPr bwMode="auto">
          <a:xfrm flipH="1">
            <a:off x="946150"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94" name="Line 40"/>
          <p:cNvSpPr>
            <a:spLocks noChangeShapeType="1"/>
          </p:cNvSpPr>
          <p:nvPr/>
        </p:nvSpPr>
        <p:spPr bwMode="auto">
          <a:xfrm flipH="1">
            <a:off x="946150"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95" name="Line 41"/>
          <p:cNvSpPr>
            <a:spLocks noChangeShapeType="1"/>
          </p:cNvSpPr>
          <p:nvPr/>
        </p:nvSpPr>
        <p:spPr bwMode="auto">
          <a:xfrm flipH="1">
            <a:off x="946150"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96" name="Line 42"/>
          <p:cNvSpPr>
            <a:spLocks noChangeShapeType="1"/>
          </p:cNvSpPr>
          <p:nvPr/>
        </p:nvSpPr>
        <p:spPr bwMode="auto">
          <a:xfrm flipH="1">
            <a:off x="946150"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897" name="Rectangle 43"/>
          <p:cNvSpPr>
            <a:spLocks noChangeArrowheads="1"/>
          </p:cNvSpPr>
          <p:nvPr/>
        </p:nvSpPr>
        <p:spPr bwMode="auto">
          <a:xfrm>
            <a:off x="808038" y="62436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1990</a:t>
            </a:r>
            <a:endParaRPr lang="en-US" altLang="x-none" sz="1100"/>
          </a:p>
        </p:txBody>
      </p:sp>
      <p:sp>
        <p:nvSpPr>
          <p:cNvPr id="243898" name="Rectangle 45"/>
          <p:cNvSpPr>
            <a:spLocks noChangeArrowheads="1"/>
          </p:cNvSpPr>
          <p:nvPr/>
        </p:nvSpPr>
        <p:spPr bwMode="auto">
          <a:xfrm>
            <a:off x="1433513" y="62436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1992</a:t>
            </a:r>
            <a:endParaRPr lang="en-US" altLang="x-none" sz="1100"/>
          </a:p>
        </p:txBody>
      </p:sp>
      <p:sp>
        <p:nvSpPr>
          <p:cNvPr id="243899" name="Rectangle 47"/>
          <p:cNvSpPr>
            <a:spLocks noChangeArrowheads="1"/>
          </p:cNvSpPr>
          <p:nvPr/>
        </p:nvSpPr>
        <p:spPr bwMode="auto">
          <a:xfrm>
            <a:off x="2041525" y="626268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1994</a:t>
            </a:r>
            <a:endParaRPr lang="en-US" altLang="x-none" sz="1100"/>
          </a:p>
        </p:txBody>
      </p:sp>
      <p:sp>
        <p:nvSpPr>
          <p:cNvPr id="243900" name="Rectangle 49"/>
          <p:cNvSpPr>
            <a:spLocks noChangeArrowheads="1"/>
          </p:cNvSpPr>
          <p:nvPr/>
        </p:nvSpPr>
        <p:spPr bwMode="auto">
          <a:xfrm>
            <a:off x="2682875" y="62436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1996</a:t>
            </a:r>
            <a:endParaRPr lang="en-US" altLang="x-none" sz="1100"/>
          </a:p>
        </p:txBody>
      </p:sp>
      <p:sp>
        <p:nvSpPr>
          <p:cNvPr id="243901" name="Rectangle 51"/>
          <p:cNvSpPr>
            <a:spLocks noChangeArrowheads="1"/>
          </p:cNvSpPr>
          <p:nvPr/>
        </p:nvSpPr>
        <p:spPr bwMode="auto">
          <a:xfrm>
            <a:off x="3306763" y="62436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1998</a:t>
            </a:r>
            <a:endParaRPr lang="en-US" altLang="x-none" sz="1100"/>
          </a:p>
        </p:txBody>
      </p:sp>
      <p:sp>
        <p:nvSpPr>
          <p:cNvPr id="243902" name="Rectangle 53"/>
          <p:cNvSpPr>
            <a:spLocks noChangeArrowheads="1"/>
          </p:cNvSpPr>
          <p:nvPr/>
        </p:nvSpPr>
        <p:spPr bwMode="auto">
          <a:xfrm>
            <a:off x="3900488" y="62436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2000</a:t>
            </a:r>
            <a:endParaRPr lang="en-US" altLang="x-none" sz="1100"/>
          </a:p>
        </p:txBody>
      </p:sp>
      <p:sp>
        <p:nvSpPr>
          <p:cNvPr id="243903" name="Rectangle 55"/>
          <p:cNvSpPr>
            <a:spLocks noChangeArrowheads="1"/>
          </p:cNvSpPr>
          <p:nvPr/>
        </p:nvSpPr>
        <p:spPr bwMode="auto">
          <a:xfrm>
            <a:off x="4525963" y="62436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2003</a:t>
            </a:r>
            <a:endParaRPr lang="en-US" altLang="x-none" sz="1100"/>
          </a:p>
        </p:txBody>
      </p:sp>
      <p:sp>
        <p:nvSpPr>
          <p:cNvPr id="243904" name="Rectangle 57"/>
          <p:cNvSpPr>
            <a:spLocks noChangeArrowheads="1"/>
          </p:cNvSpPr>
          <p:nvPr/>
        </p:nvSpPr>
        <p:spPr bwMode="auto">
          <a:xfrm>
            <a:off x="5151438" y="62436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2004</a:t>
            </a:r>
            <a:endParaRPr lang="en-US" altLang="x-none" sz="1100"/>
          </a:p>
        </p:txBody>
      </p:sp>
      <p:sp>
        <p:nvSpPr>
          <p:cNvPr id="243905" name="Rectangle 59"/>
          <p:cNvSpPr>
            <a:spLocks noChangeArrowheads="1"/>
          </p:cNvSpPr>
          <p:nvPr/>
        </p:nvSpPr>
        <p:spPr bwMode="auto">
          <a:xfrm>
            <a:off x="5776913" y="62436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2006</a:t>
            </a:r>
            <a:endParaRPr lang="en-US" altLang="x-none" sz="1100"/>
          </a:p>
        </p:txBody>
      </p:sp>
      <p:sp>
        <p:nvSpPr>
          <p:cNvPr id="243906" name="Rectangle 61"/>
          <p:cNvSpPr>
            <a:spLocks noChangeArrowheads="1"/>
          </p:cNvSpPr>
          <p:nvPr/>
        </p:nvSpPr>
        <p:spPr bwMode="auto">
          <a:xfrm>
            <a:off x="6399213" y="62436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2008</a:t>
            </a:r>
            <a:endParaRPr lang="en-US" altLang="x-none" sz="1100"/>
          </a:p>
        </p:txBody>
      </p:sp>
      <p:sp>
        <p:nvSpPr>
          <p:cNvPr id="243907" name="Rectangle 62"/>
          <p:cNvSpPr>
            <a:spLocks noChangeArrowheads="1"/>
          </p:cNvSpPr>
          <p:nvPr/>
        </p:nvSpPr>
        <p:spPr bwMode="auto">
          <a:xfrm>
            <a:off x="6819900" y="6243638"/>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3908" name="Rectangle 63"/>
          <p:cNvSpPr>
            <a:spLocks noChangeArrowheads="1"/>
          </p:cNvSpPr>
          <p:nvPr/>
        </p:nvSpPr>
        <p:spPr bwMode="auto">
          <a:xfrm>
            <a:off x="7016750" y="62436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2010</a:t>
            </a:r>
            <a:endParaRPr lang="en-US" altLang="x-none" sz="1100"/>
          </a:p>
        </p:txBody>
      </p:sp>
      <p:sp>
        <p:nvSpPr>
          <p:cNvPr id="243909" name="Rectangle 65"/>
          <p:cNvSpPr>
            <a:spLocks noChangeArrowheads="1"/>
          </p:cNvSpPr>
          <p:nvPr/>
        </p:nvSpPr>
        <p:spPr bwMode="auto">
          <a:xfrm>
            <a:off x="7642225" y="62436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2012</a:t>
            </a:r>
            <a:endParaRPr lang="en-US" altLang="x-none" sz="1100"/>
          </a:p>
        </p:txBody>
      </p:sp>
      <p:sp>
        <p:nvSpPr>
          <p:cNvPr id="243910" name="Line 67"/>
          <p:cNvSpPr>
            <a:spLocks noChangeShapeType="1"/>
          </p:cNvSpPr>
          <p:nvPr/>
        </p:nvSpPr>
        <p:spPr bwMode="auto">
          <a:xfrm flipV="1">
            <a:off x="12588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11" name="Line 68"/>
          <p:cNvSpPr>
            <a:spLocks noChangeShapeType="1"/>
          </p:cNvSpPr>
          <p:nvPr/>
        </p:nvSpPr>
        <p:spPr bwMode="auto">
          <a:xfrm flipV="1">
            <a:off x="15716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12" name="Line 69"/>
          <p:cNvSpPr>
            <a:spLocks noChangeShapeType="1"/>
          </p:cNvSpPr>
          <p:nvPr/>
        </p:nvSpPr>
        <p:spPr bwMode="auto">
          <a:xfrm flipV="1">
            <a:off x="18843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13" name="Line 70"/>
          <p:cNvSpPr>
            <a:spLocks noChangeShapeType="1"/>
          </p:cNvSpPr>
          <p:nvPr/>
        </p:nvSpPr>
        <p:spPr bwMode="auto">
          <a:xfrm flipV="1">
            <a:off x="21955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14" name="Line 71"/>
          <p:cNvSpPr>
            <a:spLocks noChangeShapeType="1"/>
          </p:cNvSpPr>
          <p:nvPr/>
        </p:nvSpPr>
        <p:spPr bwMode="auto">
          <a:xfrm flipV="1">
            <a:off x="25066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15" name="Line 72"/>
          <p:cNvSpPr>
            <a:spLocks noChangeShapeType="1"/>
          </p:cNvSpPr>
          <p:nvPr/>
        </p:nvSpPr>
        <p:spPr bwMode="auto">
          <a:xfrm flipV="1">
            <a:off x="28194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16" name="Line 73"/>
          <p:cNvSpPr>
            <a:spLocks noChangeShapeType="1"/>
          </p:cNvSpPr>
          <p:nvPr/>
        </p:nvSpPr>
        <p:spPr bwMode="auto">
          <a:xfrm flipV="1">
            <a:off x="31321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17" name="Line 74"/>
          <p:cNvSpPr>
            <a:spLocks noChangeShapeType="1"/>
          </p:cNvSpPr>
          <p:nvPr/>
        </p:nvSpPr>
        <p:spPr bwMode="auto">
          <a:xfrm flipV="1">
            <a:off x="34448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18" name="Line 75"/>
          <p:cNvSpPr>
            <a:spLocks noChangeShapeType="1"/>
          </p:cNvSpPr>
          <p:nvPr/>
        </p:nvSpPr>
        <p:spPr bwMode="auto">
          <a:xfrm flipV="1">
            <a:off x="37576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19" name="Line 76"/>
          <p:cNvSpPr>
            <a:spLocks noChangeShapeType="1"/>
          </p:cNvSpPr>
          <p:nvPr/>
        </p:nvSpPr>
        <p:spPr bwMode="auto">
          <a:xfrm flipV="1">
            <a:off x="40608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20" name="Line 77"/>
          <p:cNvSpPr>
            <a:spLocks noChangeShapeType="1"/>
          </p:cNvSpPr>
          <p:nvPr/>
        </p:nvSpPr>
        <p:spPr bwMode="auto">
          <a:xfrm flipV="1">
            <a:off x="43735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21" name="Line 78"/>
          <p:cNvSpPr>
            <a:spLocks noChangeShapeType="1"/>
          </p:cNvSpPr>
          <p:nvPr/>
        </p:nvSpPr>
        <p:spPr bwMode="auto">
          <a:xfrm flipV="1">
            <a:off x="46863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22" name="Line 79"/>
          <p:cNvSpPr>
            <a:spLocks noChangeShapeType="1"/>
          </p:cNvSpPr>
          <p:nvPr/>
        </p:nvSpPr>
        <p:spPr bwMode="auto">
          <a:xfrm flipV="1">
            <a:off x="49990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23" name="Line 80"/>
          <p:cNvSpPr>
            <a:spLocks noChangeShapeType="1"/>
          </p:cNvSpPr>
          <p:nvPr/>
        </p:nvSpPr>
        <p:spPr bwMode="auto">
          <a:xfrm flipV="1">
            <a:off x="53117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24" name="Line 81"/>
          <p:cNvSpPr>
            <a:spLocks noChangeShapeType="1"/>
          </p:cNvSpPr>
          <p:nvPr/>
        </p:nvSpPr>
        <p:spPr bwMode="auto">
          <a:xfrm flipV="1">
            <a:off x="56229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25" name="Line 82"/>
          <p:cNvSpPr>
            <a:spLocks noChangeShapeType="1"/>
          </p:cNvSpPr>
          <p:nvPr/>
        </p:nvSpPr>
        <p:spPr bwMode="auto">
          <a:xfrm flipV="1">
            <a:off x="59356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26" name="Line 83"/>
          <p:cNvSpPr>
            <a:spLocks noChangeShapeType="1"/>
          </p:cNvSpPr>
          <p:nvPr/>
        </p:nvSpPr>
        <p:spPr bwMode="auto">
          <a:xfrm flipV="1">
            <a:off x="62468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27" name="Line 84"/>
          <p:cNvSpPr>
            <a:spLocks noChangeShapeType="1"/>
          </p:cNvSpPr>
          <p:nvPr/>
        </p:nvSpPr>
        <p:spPr bwMode="auto">
          <a:xfrm flipV="1">
            <a:off x="65595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28" name="Line 85"/>
          <p:cNvSpPr>
            <a:spLocks noChangeShapeType="1"/>
          </p:cNvSpPr>
          <p:nvPr/>
        </p:nvSpPr>
        <p:spPr bwMode="auto">
          <a:xfrm flipV="1">
            <a:off x="68643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29" name="Line 86"/>
          <p:cNvSpPr>
            <a:spLocks noChangeShapeType="1"/>
          </p:cNvSpPr>
          <p:nvPr/>
        </p:nvSpPr>
        <p:spPr bwMode="auto">
          <a:xfrm flipV="1">
            <a:off x="71770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30" name="Line 87"/>
          <p:cNvSpPr>
            <a:spLocks noChangeShapeType="1"/>
          </p:cNvSpPr>
          <p:nvPr/>
        </p:nvSpPr>
        <p:spPr bwMode="auto">
          <a:xfrm flipV="1">
            <a:off x="74898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31" name="Line 88"/>
          <p:cNvSpPr>
            <a:spLocks noChangeShapeType="1"/>
          </p:cNvSpPr>
          <p:nvPr/>
        </p:nvSpPr>
        <p:spPr bwMode="auto">
          <a:xfrm flipV="1">
            <a:off x="78025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32" name="Line 89"/>
          <p:cNvSpPr>
            <a:spLocks noChangeShapeType="1"/>
          </p:cNvSpPr>
          <p:nvPr/>
        </p:nvSpPr>
        <p:spPr bwMode="auto">
          <a:xfrm>
            <a:off x="946150"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33" name="Line 90"/>
          <p:cNvSpPr>
            <a:spLocks noChangeShapeType="1"/>
          </p:cNvSpPr>
          <p:nvPr/>
        </p:nvSpPr>
        <p:spPr bwMode="auto">
          <a:xfrm>
            <a:off x="946150"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34" name="Rectangle 91"/>
          <p:cNvSpPr>
            <a:spLocks noChangeArrowheads="1"/>
          </p:cNvSpPr>
          <p:nvPr/>
        </p:nvSpPr>
        <p:spPr bwMode="auto">
          <a:xfrm>
            <a:off x="765175" y="6083300"/>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0</a:t>
            </a:r>
            <a:endParaRPr lang="en-US" altLang="x-none" sz="1100"/>
          </a:p>
        </p:txBody>
      </p:sp>
      <p:sp>
        <p:nvSpPr>
          <p:cNvPr id="243935" name="Rectangle 92"/>
          <p:cNvSpPr>
            <a:spLocks noChangeArrowheads="1"/>
          </p:cNvSpPr>
          <p:nvPr/>
        </p:nvSpPr>
        <p:spPr bwMode="auto">
          <a:xfrm>
            <a:off x="765175" y="5375275"/>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a:t>
            </a:r>
            <a:endParaRPr lang="en-US" altLang="x-none" sz="1100"/>
          </a:p>
        </p:txBody>
      </p:sp>
      <p:sp>
        <p:nvSpPr>
          <p:cNvPr id="243936" name="Rectangle 93"/>
          <p:cNvSpPr>
            <a:spLocks noChangeArrowheads="1"/>
          </p:cNvSpPr>
          <p:nvPr/>
        </p:nvSpPr>
        <p:spPr bwMode="auto">
          <a:xfrm>
            <a:off x="688975" y="4675188"/>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a:t>
            </a:r>
            <a:endParaRPr lang="en-US" altLang="x-none" sz="1100"/>
          </a:p>
        </p:txBody>
      </p:sp>
      <p:sp>
        <p:nvSpPr>
          <p:cNvPr id="243937" name="Rectangle 94"/>
          <p:cNvSpPr>
            <a:spLocks noChangeArrowheads="1"/>
          </p:cNvSpPr>
          <p:nvPr/>
        </p:nvSpPr>
        <p:spPr bwMode="auto">
          <a:xfrm>
            <a:off x="612775" y="3965575"/>
            <a:ext cx="2333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100</a:t>
            </a:r>
            <a:endParaRPr lang="en-US" altLang="x-none" sz="1100"/>
          </a:p>
        </p:txBody>
      </p:sp>
      <p:sp>
        <p:nvSpPr>
          <p:cNvPr id="243938" name="Rectangle 95"/>
          <p:cNvSpPr>
            <a:spLocks noChangeArrowheads="1"/>
          </p:cNvSpPr>
          <p:nvPr/>
        </p:nvSpPr>
        <p:spPr bwMode="auto">
          <a:xfrm>
            <a:off x="496888" y="3257550"/>
            <a:ext cx="3492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1,000</a:t>
            </a:r>
            <a:endParaRPr lang="en-US" altLang="x-none" sz="1100"/>
          </a:p>
        </p:txBody>
      </p:sp>
      <p:sp>
        <p:nvSpPr>
          <p:cNvPr id="243939" name="Rectangle 96"/>
          <p:cNvSpPr>
            <a:spLocks noChangeArrowheads="1"/>
          </p:cNvSpPr>
          <p:nvPr/>
        </p:nvSpPr>
        <p:spPr bwMode="auto">
          <a:xfrm>
            <a:off x="420688" y="2555875"/>
            <a:ext cx="4270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10,000</a:t>
            </a:r>
            <a:endParaRPr lang="en-US" altLang="x-none" sz="1100"/>
          </a:p>
        </p:txBody>
      </p:sp>
      <p:sp>
        <p:nvSpPr>
          <p:cNvPr id="243940" name="Rectangle 97"/>
          <p:cNvSpPr>
            <a:spLocks noChangeArrowheads="1"/>
          </p:cNvSpPr>
          <p:nvPr/>
        </p:nvSpPr>
        <p:spPr bwMode="auto">
          <a:xfrm>
            <a:off x="344488" y="1847850"/>
            <a:ext cx="5048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100,000</a:t>
            </a:r>
            <a:endParaRPr lang="en-US" altLang="x-none" sz="1100"/>
          </a:p>
        </p:txBody>
      </p:sp>
      <p:sp>
        <p:nvSpPr>
          <p:cNvPr id="243941" name="Rectangle 98"/>
          <p:cNvSpPr>
            <a:spLocks noChangeArrowheads="1"/>
          </p:cNvSpPr>
          <p:nvPr/>
        </p:nvSpPr>
        <p:spPr bwMode="auto">
          <a:xfrm>
            <a:off x="228600" y="1139825"/>
            <a:ext cx="6207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1A1A1A"/>
                </a:solidFill>
              </a:rPr>
              <a:t>1,000,000</a:t>
            </a:r>
            <a:endParaRPr lang="en-US" altLang="x-none" sz="1100"/>
          </a:p>
        </p:txBody>
      </p:sp>
      <p:sp>
        <p:nvSpPr>
          <p:cNvPr id="243942" name="Line 100"/>
          <p:cNvSpPr>
            <a:spLocks noChangeShapeType="1"/>
          </p:cNvSpPr>
          <p:nvPr/>
        </p:nvSpPr>
        <p:spPr bwMode="auto">
          <a:xfrm>
            <a:off x="909638"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43" name="Line 101"/>
          <p:cNvSpPr>
            <a:spLocks noChangeShapeType="1"/>
          </p:cNvSpPr>
          <p:nvPr/>
        </p:nvSpPr>
        <p:spPr bwMode="auto">
          <a:xfrm>
            <a:off x="909638"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44" name="Line 102"/>
          <p:cNvSpPr>
            <a:spLocks noChangeShapeType="1"/>
          </p:cNvSpPr>
          <p:nvPr/>
        </p:nvSpPr>
        <p:spPr bwMode="auto">
          <a:xfrm>
            <a:off x="909638"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45" name="Line 103"/>
          <p:cNvSpPr>
            <a:spLocks noChangeShapeType="1"/>
          </p:cNvSpPr>
          <p:nvPr/>
        </p:nvSpPr>
        <p:spPr bwMode="auto">
          <a:xfrm>
            <a:off x="909638"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46" name="Line 104"/>
          <p:cNvSpPr>
            <a:spLocks noChangeShapeType="1"/>
          </p:cNvSpPr>
          <p:nvPr/>
        </p:nvSpPr>
        <p:spPr bwMode="auto">
          <a:xfrm>
            <a:off x="909638"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47" name="Line 105"/>
          <p:cNvSpPr>
            <a:spLocks noChangeShapeType="1"/>
          </p:cNvSpPr>
          <p:nvPr/>
        </p:nvSpPr>
        <p:spPr bwMode="auto">
          <a:xfrm>
            <a:off x="909638"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48" name="Line 106"/>
          <p:cNvSpPr>
            <a:spLocks noChangeShapeType="1"/>
          </p:cNvSpPr>
          <p:nvPr/>
        </p:nvSpPr>
        <p:spPr bwMode="auto">
          <a:xfrm>
            <a:off x="909638"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49" name="Line 108"/>
          <p:cNvSpPr>
            <a:spLocks noChangeShapeType="1"/>
          </p:cNvSpPr>
          <p:nvPr/>
        </p:nvSpPr>
        <p:spPr bwMode="auto">
          <a:xfrm>
            <a:off x="915988"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50" name="Line 109"/>
          <p:cNvSpPr>
            <a:spLocks noChangeShapeType="1"/>
          </p:cNvSpPr>
          <p:nvPr/>
        </p:nvSpPr>
        <p:spPr bwMode="auto">
          <a:xfrm>
            <a:off x="915988"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51" name="Line 110"/>
          <p:cNvSpPr>
            <a:spLocks noChangeShapeType="1"/>
          </p:cNvSpPr>
          <p:nvPr/>
        </p:nvSpPr>
        <p:spPr bwMode="auto">
          <a:xfrm>
            <a:off x="915988"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52" name="Line 111"/>
          <p:cNvSpPr>
            <a:spLocks noChangeShapeType="1"/>
          </p:cNvSpPr>
          <p:nvPr/>
        </p:nvSpPr>
        <p:spPr bwMode="auto">
          <a:xfrm>
            <a:off x="915988"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53" name="Line 112"/>
          <p:cNvSpPr>
            <a:spLocks noChangeShapeType="1"/>
          </p:cNvSpPr>
          <p:nvPr/>
        </p:nvSpPr>
        <p:spPr bwMode="auto">
          <a:xfrm>
            <a:off x="915988"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54" name="Line 113"/>
          <p:cNvSpPr>
            <a:spLocks noChangeShapeType="1"/>
          </p:cNvSpPr>
          <p:nvPr/>
        </p:nvSpPr>
        <p:spPr bwMode="auto">
          <a:xfrm>
            <a:off x="915988"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55" name="Line 114"/>
          <p:cNvSpPr>
            <a:spLocks noChangeShapeType="1"/>
          </p:cNvSpPr>
          <p:nvPr/>
        </p:nvSpPr>
        <p:spPr bwMode="auto">
          <a:xfrm>
            <a:off x="915988"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56" name="Line 115"/>
          <p:cNvSpPr>
            <a:spLocks noChangeShapeType="1"/>
          </p:cNvSpPr>
          <p:nvPr/>
        </p:nvSpPr>
        <p:spPr bwMode="auto">
          <a:xfrm>
            <a:off x="915988"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57" name="Line 116"/>
          <p:cNvSpPr>
            <a:spLocks noChangeShapeType="1"/>
          </p:cNvSpPr>
          <p:nvPr/>
        </p:nvSpPr>
        <p:spPr bwMode="auto">
          <a:xfrm>
            <a:off x="915988"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58" name="Line 117"/>
          <p:cNvSpPr>
            <a:spLocks noChangeShapeType="1"/>
          </p:cNvSpPr>
          <p:nvPr/>
        </p:nvSpPr>
        <p:spPr bwMode="auto">
          <a:xfrm>
            <a:off x="915988"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59" name="Line 118"/>
          <p:cNvSpPr>
            <a:spLocks noChangeShapeType="1"/>
          </p:cNvSpPr>
          <p:nvPr/>
        </p:nvSpPr>
        <p:spPr bwMode="auto">
          <a:xfrm>
            <a:off x="915988"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60" name="Line 119"/>
          <p:cNvSpPr>
            <a:spLocks noChangeShapeType="1"/>
          </p:cNvSpPr>
          <p:nvPr/>
        </p:nvSpPr>
        <p:spPr bwMode="auto">
          <a:xfrm>
            <a:off x="915988"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61" name="Line 120"/>
          <p:cNvSpPr>
            <a:spLocks noChangeShapeType="1"/>
          </p:cNvSpPr>
          <p:nvPr/>
        </p:nvSpPr>
        <p:spPr bwMode="auto">
          <a:xfrm>
            <a:off x="915988"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62" name="Line 121"/>
          <p:cNvSpPr>
            <a:spLocks noChangeShapeType="1"/>
          </p:cNvSpPr>
          <p:nvPr/>
        </p:nvSpPr>
        <p:spPr bwMode="auto">
          <a:xfrm>
            <a:off x="915988"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63" name="Line 122"/>
          <p:cNvSpPr>
            <a:spLocks noChangeShapeType="1"/>
          </p:cNvSpPr>
          <p:nvPr/>
        </p:nvSpPr>
        <p:spPr bwMode="auto">
          <a:xfrm>
            <a:off x="915988"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64" name="Line 123"/>
          <p:cNvSpPr>
            <a:spLocks noChangeShapeType="1"/>
          </p:cNvSpPr>
          <p:nvPr/>
        </p:nvSpPr>
        <p:spPr bwMode="auto">
          <a:xfrm>
            <a:off x="915988"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65" name="Line 124"/>
          <p:cNvSpPr>
            <a:spLocks noChangeShapeType="1"/>
          </p:cNvSpPr>
          <p:nvPr/>
        </p:nvSpPr>
        <p:spPr bwMode="auto">
          <a:xfrm>
            <a:off x="915988"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66" name="Line 125"/>
          <p:cNvSpPr>
            <a:spLocks noChangeShapeType="1"/>
          </p:cNvSpPr>
          <p:nvPr/>
        </p:nvSpPr>
        <p:spPr bwMode="auto">
          <a:xfrm>
            <a:off x="915988"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67" name="Line 126"/>
          <p:cNvSpPr>
            <a:spLocks noChangeShapeType="1"/>
          </p:cNvSpPr>
          <p:nvPr/>
        </p:nvSpPr>
        <p:spPr bwMode="auto">
          <a:xfrm>
            <a:off x="915988"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68" name="Line 127"/>
          <p:cNvSpPr>
            <a:spLocks noChangeShapeType="1"/>
          </p:cNvSpPr>
          <p:nvPr/>
        </p:nvSpPr>
        <p:spPr bwMode="auto">
          <a:xfrm>
            <a:off x="915988"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69" name="Line 128"/>
          <p:cNvSpPr>
            <a:spLocks noChangeShapeType="1"/>
          </p:cNvSpPr>
          <p:nvPr/>
        </p:nvSpPr>
        <p:spPr bwMode="auto">
          <a:xfrm>
            <a:off x="915988"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70" name="Line 129"/>
          <p:cNvSpPr>
            <a:spLocks noChangeShapeType="1"/>
          </p:cNvSpPr>
          <p:nvPr/>
        </p:nvSpPr>
        <p:spPr bwMode="auto">
          <a:xfrm>
            <a:off x="915988"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71" name="Line 130"/>
          <p:cNvSpPr>
            <a:spLocks noChangeShapeType="1"/>
          </p:cNvSpPr>
          <p:nvPr/>
        </p:nvSpPr>
        <p:spPr bwMode="auto">
          <a:xfrm>
            <a:off x="915988"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72" name="Line 131"/>
          <p:cNvSpPr>
            <a:spLocks noChangeShapeType="1"/>
          </p:cNvSpPr>
          <p:nvPr/>
        </p:nvSpPr>
        <p:spPr bwMode="auto">
          <a:xfrm>
            <a:off x="915988"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73" name="Line 132"/>
          <p:cNvSpPr>
            <a:spLocks noChangeShapeType="1"/>
          </p:cNvSpPr>
          <p:nvPr/>
        </p:nvSpPr>
        <p:spPr bwMode="auto">
          <a:xfrm>
            <a:off x="915988"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74" name="Line 133"/>
          <p:cNvSpPr>
            <a:spLocks noChangeShapeType="1"/>
          </p:cNvSpPr>
          <p:nvPr/>
        </p:nvSpPr>
        <p:spPr bwMode="auto">
          <a:xfrm>
            <a:off x="915988"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75" name="Line 134"/>
          <p:cNvSpPr>
            <a:spLocks noChangeShapeType="1"/>
          </p:cNvSpPr>
          <p:nvPr/>
        </p:nvSpPr>
        <p:spPr bwMode="auto">
          <a:xfrm>
            <a:off x="915988"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76" name="Line 135"/>
          <p:cNvSpPr>
            <a:spLocks noChangeShapeType="1"/>
          </p:cNvSpPr>
          <p:nvPr/>
        </p:nvSpPr>
        <p:spPr bwMode="auto">
          <a:xfrm flipV="1">
            <a:off x="946150"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77" name="Rectangle 136"/>
          <p:cNvSpPr>
            <a:spLocks noChangeArrowheads="1"/>
          </p:cNvSpPr>
          <p:nvPr/>
        </p:nvSpPr>
        <p:spPr bwMode="auto">
          <a:xfrm>
            <a:off x="7875588" y="608171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a:t>
            </a:r>
          </a:p>
        </p:txBody>
      </p:sp>
      <p:sp>
        <p:nvSpPr>
          <p:cNvPr id="243978" name="Rectangle 137"/>
          <p:cNvSpPr>
            <a:spLocks noChangeArrowheads="1"/>
          </p:cNvSpPr>
          <p:nvPr/>
        </p:nvSpPr>
        <p:spPr bwMode="auto">
          <a:xfrm>
            <a:off x="7875588" y="5530850"/>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a:t>
            </a:r>
          </a:p>
        </p:txBody>
      </p:sp>
      <p:sp>
        <p:nvSpPr>
          <p:cNvPr id="243979" name="Rectangle 138"/>
          <p:cNvSpPr>
            <a:spLocks noChangeArrowheads="1"/>
          </p:cNvSpPr>
          <p:nvPr/>
        </p:nvSpPr>
        <p:spPr bwMode="auto">
          <a:xfrm>
            <a:off x="7875588" y="4986338"/>
            <a:ext cx="233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a:t>
            </a:r>
          </a:p>
        </p:txBody>
      </p:sp>
      <p:sp>
        <p:nvSpPr>
          <p:cNvPr id="243980" name="Rectangle 139"/>
          <p:cNvSpPr>
            <a:spLocks noChangeArrowheads="1"/>
          </p:cNvSpPr>
          <p:nvPr/>
        </p:nvSpPr>
        <p:spPr bwMode="auto">
          <a:xfrm>
            <a:off x="7875588" y="4433888"/>
            <a:ext cx="3492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a:t>
            </a:r>
          </a:p>
        </p:txBody>
      </p:sp>
      <p:sp>
        <p:nvSpPr>
          <p:cNvPr id="243981" name="Rectangle 140"/>
          <p:cNvSpPr>
            <a:spLocks noChangeArrowheads="1"/>
          </p:cNvSpPr>
          <p:nvPr/>
        </p:nvSpPr>
        <p:spPr bwMode="auto">
          <a:xfrm>
            <a:off x="7875588" y="3889375"/>
            <a:ext cx="4270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a:t>
            </a:r>
          </a:p>
        </p:txBody>
      </p:sp>
      <p:sp>
        <p:nvSpPr>
          <p:cNvPr id="243982" name="Rectangle 141"/>
          <p:cNvSpPr>
            <a:spLocks noChangeArrowheads="1"/>
          </p:cNvSpPr>
          <p:nvPr/>
        </p:nvSpPr>
        <p:spPr bwMode="auto">
          <a:xfrm>
            <a:off x="7875588" y="3338513"/>
            <a:ext cx="5048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100,000</a:t>
            </a:r>
          </a:p>
        </p:txBody>
      </p:sp>
      <p:sp>
        <p:nvSpPr>
          <p:cNvPr id="243983" name="Rectangle 142"/>
          <p:cNvSpPr>
            <a:spLocks noChangeArrowheads="1"/>
          </p:cNvSpPr>
          <p:nvPr/>
        </p:nvSpPr>
        <p:spPr bwMode="auto">
          <a:xfrm>
            <a:off x="7875588" y="2786063"/>
            <a:ext cx="6207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1,000,000</a:t>
            </a:r>
          </a:p>
        </p:txBody>
      </p:sp>
      <p:sp>
        <p:nvSpPr>
          <p:cNvPr id="243984" name="Rectangle 143"/>
          <p:cNvSpPr>
            <a:spLocks noChangeArrowheads="1"/>
          </p:cNvSpPr>
          <p:nvPr/>
        </p:nvSpPr>
        <p:spPr bwMode="auto">
          <a:xfrm>
            <a:off x="7875588" y="2241550"/>
            <a:ext cx="6985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10,000,000</a:t>
            </a:r>
          </a:p>
        </p:txBody>
      </p:sp>
      <p:sp>
        <p:nvSpPr>
          <p:cNvPr id="243985" name="Rectangle 144"/>
          <p:cNvSpPr>
            <a:spLocks noChangeArrowheads="1"/>
          </p:cNvSpPr>
          <p:nvPr/>
        </p:nvSpPr>
        <p:spPr bwMode="auto">
          <a:xfrm>
            <a:off x="7875588" y="1689100"/>
            <a:ext cx="7762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100,000,000</a:t>
            </a:r>
          </a:p>
        </p:txBody>
      </p:sp>
      <p:sp>
        <p:nvSpPr>
          <p:cNvPr id="243986" name="Rectangle 145"/>
          <p:cNvSpPr>
            <a:spLocks noChangeArrowheads="1"/>
          </p:cNvSpPr>
          <p:nvPr/>
        </p:nvSpPr>
        <p:spPr bwMode="auto">
          <a:xfrm>
            <a:off x="7875588" y="1138238"/>
            <a:ext cx="8937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100">
                <a:solidFill>
                  <a:srgbClr val="FF0000"/>
                </a:solidFill>
              </a:rPr>
              <a:t>1,000,000,000</a:t>
            </a:r>
          </a:p>
        </p:txBody>
      </p:sp>
      <p:sp>
        <p:nvSpPr>
          <p:cNvPr id="243987" name="Line 146"/>
          <p:cNvSpPr>
            <a:spLocks noChangeShapeType="1"/>
          </p:cNvSpPr>
          <p:nvPr/>
        </p:nvSpPr>
        <p:spPr bwMode="auto">
          <a:xfrm flipH="1">
            <a:off x="7802563"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88" name="Line 147"/>
          <p:cNvSpPr>
            <a:spLocks noChangeShapeType="1"/>
          </p:cNvSpPr>
          <p:nvPr/>
        </p:nvSpPr>
        <p:spPr bwMode="auto">
          <a:xfrm flipH="1">
            <a:off x="7802563"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89" name="Line 148"/>
          <p:cNvSpPr>
            <a:spLocks noChangeShapeType="1"/>
          </p:cNvSpPr>
          <p:nvPr/>
        </p:nvSpPr>
        <p:spPr bwMode="auto">
          <a:xfrm flipH="1">
            <a:off x="7802563"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90" name="Line 149"/>
          <p:cNvSpPr>
            <a:spLocks noChangeShapeType="1"/>
          </p:cNvSpPr>
          <p:nvPr/>
        </p:nvSpPr>
        <p:spPr bwMode="auto">
          <a:xfrm flipH="1">
            <a:off x="7802563"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91" name="Line 150"/>
          <p:cNvSpPr>
            <a:spLocks noChangeShapeType="1"/>
          </p:cNvSpPr>
          <p:nvPr/>
        </p:nvSpPr>
        <p:spPr bwMode="auto">
          <a:xfrm flipH="1">
            <a:off x="7802563"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92" name="Line 151"/>
          <p:cNvSpPr>
            <a:spLocks noChangeShapeType="1"/>
          </p:cNvSpPr>
          <p:nvPr/>
        </p:nvSpPr>
        <p:spPr bwMode="auto">
          <a:xfrm flipH="1">
            <a:off x="7802563"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93" name="Line 152"/>
          <p:cNvSpPr>
            <a:spLocks noChangeShapeType="1"/>
          </p:cNvSpPr>
          <p:nvPr/>
        </p:nvSpPr>
        <p:spPr bwMode="auto">
          <a:xfrm flipH="1">
            <a:off x="7802563"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94" name="Line 153"/>
          <p:cNvSpPr>
            <a:spLocks noChangeShapeType="1"/>
          </p:cNvSpPr>
          <p:nvPr/>
        </p:nvSpPr>
        <p:spPr bwMode="auto">
          <a:xfrm flipH="1">
            <a:off x="7802563"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95" name="Line 154"/>
          <p:cNvSpPr>
            <a:spLocks noChangeShapeType="1"/>
          </p:cNvSpPr>
          <p:nvPr/>
        </p:nvSpPr>
        <p:spPr bwMode="auto">
          <a:xfrm flipH="1">
            <a:off x="7802563"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96" name="Line 155"/>
          <p:cNvSpPr>
            <a:spLocks noChangeShapeType="1"/>
          </p:cNvSpPr>
          <p:nvPr/>
        </p:nvSpPr>
        <p:spPr bwMode="auto">
          <a:xfrm flipH="1">
            <a:off x="7802563"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97" name="Line 156"/>
          <p:cNvSpPr>
            <a:spLocks noChangeShapeType="1"/>
          </p:cNvSpPr>
          <p:nvPr/>
        </p:nvSpPr>
        <p:spPr bwMode="auto">
          <a:xfrm flipV="1">
            <a:off x="7802563"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GB"/>
          </a:p>
        </p:txBody>
      </p:sp>
      <p:sp>
        <p:nvSpPr>
          <p:cNvPr id="243998" name="Rectangle 223"/>
          <p:cNvSpPr>
            <a:spLocks noChangeArrowheads="1"/>
          </p:cNvSpPr>
          <p:nvPr/>
        </p:nvSpPr>
        <p:spPr bwMode="auto">
          <a:xfrm>
            <a:off x="1828800" y="304800"/>
            <a:ext cx="55245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US" altLang="x-none" sz="2400">
                <a:solidFill>
                  <a:srgbClr val="0717FF"/>
                </a:solidFill>
                <a:latin typeface="Comic Sans MS" charset="0"/>
              </a:rPr>
              <a:t>Disk Capacity vs Sequencing Capacity</a:t>
            </a:r>
          </a:p>
          <a:p>
            <a:pPr algn="ctr" eaLnBrk="1" hangingPunct="1">
              <a:spcBef>
                <a:spcPct val="0"/>
              </a:spcBef>
              <a:buFontTx/>
              <a:buNone/>
            </a:pPr>
            <a:r>
              <a:rPr lang="en-US" altLang="x-none" sz="2400">
                <a:solidFill>
                  <a:srgbClr val="0717FF"/>
                </a:solidFill>
                <a:latin typeface="Comic Sans MS" charset="0"/>
              </a:rPr>
              <a:t>1990-2009</a:t>
            </a:r>
            <a:endParaRPr lang="en-US" altLang="x-none" sz="2400" b="0">
              <a:latin typeface="Comic Sans MS" charset="0"/>
            </a:endParaRPr>
          </a:p>
        </p:txBody>
      </p:sp>
      <p:sp>
        <p:nvSpPr>
          <p:cNvPr id="243999" name="Rectangle 224"/>
          <p:cNvSpPr>
            <a:spLocks noChangeArrowheads="1"/>
          </p:cNvSpPr>
          <p:nvPr/>
        </p:nvSpPr>
        <p:spPr bwMode="auto">
          <a:xfrm>
            <a:off x="152400" y="381000"/>
            <a:ext cx="1552575"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2000">
                <a:solidFill>
                  <a:srgbClr val="1A1A1A"/>
                </a:solidFill>
              </a:rPr>
              <a:t>Disk Storage</a:t>
            </a:r>
          </a:p>
          <a:p>
            <a:pPr eaLnBrk="1" hangingPunct="1">
              <a:spcBef>
                <a:spcPct val="0"/>
              </a:spcBef>
              <a:buFontTx/>
              <a:buNone/>
            </a:pPr>
            <a:r>
              <a:rPr lang="en-US" altLang="x-none" sz="2000">
                <a:solidFill>
                  <a:srgbClr val="1A1A1A"/>
                </a:solidFill>
              </a:rPr>
              <a:t>(Mbytes/$)</a:t>
            </a:r>
            <a:endParaRPr lang="en-US" altLang="x-none" sz="1100"/>
          </a:p>
        </p:txBody>
      </p:sp>
      <p:sp>
        <p:nvSpPr>
          <p:cNvPr id="244000" name="Rectangle 225"/>
          <p:cNvSpPr>
            <a:spLocks noChangeArrowheads="1"/>
          </p:cNvSpPr>
          <p:nvPr/>
        </p:nvSpPr>
        <p:spPr bwMode="auto">
          <a:xfrm>
            <a:off x="7848600" y="381000"/>
            <a:ext cx="1254125" cy="638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x-none" sz="1400">
                <a:solidFill>
                  <a:srgbClr val="FF0000"/>
                </a:solidFill>
              </a:rPr>
              <a:t>DNA</a:t>
            </a:r>
          </a:p>
          <a:p>
            <a:pPr eaLnBrk="1" hangingPunct="1">
              <a:spcBef>
                <a:spcPct val="0"/>
              </a:spcBef>
              <a:buFontTx/>
              <a:buNone/>
            </a:pPr>
            <a:r>
              <a:rPr lang="en-US" altLang="x-none" sz="1400">
                <a:solidFill>
                  <a:srgbClr val="FF0000"/>
                </a:solidFill>
              </a:rPr>
              <a:t>Sequencing (bp/$)</a:t>
            </a:r>
            <a:endParaRPr lang="en-US" altLang="x-none" sz="1100">
              <a:solidFill>
                <a:srgbClr val="FF0000"/>
              </a:solidFill>
            </a:endParaRPr>
          </a:p>
        </p:txBody>
      </p:sp>
      <p:grpSp>
        <p:nvGrpSpPr>
          <p:cNvPr id="7" name="Group 312"/>
          <p:cNvGrpSpPr>
            <a:grpSpLocks/>
          </p:cNvGrpSpPr>
          <p:nvPr/>
        </p:nvGrpSpPr>
        <p:grpSpPr bwMode="auto">
          <a:xfrm>
            <a:off x="909638" y="1911350"/>
            <a:ext cx="6892925" cy="4271963"/>
            <a:chOff x="629" y="1327"/>
            <a:chExt cx="4787" cy="2967"/>
          </a:xfrm>
        </p:grpSpPr>
        <p:sp>
          <p:nvSpPr>
            <p:cNvPr id="3385" name="Text Box 313"/>
            <p:cNvSpPr txBox="1">
              <a:spLocks noChangeArrowheads="1"/>
            </p:cNvSpPr>
            <p:nvPr/>
          </p:nvSpPr>
          <p:spPr bwMode="auto">
            <a:xfrm>
              <a:off x="1322" y="2008"/>
              <a:ext cx="1592" cy="32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300" b="0">
                  <a:latin typeface="Comic Sans MS" charset="0"/>
                  <a:ea typeface="ヒラギノ角ゴ ProN W3" charset="0"/>
                  <a:cs typeface="ヒラギノ角ゴ ProN W3" charset="0"/>
                  <a:sym typeface="Arial" charset="0"/>
                </a:rPr>
                <a:t>Hard disk storage (MB/$)</a:t>
              </a:r>
            </a:p>
            <a:p>
              <a:pPr eaLnBrk="1" hangingPunct="1">
                <a:defRPr/>
              </a:pPr>
              <a:r>
                <a:rPr lang="en-US" sz="1100" b="0" i="1">
                  <a:latin typeface="Comic Sans MS" charset="0"/>
                  <a:ea typeface="ヒラギノ角ゴ ProN W3" charset="0"/>
                  <a:cs typeface="ヒラギノ角ゴ ProN W3" charset="0"/>
                  <a:sym typeface="Arial" charset="0"/>
                </a:rPr>
                <a:t>Doubling time=14 months</a:t>
              </a:r>
            </a:p>
          </p:txBody>
        </p:sp>
        <p:sp>
          <p:nvSpPr>
            <p:cNvPr id="244045"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244046" name="Group 315"/>
            <p:cNvGrpSpPr>
              <a:grpSpLocks/>
            </p:cNvGrpSpPr>
            <p:nvPr/>
          </p:nvGrpSpPr>
          <p:grpSpPr bwMode="auto">
            <a:xfrm>
              <a:off x="629" y="1327"/>
              <a:ext cx="4787" cy="2967"/>
              <a:chOff x="629" y="1327"/>
              <a:chExt cx="4787" cy="2967"/>
            </a:xfrm>
          </p:grpSpPr>
          <p:grpSp>
            <p:nvGrpSpPr>
              <p:cNvPr id="244047" name="Group 316"/>
              <p:cNvGrpSpPr>
                <a:grpSpLocks/>
              </p:cNvGrpSpPr>
              <p:nvPr/>
            </p:nvGrpSpPr>
            <p:grpSpPr bwMode="auto">
              <a:xfrm>
                <a:off x="629" y="4222"/>
                <a:ext cx="57" cy="72"/>
                <a:chOff x="629" y="4222"/>
                <a:chExt cx="57" cy="72"/>
              </a:xfrm>
            </p:grpSpPr>
            <p:sp>
              <p:nvSpPr>
                <p:cNvPr id="244098"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4099"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4100"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101"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048" name="Group 321"/>
              <p:cNvGrpSpPr>
                <a:grpSpLocks/>
              </p:cNvGrpSpPr>
              <p:nvPr/>
            </p:nvGrpSpPr>
            <p:grpSpPr bwMode="auto">
              <a:xfrm>
                <a:off x="851" y="4165"/>
                <a:ext cx="47" cy="51"/>
                <a:chOff x="851" y="4165"/>
                <a:chExt cx="47" cy="51"/>
              </a:xfrm>
            </p:grpSpPr>
            <p:sp>
              <p:nvSpPr>
                <p:cNvPr id="244096"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97"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049" name="Group 324"/>
              <p:cNvGrpSpPr>
                <a:grpSpLocks/>
              </p:cNvGrpSpPr>
              <p:nvPr/>
            </p:nvGrpSpPr>
            <p:grpSpPr bwMode="auto">
              <a:xfrm>
                <a:off x="1068" y="4045"/>
                <a:ext cx="46" cy="52"/>
                <a:chOff x="1068" y="4045"/>
                <a:chExt cx="46" cy="52"/>
              </a:xfrm>
            </p:grpSpPr>
            <p:sp>
              <p:nvSpPr>
                <p:cNvPr id="244094"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95"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050" name="Group 327"/>
              <p:cNvGrpSpPr>
                <a:grpSpLocks/>
              </p:cNvGrpSpPr>
              <p:nvPr/>
            </p:nvGrpSpPr>
            <p:grpSpPr bwMode="auto">
              <a:xfrm>
                <a:off x="1280" y="3900"/>
                <a:ext cx="51" cy="47"/>
                <a:chOff x="1280" y="3900"/>
                <a:chExt cx="51" cy="47"/>
              </a:xfrm>
            </p:grpSpPr>
            <p:sp>
              <p:nvSpPr>
                <p:cNvPr id="244092"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93"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051" name="Group 330"/>
              <p:cNvGrpSpPr>
                <a:grpSpLocks/>
              </p:cNvGrpSpPr>
              <p:nvPr/>
            </p:nvGrpSpPr>
            <p:grpSpPr bwMode="auto">
              <a:xfrm>
                <a:off x="1497" y="3724"/>
                <a:ext cx="268" cy="68"/>
                <a:chOff x="1497" y="3724"/>
                <a:chExt cx="268" cy="68"/>
              </a:xfrm>
            </p:grpSpPr>
            <p:sp>
              <p:nvSpPr>
                <p:cNvPr id="244088"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89"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90"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91"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052" name="Group 335"/>
              <p:cNvGrpSpPr>
                <a:grpSpLocks/>
              </p:cNvGrpSpPr>
              <p:nvPr/>
            </p:nvGrpSpPr>
            <p:grpSpPr bwMode="auto">
              <a:xfrm>
                <a:off x="1930" y="3238"/>
                <a:ext cx="481" cy="300"/>
                <a:chOff x="1930" y="3238"/>
                <a:chExt cx="481" cy="300"/>
              </a:xfrm>
            </p:grpSpPr>
            <p:sp>
              <p:nvSpPr>
                <p:cNvPr id="244082"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83"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84"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85"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86"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87"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053" name="Group 342"/>
              <p:cNvGrpSpPr>
                <a:grpSpLocks/>
              </p:cNvGrpSpPr>
              <p:nvPr/>
            </p:nvGrpSpPr>
            <p:grpSpPr bwMode="auto">
              <a:xfrm>
                <a:off x="2581" y="2699"/>
                <a:ext cx="480" cy="404"/>
                <a:chOff x="2581" y="2699"/>
                <a:chExt cx="480" cy="404"/>
              </a:xfrm>
            </p:grpSpPr>
            <p:sp>
              <p:nvSpPr>
                <p:cNvPr id="244076"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77"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78"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79"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80"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81"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054" name="Group 349"/>
              <p:cNvGrpSpPr>
                <a:grpSpLocks/>
              </p:cNvGrpSpPr>
              <p:nvPr/>
            </p:nvGrpSpPr>
            <p:grpSpPr bwMode="auto">
              <a:xfrm>
                <a:off x="3226" y="2389"/>
                <a:ext cx="486" cy="222"/>
                <a:chOff x="3226" y="2389"/>
                <a:chExt cx="486" cy="222"/>
              </a:xfrm>
            </p:grpSpPr>
            <p:sp>
              <p:nvSpPr>
                <p:cNvPr id="244070"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71"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72"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73"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74"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75"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055" name="Group 356"/>
              <p:cNvGrpSpPr>
                <a:grpSpLocks/>
              </p:cNvGrpSpPr>
              <p:nvPr/>
            </p:nvGrpSpPr>
            <p:grpSpPr bwMode="auto">
              <a:xfrm>
                <a:off x="3877" y="2140"/>
                <a:ext cx="268" cy="62"/>
                <a:chOff x="3877" y="2140"/>
                <a:chExt cx="268" cy="62"/>
              </a:xfrm>
            </p:grpSpPr>
            <p:sp>
              <p:nvSpPr>
                <p:cNvPr id="244066"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67"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68"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69"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sp>
            <p:nvSpPr>
              <p:cNvPr id="244056"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GB"/>
              </a:p>
            </p:txBody>
          </p:sp>
          <p:grpSp>
            <p:nvGrpSpPr>
              <p:cNvPr id="244057" name="Group 362"/>
              <p:cNvGrpSpPr>
                <a:grpSpLocks/>
              </p:cNvGrpSpPr>
              <p:nvPr/>
            </p:nvGrpSpPr>
            <p:grpSpPr bwMode="auto">
              <a:xfrm>
                <a:off x="4744" y="1767"/>
                <a:ext cx="47" cy="52"/>
                <a:chOff x="4744" y="1767"/>
                <a:chExt cx="47" cy="52"/>
              </a:xfrm>
            </p:grpSpPr>
            <p:sp>
              <p:nvSpPr>
                <p:cNvPr id="244064"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65"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058" name="Group 365"/>
              <p:cNvGrpSpPr>
                <a:grpSpLocks/>
              </p:cNvGrpSpPr>
              <p:nvPr/>
            </p:nvGrpSpPr>
            <p:grpSpPr bwMode="auto">
              <a:xfrm>
                <a:off x="4528" y="1923"/>
                <a:ext cx="46" cy="46"/>
                <a:chOff x="4528" y="1923"/>
                <a:chExt cx="46" cy="46"/>
              </a:xfrm>
            </p:grpSpPr>
            <p:sp>
              <p:nvSpPr>
                <p:cNvPr id="244062"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63"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nvGrpSpPr>
              <p:cNvPr id="244059" name="Group 368"/>
              <p:cNvGrpSpPr>
                <a:grpSpLocks/>
              </p:cNvGrpSpPr>
              <p:nvPr/>
            </p:nvGrpSpPr>
            <p:grpSpPr bwMode="auto">
              <a:xfrm>
                <a:off x="4311" y="2104"/>
                <a:ext cx="46" cy="52"/>
                <a:chOff x="4311" y="2104"/>
                <a:chExt cx="46" cy="52"/>
              </a:xfrm>
            </p:grpSpPr>
            <p:sp>
              <p:nvSpPr>
                <p:cNvPr id="244060"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sp>
              <p:nvSpPr>
                <p:cNvPr id="244061"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b="0"/>
                </a:p>
              </p:txBody>
            </p:sp>
          </p:grpSp>
        </p:grpSp>
      </p:grpSp>
      <p:grpSp>
        <p:nvGrpSpPr>
          <p:cNvPr id="244002" name="Group 402"/>
          <p:cNvGrpSpPr>
            <a:grpSpLocks/>
          </p:cNvGrpSpPr>
          <p:nvPr/>
        </p:nvGrpSpPr>
        <p:grpSpPr bwMode="auto">
          <a:xfrm>
            <a:off x="915988" y="3679825"/>
            <a:ext cx="6907212" cy="2336800"/>
            <a:chOff x="634" y="2555"/>
            <a:chExt cx="4797" cy="1622"/>
          </a:xfrm>
        </p:grpSpPr>
        <p:grpSp>
          <p:nvGrpSpPr>
            <p:cNvPr id="244025" name="Group 376"/>
            <p:cNvGrpSpPr>
              <a:grpSpLocks/>
            </p:cNvGrpSpPr>
            <p:nvPr/>
          </p:nvGrpSpPr>
          <p:grpSpPr bwMode="auto">
            <a:xfrm>
              <a:off x="634" y="4035"/>
              <a:ext cx="47" cy="52"/>
              <a:chOff x="634" y="4035"/>
              <a:chExt cx="47" cy="52"/>
            </a:xfrm>
          </p:grpSpPr>
          <p:sp>
            <p:nvSpPr>
              <p:cNvPr id="24404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404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04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GB"/>
              </a:p>
            </p:txBody>
          </p:sp>
        </p:grpSp>
        <p:grpSp>
          <p:nvGrpSpPr>
            <p:cNvPr id="244026" name="Group 380"/>
            <p:cNvGrpSpPr>
              <a:grpSpLocks/>
            </p:cNvGrpSpPr>
            <p:nvPr/>
          </p:nvGrpSpPr>
          <p:grpSpPr bwMode="auto">
            <a:xfrm>
              <a:off x="1713" y="3642"/>
              <a:ext cx="269" cy="62"/>
              <a:chOff x="1713" y="3642"/>
              <a:chExt cx="269" cy="62"/>
            </a:xfrm>
          </p:grpSpPr>
          <p:sp>
            <p:nvSpPr>
              <p:cNvPr id="24403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03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GB"/>
              </a:p>
            </p:txBody>
          </p:sp>
          <p:sp>
            <p:nvSpPr>
              <p:cNvPr id="24403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04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GB"/>
              </a:p>
            </p:txBody>
          </p:sp>
        </p:grpSp>
        <p:grpSp>
          <p:nvGrpSpPr>
            <p:cNvPr id="244027" name="Group 385"/>
            <p:cNvGrpSpPr>
              <a:grpSpLocks/>
            </p:cNvGrpSpPr>
            <p:nvPr/>
          </p:nvGrpSpPr>
          <p:grpSpPr bwMode="auto">
            <a:xfrm>
              <a:off x="3226" y="3072"/>
              <a:ext cx="486" cy="192"/>
              <a:chOff x="3226" y="3072"/>
              <a:chExt cx="486" cy="192"/>
            </a:xfrm>
          </p:grpSpPr>
          <p:sp>
            <p:nvSpPr>
              <p:cNvPr id="24403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03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GB"/>
              </a:p>
            </p:txBody>
          </p:sp>
          <p:sp>
            <p:nvSpPr>
              <p:cNvPr id="24403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03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GB"/>
              </a:p>
            </p:txBody>
          </p:sp>
          <p:sp>
            <p:nvSpPr>
              <p:cNvPr id="24403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03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GB"/>
              </a:p>
            </p:txBody>
          </p:sp>
        </p:grpSp>
        <p:sp>
          <p:nvSpPr>
            <p:cNvPr id="24402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465" name="Text Box 393"/>
            <p:cNvSpPr txBox="1">
              <a:spLocks noChangeArrowheads="1"/>
            </p:cNvSpPr>
            <p:nvPr/>
          </p:nvSpPr>
          <p:spPr bwMode="auto">
            <a:xfrm>
              <a:off x="2407" y="3597"/>
              <a:ext cx="1105" cy="58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300" b="0">
                  <a:latin typeface="Comic Sans MS" charset="0"/>
                  <a:ea typeface="ヒラギノ角ゴ ProN W3" charset="0"/>
                  <a:cs typeface="ヒラギノ角ゴ ProN W3" charset="0"/>
                  <a:sym typeface="Arial" charset="0"/>
                </a:rPr>
                <a:t>Pre-nextgen sequencing (bp/$)</a:t>
              </a:r>
            </a:p>
            <a:p>
              <a:pPr eaLnBrk="1" hangingPunct="1">
                <a:defRPr/>
              </a:pPr>
              <a:r>
                <a:rPr lang="en-US" sz="1100" b="0" i="1">
                  <a:latin typeface="Comic Sans MS" charset="0"/>
                  <a:ea typeface="ヒラギノ角ゴ ProN W3" charset="0"/>
                  <a:cs typeface="ヒラギノ角ゴ ProN W3" charset="0"/>
                  <a:sym typeface="Arial" charset="0"/>
                </a:rPr>
                <a:t>Doubling time=19 months</a:t>
              </a:r>
            </a:p>
          </p:txBody>
        </p:sp>
        <p:sp>
          <p:nvSpPr>
            <p:cNvPr id="24403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sp>
        <p:nvSpPr>
          <p:cNvPr id="244003" name="Text Box 470"/>
          <p:cNvSpPr txBox="1">
            <a:spLocks noChangeArrowheads="1"/>
          </p:cNvSpPr>
          <p:nvPr/>
        </p:nvSpPr>
        <p:spPr bwMode="auto">
          <a:xfrm>
            <a:off x="684213" y="6507163"/>
            <a:ext cx="7696200" cy="27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1200">
                <a:solidFill>
                  <a:srgbClr val="0717FF"/>
                </a:solidFill>
                <a:latin typeface="Helvetica" charset="0"/>
              </a:rPr>
              <a:t>Stein LD. 2010. The case for cloud computing in genome informatics. Genome Biol.11(5):207.</a:t>
            </a:r>
            <a:r>
              <a:rPr lang="en-GB" altLang="x-none" sz="2400" b="0">
                <a:solidFill>
                  <a:srgbClr val="0717FF"/>
                </a:solidFill>
              </a:rPr>
              <a:t> </a:t>
            </a:r>
          </a:p>
        </p:txBody>
      </p:sp>
      <p:grpSp>
        <p:nvGrpSpPr>
          <p:cNvPr id="247275" name="Group 491"/>
          <p:cNvGrpSpPr>
            <a:grpSpLocks/>
          </p:cNvGrpSpPr>
          <p:nvPr/>
        </p:nvGrpSpPr>
        <p:grpSpPr bwMode="auto">
          <a:xfrm>
            <a:off x="4572000" y="1201738"/>
            <a:ext cx="3148013" cy="3402012"/>
            <a:chOff x="2880" y="757"/>
            <a:chExt cx="1983" cy="2143"/>
          </a:xfrm>
        </p:grpSpPr>
        <p:grpSp>
          <p:nvGrpSpPr>
            <p:cNvPr id="244005" name="Group 467"/>
            <p:cNvGrpSpPr>
              <a:grpSpLocks/>
            </p:cNvGrpSpPr>
            <p:nvPr/>
          </p:nvGrpSpPr>
          <p:grpSpPr bwMode="auto">
            <a:xfrm>
              <a:off x="2880" y="816"/>
              <a:ext cx="1392" cy="672"/>
              <a:chOff x="2880" y="720"/>
              <a:chExt cx="1392" cy="672"/>
            </a:xfrm>
          </p:grpSpPr>
          <p:sp>
            <p:nvSpPr>
              <p:cNvPr id="244023" name="Text Box 468"/>
              <p:cNvSpPr txBox="1">
                <a:spLocks noChangeArrowheads="1"/>
              </p:cNvSpPr>
              <p:nvPr/>
            </p:nvSpPr>
            <p:spPr bwMode="auto">
              <a:xfrm>
                <a:off x="2880" y="720"/>
                <a:ext cx="1248" cy="332"/>
              </a:xfrm>
              <a:prstGeom prst="rect">
                <a:avLst/>
              </a:prstGeom>
              <a:solidFill>
                <a:srgbClr val="FFFFCC"/>
              </a:solidFill>
              <a:ln w="9525">
                <a:solidFill>
                  <a:schemeClr val="tx1"/>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b="0">
                    <a:solidFill>
                      <a:srgbClr val="000000"/>
                    </a:solidFill>
                    <a:latin typeface="Comic Sans MS" charset="0"/>
                  </a:rPr>
                  <a:t>NGS (bp/$) Doubling time 5 months</a:t>
                </a:r>
              </a:p>
            </p:txBody>
          </p:sp>
          <p:sp>
            <p:nvSpPr>
              <p:cNvPr id="244024" name="Line 469"/>
              <p:cNvSpPr>
                <a:spLocks noChangeShapeType="1"/>
              </p:cNvSpPr>
              <p:nvPr/>
            </p:nvSpPr>
            <p:spPr bwMode="auto">
              <a:xfrm>
                <a:off x="3456" y="1056"/>
                <a:ext cx="816" cy="3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244006" name="Group 400"/>
            <p:cNvGrpSpPr>
              <a:grpSpLocks/>
            </p:cNvGrpSpPr>
            <p:nvPr/>
          </p:nvGrpSpPr>
          <p:grpSpPr bwMode="auto">
            <a:xfrm>
              <a:off x="3268" y="757"/>
              <a:ext cx="1595" cy="2143"/>
              <a:chOff x="3601" y="835"/>
              <a:chExt cx="1758" cy="2362"/>
            </a:xfrm>
          </p:grpSpPr>
          <p:grpSp>
            <p:nvGrpSpPr>
              <p:cNvPr id="244007" name="Group 395"/>
              <p:cNvGrpSpPr>
                <a:grpSpLocks/>
              </p:cNvGrpSpPr>
              <p:nvPr/>
            </p:nvGrpSpPr>
            <p:grpSpPr bwMode="auto">
              <a:xfrm>
                <a:off x="3877" y="2870"/>
                <a:ext cx="52" cy="47"/>
                <a:chOff x="3877" y="2870"/>
                <a:chExt cx="52" cy="47"/>
              </a:xfrm>
            </p:grpSpPr>
            <p:sp>
              <p:nvSpPr>
                <p:cNvPr id="244021"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022"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244008" name="Group 396"/>
              <p:cNvGrpSpPr>
                <a:grpSpLocks/>
              </p:cNvGrpSpPr>
              <p:nvPr/>
            </p:nvGrpSpPr>
            <p:grpSpPr bwMode="auto">
              <a:xfrm>
                <a:off x="4094" y="2368"/>
                <a:ext cx="51" cy="46"/>
                <a:chOff x="4094" y="2368"/>
                <a:chExt cx="51" cy="46"/>
              </a:xfrm>
            </p:grpSpPr>
            <p:sp>
              <p:nvSpPr>
                <p:cNvPr id="244019"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020"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244009" name="Group 397"/>
              <p:cNvGrpSpPr>
                <a:grpSpLocks/>
              </p:cNvGrpSpPr>
              <p:nvPr/>
            </p:nvGrpSpPr>
            <p:grpSpPr bwMode="auto">
              <a:xfrm>
                <a:off x="4311" y="2135"/>
                <a:ext cx="46" cy="52"/>
                <a:chOff x="4311" y="2135"/>
                <a:chExt cx="46" cy="52"/>
              </a:xfrm>
            </p:grpSpPr>
            <p:sp>
              <p:nvSpPr>
                <p:cNvPr id="244017"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018"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244010" name="Group 398"/>
              <p:cNvGrpSpPr>
                <a:grpSpLocks/>
              </p:cNvGrpSpPr>
              <p:nvPr/>
            </p:nvGrpSpPr>
            <p:grpSpPr bwMode="auto">
              <a:xfrm>
                <a:off x="4528" y="1897"/>
                <a:ext cx="46" cy="46"/>
                <a:chOff x="4528" y="1897"/>
                <a:chExt cx="46" cy="46"/>
              </a:xfrm>
            </p:grpSpPr>
            <p:sp>
              <p:nvSpPr>
                <p:cNvPr id="244015"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016"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244011" name="Group 399"/>
              <p:cNvGrpSpPr>
                <a:grpSpLocks/>
              </p:cNvGrpSpPr>
              <p:nvPr/>
            </p:nvGrpSpPr>
            <p:grpSpPr bwMode="auto">
              <a:xfrm>
                <a:off x="4744" y="1653"/>
                <a:ext cx="47" cy="47"/>
                <a:chOff x="4744" y="1653"/>
                <a:chExt cx="47" cy="47"/>
              </a:xfrm>
            </p:grpSpPr>
            <p:sp>
              <p:nvSpPr>
                <p:cNvPr id="244013"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014"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244012"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GB"/>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47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Text Box 2"/>
          <p:cNvSpPr txBox="1">
            <a:spLocks noChangeArrowheads="1"/>
          </p:cNvSpPr>
          <p:nvPr/>
        </p:nvSpPr>
        <p:spPr bwMode="auto">
          <a:xfrm>
            <a:off x="152400" y="1053311"/>
            <a:ext cx="89916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021EFD"/>
                </a:solidFill>
              </a:rPr>
              <a:t>Summary:</a:t>
            </a:r>
          </a:p>
          <a:p>
            <a:pPr>
              <a:spcBef>
                <a:spcPct val="50000"/>
              </a:spcBef>
              <a:buFontTx/>
              <a:buNone/>
            </a:pPr>
            <a:r>
              <a:rPr lang="en-GB" altLang="x-none" sz="3600">
                <a:solidFill>
                  <a:srgbClr val="FF0000"/>
                </a:solidFill>
              </a:rPr>
              <a:t>•</a:t>
            </a:r>
            <a:r>
              <a:rPr lang="en-GB" altLang="x-none" sz="3600"/>
              <a:t> Important landmarks in genomics</a:t>
            </a:r>
          </a:p>
          <a:p>
            <a:pPr>
              <a:spcBef>
                <a:spcPct val="50000"/>
              </a:spcBef>
              <a:buFontTx/>
              <a:buNone/>
            </a:pPr>
            <a:r>
              <a:rPr lang="en-GB" altLang="x-none" sz="3600">
                <a:solidFill>
                  <a:srgbClr val="FF0000"/>
                </a:solidFill>
              </a:rPr>
              <a:t>•</a:t>
            </a:r>
            <a:r>
              <a:rPr lang="en-GB" altLang="x-none" sz="3600"/>
              <a:t> Main running genome projects</a:t>
            </a:r>
          </a:p>
          <a:p>
            <a:pPr>
              <a:spcBef>
                <a:spcPct val="50000"/>
              </a:spcBef>
              <a:buFontTx/>
              <a:buNone/>
            </a:pPr>
            <a:r>
              <a:rPr lang="en-GB" altLang="x-none" sz="3600">
                <a:solidFill>
                  <a:srgbClr val="FF0000"/>
                </a:solidFill>
              </a:rPr>
              <a:t>•</a:t>
            </a:r>
            <a:r>
              <a:rPr lang="en-GB" altLang="x-none" sz="3600"/>
              <a:t> Where to find genome data</a:t>
            </a:r>
          </a:p>
          <a:p>
            <a:pPr>
              <a:spcBef>
                <a:spcPct val="50000"/>
              </a:spcBef>
              <a:buFontTx/>
              <a:buNone/>
            </a:pPr>
            <a:r>
              <a:rPr lang="en-GB" altLang="x-none" sz="3600">
                <a:solidFill>
                  <a:srgbClr val="FF0000"/>
                </a:solidFill>
              </a:rPr>
              <a:t>•</a:t>
            </a:r>
            <a:r>
              <a:rPr lang="en-GB" altLang="x-none" sz="3600"/>
              <a:t> NGS and new challenges</a:t>
            </a:r>
            <a:endParaRPr lang="en-GB" altLang="x-none" sz="3600" b="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7809" name="Text Box 2"/>
          <p:cNvSpPr txBox="1">
            <a:spLocks noChangeArrowheads="1"/>
          </p:cNvSpPr>
          <p:nvPr/>
        </p:nvSpPr>
        <p:spPr bwMode="auto">
          <a:xfrm>
            <a:off x="0" y="0"/>
            <a:ext cx="9144000" cy="666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If one of the greatest accomplishments from the last 20 years has been sequencing the first human genomes, one of the greatest pursuits for the next 20 years will be trying to understand what it all means.</a:t>
            </a:r>
            <a:r>
              <a:rPr lang="en-GB" altLang="x-none" sz="2400" b="0">
                <a:solidFill>
                  <a:srgbClr val="3E3838"/>
                </a:solidFill>
              </a:rPr>
              <a:t> Although we have been quite successful deciphering the genetic code of how genes code for proteins, the grander challenges of understanding how genome sequences ultimately code for traits and relate to disease has remained largely a mystery. For example, the current best estimates suggest several thousands of variants are related to human height but only a few hundred candidates are currently known. Even less is known of the genetic factors involved in major diseases such as coronary artery disease (</a:t>
            </a:r>
            <a:r>
              <a:rPr lang="en-GB" altLang="x-none" sz="2400" b="0">
                <a:solidFill>
                  <a:srgbClr val="3F6695"/>
                </a:solidFill>
                <a:hlinkClick r:id="rId3"/>
              </a:rPr>
              <a:t>Ozaki and Tanaka 2015</a:t>
            </a:r>
            <a:r>
              <a:rPr lang="en-GB" altLang="x-none" sz="2400" b="0">
                <a:solidFill>
                  <a:srgbClr val="3E3838"/>
                </a:solidFill>
              </a:rPr>
              <a:t>) or cerebrovascular disease (</a:t>
            </a:r>
            <a:r>
              <a:rPr lang="en-GB" altLang="x-none" sz="2400" b="0">
                <a:solidFill>
                  <a:srgbClr val="3F6695"/>
                </a:solidFill>
                <a:hlinkClick r:id="rId4"/>
              </a:rPr>
              <a:t>Markus 2010</a:t>
            </a:r>
            <a:r>
              <a:rPr lang="en-GB" altLang="x-none" sz="2400" b="0">
                <a:solidFill>
                  <a:srgbClr val="3E3838"/>
                </a:solidFill>
              </a:rPr>
              <a:t>) despite strong evidence for a genetic component. Determining the molecular basis, be it genetic, epigenetic, or even metagenomic, for these and other human conditions is one of the central pursuits of quantitative biology and one of the great unanswered questions in all of science.</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9857" name="ZoneTexte 3"/>
          <p:cNvSpPr txBox="1">
            <a:spLocks noChangeArrowheads="1"/>
          </p:cNvSpPr>
          <p:nvPr/>
        </p:nvSpPr>
        <p:spPr bwMode="auto">
          <a:xfrm>
            <a:off x="539750" y="476250"/>
            <a:ext cx="8135938" cy="642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FF0000"/>
                </a:solidFill>
              </a:rPr>
              <a:t>Main results so far acquired: </a:t>
            </a:r>
          </a:p>
          <a:p>
            <a:pPr>
              <a:spcBef>
                <a:spcPct val="0"/>
              </a:spcBef>
              <a:buFontTx/>
              <a:buNone/>
            </a:pPr>
            <a:endParaRPr lang="en-GB" altLang="x-none"/>
          </a:p>
          <a:p>
            <a:pPr>
              <a:spcBef>
                <a:spcPct val="0"/>
              </a:spcBef>
              <a:buFontTx/>
              <a:buNone/>
            </a:pPr>
            <a:r>
              <a:rPr lang="en-GB" altLang="x-none">
                <a:solidFill>
                  <a:srgbClr val="FF0000"/>
                </a:solidFill>
              </a:rPr>
              <a:t>•</a:t>
            </a:r>
            <a:r>
              <a:rPr lang="en-GB" altLang="x-none"/>
              <a:t> </a:t>
            </a:r>
            <a:r>
              <a:rPr lang="en-GB" altLang="x-none">
                <a:solidFill>
                  <a:srgbClr val="021EFD"/>
                </a:solidFill>
              </a:rPr>
              <a:t>Genome organisation</a:t>
            </a:r>
          </a:p>
          <a:p>
            <a:pPr>
              <a:spcBef>
                <a:spcPct val="0"/>
              </a:spcBef>
              <a:buFontTx/>
              <a:buNone/>
            </a:pPr>
            <a:r>
              <a:rPr lang="en-GB" altLang="x-none"/>
              <a:t>(size, gene organisation, gene families, orphan genes, loss/gain of genes, </a:t>
            </a:r>
          </a:p>
          <a:p>
            <a:pPr>
              <a:spcBef>
                <a:spcPct val="0"/>
              </a:spcBef>
              <a:buFontTx/>
              <a:buNone/>
            </a:pPr>
            <a:r>
              <a:rPr lang="en-GB" altLang="x-none"/>
              <a:t>Inter-species relationships: orthologs, whole genome duplication, introgression, ancestral species reconstruction, …)</a:t>
            </a:r>
          </a:p>
          <a:p>
            <a:pPr>
              <a:spcBef>
                <a:spcPct val="0"/>
              </a:spcBef>
              <a:buFontTx/>
              <a:buNone/>
            </a:pPr>
            <a:endParaRPr lang="en-GB" altLang="x-none"/>
          </a:p>
          <a:p>
            <a:pPr>
              <a:spcBef>
                <a:spcPct val="0"/>
              </a:spcBef>
              <a:buFontTx/>
              <a:buNone/>
            </a:pPr>
            <a:r>
              <a:rPr lang="en-GB" altLang="x-none">
                <a:solidFill>
                  <a:srgbClr val="FF0000"/>
                </a:solidFill>
              </a:rPr>
              <a:t>•</a:t>
            </a:r>
            <a:r>
              <a:rPr lang="en-GB" altLang="x-none"/>
              <a:t> </a:t>
            </a:r>
            <a:r>
              <a:rPr lang="en-GB" altLang="x-none">
                <a:solidFill>
                  <a:srgbClr val="021EFD"/>
                </a:solidFill>
              </a:rPr>
              <a:t>Population genomics/genetics</a:t>
            </a:r>
          </a:p>
          <a:p>
            <a:pPr>
              <a:spcBef>
                <a:spcPct val="0"/>
              </a:spcBef>
              <a:buFontTx/>
              <a:buNone/>
            </a:pPr>
            <a:r>
              <a:rPr lang="en-GB" altLang="x-none"/>
              <a:t>(structural variants, SNPs, and connections with diseases,</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Text Box 3"/>
          <p:cNvSpPr txBox="1">
            <a:spLocks noChangeArrowheads="1"/>
          </p:cNvSpPr>
          <p:nvPr/>
        </p:nvSpPr>
        <p:spPr bwMode="auto">
          <a:xfrm>
            <a:off x="0" y="-27384"/>
            <a:ext cx="9144000" cy="707886"/>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FF3333"/>
                </a:solidFill>
              </a:rPr>
              <a:t>References</a:t>
            </a:r>
            <a:endParaRPr lang="en-GB" altLang="x-none" sz="4000" b="0"/>
          </a:p>
        </p:txBody>
      </p:sp>
      <p:sp>
        <p:nvSpPr>
          <p:cNvPr id="251906" name="Text Box 4"/>
          <p:cNvSpPr txBox="1">
            <a:spLocks noChangeArrowheads="1"/>
          </p:cNvSpPr>
          <p:nvPr/>
        </p:nvSpPr>
        <p:spPr bwMode="auto">
          <a:xfrm>
            <a:off x="152400" y="1981200"/>
            <a:ext cx="845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 Bioinformatics and Genomes analyses courses</a:t>
            </a:r>
          </a:p>
          <a:p>
            <a:pPr>
              <a:spcBef>
                <a:spcPct val="50000"/>
              </a:spcBef>
              <a:buFontTx/>
              <a:buNone/>
            </a:pPr>
            <a:r>
              <a:rPr lang="en-GB" altLang="x-none" sz="2400">
                <a:solidFill>
                  <a:srgbClr val="021EFD"/>
                </a:solidFill>
              </a:rPr>
              <a:t>http://</a:t>
            </a:r>
            <a:r>
              <a:rPr lang="en-GB" altLang="x-none" sz="2400" err="1">
                <a:solidFill>
                  <a:srgbClr val="021EFD"/>
                </a:solidFill>
              </a:rPr>
              <a:t>webext.pasteur.fr</a:t>
            </a:r>
            <a:r>
              <a:rPr lang="en-GB" altLang="x-none" sz="2400">
                <a:solidFill>
                  <a:srgbClr val="021EFD"/>
                </a:solidFill>
              </a:rPr>
              <a:t>/</a:t>
            </a:r>
            <a:r>
              <a:rPr lang="en-GB" altLang="x-none" sz="2400" err="1">
                <a:solidFill>
                  <a:srgbClr val="021EFD"/>
                </a:solidFill>
              </a:rPr>
              <a:t>tekaia</a:t>
            </a:r>
            <a:r>
              <a:rPr lang="en-GB" altLang="x-none" sz="2400">
                <a:solidFill>
                  <a:srgbClr val="021EFD"/>
                </a:solidFill>
              </a:rPr>
              <a:t>/</a:t>
            </a:r>
            <a:r>
              <a:rPr lang="en-GB" altLang="x-none" sz="2400" err="1">
                <a:solidFill>
                  <a:srgbClr val="021EFD"/>
                </a:solidFill>
              </a:rPr>
              <a:t>BGA_courses.html</a:t>
            </a:r>
            <a:endParaRPr lang="en-GB" altLang="x-none" sz="2400">
              <a:solidFill>
                <a:srgbClr val="021EFD"/>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2492896"/>
            <a:ext cx="9144000" cy="76200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400">
                <a:solidFill>
                  <a:srgbClr val="021EFD"/>
                </a:solidFill>
              </a:rPr>
              <a:t>Thank You</a:t>
            </a:r>
            <a:endParaRPr lang="en-GB" altLang="x-none" sz="2400" b="0"/>
          </a:p>
        </p:txBody>
      </p:sp>
    </p:spTree>
    <p:extLst>
      <p:ext uri="{BB962C8B-B14F-4D97-AF65-F5344CB8AC3E}">
        <p14:creationId xmlns:p14="http://schemas.microsoft.com/office/powerpoint/2010/main" val="59900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27384"/>
            <a:ext cx="9144000" cy="646331"/>
          </a:xfrm>
          <a:prstGeom prst="rect">
            <a:avLst/>
          </a:prstGeom>
          <a:solidFill>
            <a:srgbClr val="FFFF00"/>
          </a:solidFill>
        </p:spPr>
        <p:txBody>
          <a:bodyPr wrap="square" rtlCol="0">
            <a:spAutoFit/>
          </a:bodyPr>
          <a:lstStyle/>
          <a:p>
            <a:pPr algn="ctr"/>
            <a:r>
              <a:rPr lang="en-GB" sz="3600" dirty="0">
                <a:solidFill>
                  <a:srgbClr val="0000FF"/>
                </a:solidFill>
              </a:rPr>
              <a:t>Practical session</a:t>
            </a:r>
          </a:p>
        </p:txBody>
      </p:sp>
      <p:sp>
        <p:nvSpPr>
          <p:cNvPr id="3" name="ZoneTexte 2"/>
          <p:cNvSpPr txBox="1"/>
          <p:nvPr/>
        </p:nvSpPr>
        <p:spPr>
          <a:xfrm>
            <a:off x="0" y="1124744"/>
            <a:ext cx="9036496" cy="954107"/>
          </a:xfrm>
          <a:prstGeom prst="rect">
            <a:avLst/>
          </a:prstGeom>
          <a:noFill/>
        </p:spPr>
        <p:txBody>
          <a:bodyPr wrap="square" rtlCol="0">
            <a:spAutoFit/>
          </a:bodyPr>
          <a:lstStyle/>
          <a:p>
            <a:r>
              <a:rPr lang="en-GB" sz="2800" dirty="0"/>
              <a:t>Explore some web sites listed in this presentation including:</a:t>
            </a:r>
          </a:p>
        </p:txBody>
      </p:sp>
      <p:sp>
        <p:nvSpPr>
          <p:cNvPr id="4" name="ZoneTexte 3"/>
          <p:cNvSpPr txBox="1"/>
          <p:nvPr/>
        </p:nvSpPr>
        <p:spPr>
          <a:xfrm>
            <a:off x="0" y="2348880"/>
            <a:ext cx="9144000" cy="830997"/>
          </a:xfrm>
          <a:prstGeom prst="rect">
            <a:avLst/>
          </a:prstGeom>
          <a:noFill/>
        </p:spPr>
        <p:txBody>
          <a:bodyPr wrap="square" rtlCol="0">
            <a:spAutoFit/>
          </a:bodyPr>
          <a:lstStyle/>
          <a:p>
            <a:r>
              <a:rPr lang="en-GB" dirty="0" err="1">
                <a:solidFill>
                  <a:srgbClr val="070AF2"/>
                </a:solidFill>
              </a:rPr>
              <a:t>ncbi</a:t>
            </a:r>
            <a:r>
              <a:rPr lang="en-GB" dirty="0">
                <a:solidFill>
                  <a:srgbClr val="070AF2"/>
                </a:solidFill>
              </a:rPr>
              <a:t> genome browser: https://</a:t>
            </a:r>
            <a:r>
              <a:rPr lang="en-GB" dirty="0" err="1">
                <a:solidFill>
                  <a:srgbClr val="070AF2"/>
                </a:solidFill>
              </a:rPr>
              <a:t>www.ncbi.nlm.nih.gov</a:t>
            </a:r>
            <a:r>
              <a:rPr lang="en-GB" dirty="0">
                <a:solidFill>
                  <a:srgbClr val="070AF2"/>
                </a:solidFill>
              </a:rPr>
              <a:t>/genome/browse/</a:t>
            </a:r>
          </a:p>
        </p:txBody>
      </p:sp>
      <p:sp>
        <p:nvSpPr>
          <p:cNvPr id="5" name="ZoneTexte 4"/>
          <p:cNvSpPr txBox="1"/>
          <p:nvPr/>
        </p:nvSpPr>
        <p:spPr>
          <a:xfrm>
            <a:off x="0" y="3501008"/>
            <a:ext cx="9036496" cy="461665"/>
          </a:xfrm>
          <a:prstGeom prst="rect">
            <a:avLst/>
          </a:prstGeom>
          <a:noFill/>
        </p:spPr>
        <p:txBody>
          <a:bodyPr wrap="square" rtlCol="0">
            <a:spAutoFit/>
          </a:bodyPr>
          <a:lstStyle/>
          <a:p>
            <a:r>
              <a:rPr lang="en-GB" dirty="0" err="1">
                <a:solidFill>
                  <a:srgbClr val="070AF2"/>
                </a:solidFill>
              </a:rPr>
              <a:t>ebi</a:t>
            </a:r>
            <a:r>
              <a:rPr lang="en-GB" dirty="0">
                <a:solidFill>
                  <a:srgbClr val="070AF2"/>
                </a:solidFill>
              </a:rPr>
              <a:t>: https://</a:t>
            </a:r>
            <a:r>
              <a:rPr lang="en-GB" dirty="0" err="1">
                <a:solidFill>
                  <a:srgbClr val="070AF2"/>
                </a:solidFill>
              </a:rPr>
              <a:t>www.ebi.ac.uk</a:t>
            </a:r>
            <a:r>
              <a:rPr lang="en-GB" dirty="0">
                <a:solidFill>
                  <a:srgbClr val="070AF2"/>
                </a:solidFill>
              </a:rPr>
              <a:t>/genomes/</a:t>
            </a:r>
          </a:p>
        </p:txBody>
      </p:sp>
      <p:sp>
        <p:nvSpPr>
          <p:cNvPr id="6" name="ZoneTexte 5"/>
          <p:cNvSpPr txBox="1"/>
          <p:nvPr/>
        </p:nvSpPr>
        <p:spPr>
          <a:xfrm>
            <a:off x="0" y="4365104"/>
            <a:ext cx="9144000" cy="461665"/>
          </a:xfrm>
          <a:prstGeom prst="rect">
            <a:avLst/>
          </a:prstGeom>
          <a:noFill/>
        </p:spPr>
        <p:txBody>
          <a:bodyPr wrap="square" rtlCol="0">
            <a:spAutoFit/>
          </a:bodyPr>
          <a:lstStyle/>
          <a:p>
            <a:r>
              <a:rPr lang="en-GB" dirty="0">
                <a:solidFill>
                  <a:srgbClr val="070AF2"/>
                </a:solidFill>
              </a:rPr>
              <a:t>sanger: http://</a:t>
            </a:r>
            <a:r>
              <a:rPr lang="en-GB" dirty="0" err="1">
                <a:solidFill>
                  <a:srgbClr val="070AF2"/>
                </a:solidFill>
              </a:rPr>
              <a:t>www.sanger.ac.uk</a:t>
            </a:r>
            <a:r>
              <a:rPr lang="en-GB" dirty="0">
                <a:solidFill>
                  <a:srgbClr val="070AF2"/>
                </a:solidFill>
              </a:rPr>
              <a:t>/resources/downloads/</a:t>
            </a:r>
          </a:p>
        </p:txBody>
      </p:sp>
      <p:sp>
        <p:nvSpPr>
          <p:cNvPr id="7" name="ZoneTexte 6"/>
          <p:cNvSpPr txBox="1"/>
          <p:nvPr/>
        </p:nvSpPr>
        <p:spPr>
          <a:xfrm>
            <a:off x="0" y="5949280"/>
            <a:ext cx="9036496" cy="461665"/>
          </a:xfrm>
          <a:prstGeom prst="rect">
            <a:avLst/>
          </a:prstGeom>
          <a:noFill/>
        </p:spPr>
        <p:txBody>
          <a:bodyPr wrap="square" rtlCol="0">
            <a:spAutoFit/>
          </a:bodyPr>
          <a:lstStyle/>
          <a:p>
            <a:r>
              <a:rPr lang="en-GB" dirty="0"/>
              <a:t>And those related to your projects.</a:t>
            </a:r>
          </a:p>
        </p:txBody>
      </p:sp>
      <p:sp>
        <p:nvSpPr>
          <p:cNvPr id="8" name="ZoneTexte 7"/>
          <p:cNvSpPr txBox="1"/>
          <p:nvPr/>
        </p:nvSpPr>
        <p:spPr>
          <a:xfrm>
            <a:off x="0" y="5157192"/>
            <a:ext cx="8820472" cy="461665"/>
          </a:xfrm>
          <a:prstGeom prst="rect">
            <a:avLst/>
          </a:prstGeom>
          <a:noFill/>
        </p:spPr>
        <p:txBody>
          <a:bodyPr wrap="square" rtlCol="0">
            <a:spAutoFit/>
          </a:bodyPr>
          <a:lstStyle/>
          <a:p>
            <a:r>
              <a:rPr lang="en-GB" dirty="0" err="1">
                <a:solidFill>
                  <a:srgbClr val="070AF2"/>
                </a:solidFill>
              </a:rPr>
              <a:t>ensembl</a:t>
            </a:r>
            <a:r>
              <a:rPr lang="en-GB" dirty="0">
                <a:solidFill>
                  <a:srgbClr val="070AF2"/>
                </a:solidFill>
              </a:rPr>
              <a:t>: http://</a:t>
            </a:r>
            <a:r>
              <a:rPr lang="en-GB" dirty="0" err="1">
                <a:solidFill>
                  <a:srgbClr val="070AF2"/>
                </a:solidFill>
              </a:rPr>
              <a:t>www.ensembl.org</a:t>
            </a:r>
            <a:r>
              <a:rPr lang="en-GB" dirty="0">
                <a:solidFill>
                  <a:srgbClr val="070AF2"/>
                </a:solidFill>
              </a:rPr>
              <a:t>/</a:t>
            </a:r>
            <a:r>
              <a:rPr lang="en-GB" dirty="0" err="1">
                <a:solidFill>
                  <a:srgbClr val="070AF2"/>
                </a:solidFill>
              </a:rPr>
              <a:t>index.html</a:t>
            </a:r>
            <a:endParaRPr lang="en-GB" dirty="0">
              <a:solidFill>
                <a:srgbClr val="070AF2"/>
              </a:solidFill>
            </a:endParaRPr>
          </a:p>
        </p:txBody>
      </p:sp>
    </p:spTree>
    <p:extLst>
      <p:ext uri="{BB962C8B-B14F-4D97-AF65-F5344CB8AC3E}">
        <p14:creationId xmlns:p14="http://schemas.microsoft.com/office/powerpoint/2010/main" val="11148810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2EDF1F7-7594-1B4F-A09E-D2E4584B7719}"/>
              </a:ext>
            </a:extLst>
          </p:cNvPr>
          <p:cNvSpPr txBox="1"/>
          <p:nvPr/>
        </p:nvSpPr>
        <p:spPr>
          <a:xfrm>
            <a:off x="0" y="-27384"/>
            <a:ext cx="9144000" cy="646331"/>
          </a:xfrm>
          <a:prstGeom prst="rect">
            <a:avLst/>
          </a:prstGeom>
          <a:solidFill>
            <a:srgbClr val="FFFF00"/>
          </a:solidFill>
        </p:spPr>
        <p:txBody>
          <a:bodyPr wrap="square" rtlCol="0">
            <a:spAutoFit/>
          </a:bodyPr>
          <a:lstStyle/>
          <a:p>
            <a:pPr algn="ctr"/>
            <a:r>
              <a:rPr lang="en-GB" sz="3600" dirty="0">
                <a:solidFill>
                  <a:srgbClr val="0000FF"/>
                </a:solidFill>
              </a:rPr>
              <a:t>Practical session</a:t>
            </a:r>
          </a:p>
        </p:txBody>
      </p:sp>
      <p:sp>
        <p:nvSpPr>
          <p:cNvPr id="3" name="ZoneTexte 2">
            <a:extLst>
              <a:ext uri="{FF2B5EF4-FFF2-40B4-BE49-F238E27FC236}">
                <a16:creationId xmlns:a16="http://schemas.microsoft.com/office/drawing/2014/main" id="{9449AA4F-C128-1C4F-8ECC-D108D3725F38}"/>
              </a:ext>
            </a:extLst>
          </p:cNvPr>
          <p:cNvSpPr txBox="1"/>
          <p:nvPr/>
        </p:nvSpPr>
        <p:spPr>
          <a:xfrm>
            <a:off x="0" y="2996952"/>
            <a:ext cx="9144000" cy="584775"/>
          </a:xfrm>
          <a:prstGeom prst="rect">
            <a:avLst/>
          </a:prstGeom>
          <a:noFill/>
        </p:spPr>
        <p:txBody>
          <a:bodyPr wrap="square" rtlCol="0">
            <a:spAutoFit/>
          </a:bodyPr>
          <a:lstStyle/>
          <a:p>
            <a:pPr algn="ctr"/>
            <a:r>
              <a:rPr lang="en-GB" sz="3200" dirty="0"/>
              <a:t>See BCGAIPT2017_CompleteGenomesPS.pdf</a:t>
            </a:r>
          </a:p>
        </p:txBody>
      </p:sp>
    </p:spTree>
    <p:extLst>
      <p:ext uri="{BB962C8B-B14F-4D97-AF65-F5344CB8AC3E}">
        <p14:creationId xmlns:p14="http://schemas.microsoft.com/office/powerpoint/2010/main" val="2970682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a:spLocks noChangeArrowheads="1"/>
          </p:cNvSpPr>
          <p:nvPr/>
        </p:nvSpPr>
        <p:spPr bwMode="auto">
          <a:xfrm>
            <a:off x="0" y="4614"/>
            <a:ext cx="925252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000">
                <a:solidFill>
                  <a:srgbClr val="0717FF"/>
                </a:solidFill>
              </a:rPr>
              <a:t>Bacteria: Phylum distribution of 10682 Incompletely sequenced genomes</a:t>
            </a:r>
          </a:p>
        </p:txBody>
      </p:sp>
      <p:graphicFrame>
        <p:nvGraphicFramePr>
          <p:cNvPr id="6" name="Graphique 5"/>
          <p:cNvGraphicFramePr>
            <a:graphicFrameLocks noGrp="1"/>
          </p:cNvGraphicFramePr>
          <p:nvPr>
            <p:extLst>
              <p:ext uri="{D42A27DB-BD31-4B8C-83A1-F6EECF244321}">
                <p14:modId xmlns:p14="http://schemas.microsoft.com/office/powerpoint/2010/main" val="1583917426"/>
              </p:ext>
            </p:extLst>
          </p:nvPr>
        </p:nvGraphicFramePr>
        <p:xfrm>
          <a:off x="0" y="404724"/>
          <a:ext cx="9252520" cy="64086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379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2"/>
          <p:cNvSpPr txBox="1">
            <a:spLocks noChangeArrowheads="1"/>
          </p:cNvSpPr>
          <p:nvPr/>
        </p:nvSpPr>
        <p:spPr bwMode="auto">
          <a:xfrm>
            <a:off x="0" y="-27384"/>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000">
                <a:solidFill>
                  <a:srgbClr val="0717FF"/>
                </a:solidFill>
              </a:rPr>
              <a:t>Eukaryotes: Phylum distribution of 405 completely sequenced genomes</a:t>
            </a:r>
          </a:p>
        </p:txBody>
      </p:sp>
      <p:graphicFrame>
        <p:nvGraphicFramePr>
          <p:cNvPr id="6" name="Graphique 5"/>
          <p:cNvGraphicFramePr>
            <a:graphicFrameLocks noGrp="1"/>
          </p:cNvGraphicFramePr>
          <p:nvPr>
            <p:extLst>
              <p:ext uri="{D42A27DB-BD31-4B8C-83A1-F6EECF244321}">
                <p14:modId xmlns:p14="http://schemas.microsoft.com/office/powerpoint/2010/main" val="235143268"/>
              </p:ext>
            </p:extLst>
          </p:nvPr>
        </p:nvGraphicFramePr>
        <p:xfrm>
          <a:off x="0" y="394000"/>
          <a:ext cx="9144000" cy="64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0494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2"/>
          <p:cNvSpPr txBox="1">
            <a:spLocks noChangeArrowheads="1"/>
          </p:cNvSpPr>
          <p:nvPr/>
        </p:nvSpPr>
        <p:spPr bwMode="auto">
          <a:xfrm>
            <a:off x="-108520" y="-27384"/>
            <a:ext cx="925252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2000">
                <a:solidFill>
                  <a:srgbClr val="0717FF"/>
                </a:solidFill>
              </a:rPr>
              <a:t>Eukaryotes: Phylum distribution of 4486 Incompletely sequenced genomes</a:t>
            </a:r>
          </a:p>
        </p:txBody>
      </p:sp>
      <p:graphicFrame>
        <p:nvGraphicFramePr>
          <p:cNvPr id="4" name="Graphique 3"/>
          <p:cNvGraphicFramePr>
            <a:graphicFrameLocks noGrp="1"/>
          </p:cNvGraphicFramePr>
          <p:nvPr>
            <p:extLst>
              <p:ext uri="{D42A27DB-BD31-4B8C-83A1-F6EECF244321}">
                <p14:modId xmlns:p14="http://schemas.microsoft.com/office/powerpoint/2010/main" val="1687395563"/>
              </p:ext>
            </p:extLst>
          </p:nvPr>
        </p:nvGraphicFramePr>
        <p:xfrm>
          <a:off x="-108520" y="394000"/>
          <a:ext cx="9252520" cy="64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56792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2"/>
          <p:cNvSpPr txBox="1">
            <a:spLocks noChangeArrowheads="1"/>
          </p:cNvSpPr>
          <p:nvPr/>
        </p:nvSpPr>
        <p:spPr bwMode="auto">
          <a:xfrm>
            <a:off x="0" y="4614"/>
            <a:ext cx="9144000"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800">
                <a:solidFill>
                  <a:srgbClr val="0717FF"/>
                </a:solidFill>
              </a:rPr>
              <a:t>Eukaryotes: Phylum distribution of 5226 Incompletely transcriptome genomes</a:t>
            </a:r>
          </a:p>
        </p:txBody>
      </p:sp>
      <p:graphicFrame>
        <p:nvGraphicFramePr>
          <p:cNvPr id="4" name="Graphique 3"/>
          <p:cNvGraphicFramePr>
            <a:graphicFrameLocks noGrp="1"/>
          </p:cNvGraphicFramePr>
          <p:nvPr>
            <p:extLst>
              <p:ext uri="{D42A27DB-BD31-4B8C-83A1-F6EECF244321}">
                <p14:modId xmlns:p14="http://schemas.microsoft.com/office/powerpoint/2010/main" val="259529097"/>
              </p:ext>
            </p:extLst>
          </p:nvPr>
        </p:nvGraphicFramePr>
        <p:xfrm>
          <a:off x="0" y="394000"/>
          <a:ext cx="9144000" cy="64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6162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39938" name="Text Box 3"/>
          <p:cNvSpPr txBox="1">
            <a:spLocks noChangeArrowheads="1"/>
          </p:cNvSpPr>
          <p:nvPr/>
        </p:nvSpPr>
        <p:spPr bwMode="auto">
          <a:xfrm>
            <a:off x="0" y="2438400"/>
            <a:ext cx="9144000" cy="106680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0AF2"/>
                </a:solidFill>
                <a:latin typeface="Times" charset="0"/>
              </a:rPr>
              <a:t>Chronology of completely sequenced genomes: Historical landmarks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2"/>
          <p:cNvSpPr txBox="1">
            <a:spLocks noChangeArrowheads="1"/>
          </p:cNvSpPr>
          <p:nvPr/>
        </p:nvSpPr>
        <p:spPr bwMode="auto">
          <a:xfrm>
            <a:off x="152400" y="914400"/>
            <a:ext cx="8991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a:p>
            <a:pPr>
              <a:spcBef>
                <a:spcPct val="0"/>
              </a:spcBef>
              <a:buFontTx/>
              <a:buNone/>
            </a:pPr>
            <a:r>
              <a:rPr lang="en-GB" altLang="x-none">
                <a:solidFill>
                  <a:srgbClr val="021EFD"/>
                </a:solidFill>
              </a:rPr>
              <a:t>•</a:t>
            </a:r>
            <a:r>
              <a:rPr lang="en-GB" altLang="x-none"/>
              <a:t> The sequencing of the first protein was achieved by Frederic Sanger in </a:t>
            </a:r>
            <a:r>
              <a:rPr lang="en-GB" altLang="x-none">
                <a:solidFill>
                  <a:srgbClr val="FF0000"/>
                </a:solidFill>
              </a:rPr>
              <a:t>1953</a:t>
            </a:r>
            <a:r>
              <a:rPr lang="en-GB" altLang="x-none"/>
              <a:t>. </a:t>
            </a:r>
          </a:p>
          <a:p>
            <a:pPr>
              <a:spcBef>
                <a:spcPct val="0"/>
              </a:spcBef>
              <a:buFontTx/>
              <a:buNone/>
            </a:pPr>
            <a:r>
              <a:rPr lang="en-GB" altLang="x-none" sz="2800"/>
              <a:t>He determined the amino acid sequence of</a:t>
            </a:r>
          </a:p>
          <a:p>
            <a:pPr>
              <a:spcBef>
                <a:spcPct val="0"/>
              </a:spcBef>
              <a:buFontTx/>
              <a:buNone/>
            </a:pPr>
            <a:r>
              <a:rPr lang="en-GB" altLang="x-none" sz="2800"/>
              <a:t>bovine insulin</a:t>
            </a:r>
            <a:endParaRPr lang="en-GB" altLang="x-none"/>
          </a:p>
        </p:txBody>
      </p:sp>
      <p:sp>
        <p:nvSpPr>
          <p:cNvPr id="41986" name="Text Box 3"/>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0AF2"/>
                </a:solidFill>
              </a:rPr>
              <a:t>First Sequence</a:t>
            </a:r>
            <a:endParaRPr lang="en-GB" altLang="x-none" sz="2400" b="0">
              <a:solidFill>
                <a:srgbClr val="070AF2"/>
              </a:solidFill>
            </a:endParaRPr>
          </a:p>
        </p:txBody>
      </p:sp>
      <p:sp>
        <p:nvSpPr>
          <p:cNvPr id="41987" name="Text Box 4"/>
          <p:cNvSpPr txBox="1">
            <a:spLocks noChangeArrowheads="1"/>
          </p:cNvSpPr>
          <p:nvPr/>
        </p:nvSpPr>
        <p:spPr bwMode="auto">
          <a:xfrm>
            <a:off x="304800" y="38100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21EFD"/>
                </a:solidFill>
              </a:rPr>
              <a:t>•</a:t>
            </a:r>
            <a:r>
              <a:rPr lang="en-GB" altLang="x-none"/>
              <a:t> Wu and Kaiser published the first successful DNA sequence of the bacteriophage lambda in </a:t>
            </a:r>
            <a:r>
              <a:rPr lang="en-GB" altLang="x-none">
                <a:solidFill>
                  <a:srgbClr val="FF0000"/>
                </a:solidFill>
              </a:rPr>
              <a:t>1968</a:t>
            </a:r>
            <a:r>
              <a:rPr lang="en-GB" altLang="x-none"/>
              <a:t>.</a:t>
            </a:r>
          </a:p>
        </p:txBody>
      </p:sp>
      <p:sp>
        <p:nvSpPr>
          <p:cNvPr id="41988" name="Text Box 5"/>
          <p:cNvSpPr txBox="1">
            <a:spLocks noChangeArrowheads="1"/>
          </p:cNvSpPr>
          <p:nvPr/>
        </p:nvSpPr>
        <p:spPr bwMode="auto">
          <a:xfrm>
            <a:off x="304800" y="6415088"/>
            <a:ext cx="861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a:solidFill>
                  <a:srgbClr val="021EFD"/>
                </a:solidFill>
                <a:hlinkClick r:id="rId3"/>
              </a:rPr>
              <a:t>The early days of DNA sequences.</a:t>
            </a:r>
            <a:r>
              <a:rPr lang="en-GB" altLang="x-none" sz="1800">
                <a:solidFill>
                  <a:srgbClr val="021EFD"/>
                </a:solidFill>
              </a:rPr>
              <a:t>Sanger F.Nat Med. 2001 Mar;7(3):267-8.</a:t>
            </a:r>
            <a:endParaRPr lang="en-GB" altLang="x-none"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p:cNvSpPr txBox="1">
            <a:spLocks noChangeArrowheads="1"/>
          </p:cNvSpPr>
          <p:nvPr/>
        </p:nvSpPr>
        <p:spPr bwMode="auto">
          <a:xfrm>
            <a:off x="152400" y="838200"/>
            <a:ext cx="8915400" cy="566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lnSpc>
                <a:spcPct val="90000"/>
              </a:lnSpc>
              <a:spcBef>
                <a:spcPct val="50000"/>
              </a:spcBef>
              <a:buFontTx/>
              <a:buNone/>
            </a:pPr>
            <a:endParaRPr lang="en-GB" altLang="x-none" sz="3600"/>
          </a:p>
          <a:p>
            <a:pPr>
              <a:lnSpc>
                <a:spcPct val="50000"/>
              </a:lnSpc>
              <a:spcBef>
                <a:spcPct val="50000"/>
              </a:spcBef>
              <a:buFontTx/>
              <a:buNone/>
            </a:pPr>
            <a:r>
              <a:rPr lang="en-GB" altLang="x-none" sz="3600">
                <a:solidFill>
                  <a:srgbClr val="FF0000"/>
                </a:solidFill>
              </a:rPr>
              <a:t>I-</a:t>
            </a:r>
            <a:r>
              <a:rPr lang="en-GB" altLang="x-none" sz="3600"/>
              <a:t> Historical landmarks for Genomics</a:t>
            </a:r>
          </a:p>
          <a:p>
            <a:pPr>
              <a:lnSpc>
                <a:spcPct val="50000"/>
              </a:lnSpc>
              <a:spcBef>
                <a:spcPct val="50000"/>
              </a:spcBef>
              <a:buFontTx/>
              <a:buNone/>
            </a:pPr>
            <a:endParaRPr lang="en-GB" altLang="x-none" sz="2000"/>
          </a:p>
          <a:p>
            <a:pPr>
              <a:lnSpc>
                <a:spcPct val="50000"/>
              </a:lnSpc>
              <a:spcBef>
                <a:spcPct val="50000"/>
              </a:spcBef>
              <a:buFontTx/>
              <a:buNone/>
            </a:pPr>
            <a:r>
              <a:rPr lang="en-GB" altLang="x-none" sz="3600">
                <a:solidFill>
                  <a:srgbClr val="FF0000"/>
                </a:solidFill>
              </a:rPr>
              <a:t>II-</a:t>
            </a:r>
            <a:r>
              <a:rPr lang="en-GB" altLang="x-none" sz="3600"/>
              <a:t> Main genomes projects</a:t>
            </a:r>
          </a:p>
          <a:p>
            <a:pPr>
              <a:lnSpc>
                <a:spcPct val="50000"/>
              </a:lnSpc>
              <a:spcBef>
                <a:spcPct val="50000"/>
              </a:spcBef>
              <a:buFontTx/>
              <a:buNone/>
            </a:pPr>
            <a:endParaRPr lang="en-GB" altLang="x-none" sz="2000"/>
          </a:p>
          <a:p>
            <a:pPr>
              <a:lnSpc>
                <a:spcPct val="80000"/>
              </a:lnSpc>
              <a:spcBef>
                <a:spcPct val="50000"/>
              </a:spcBef>
              <a:buFontTx/>
              <a:buNone/>
            </a:pPr>
            <a:r>
              <a:rPr lang="en-GB" altLang="x-none" sz="3600">
                <a:solidFill>
                  <a:srgbClr val="FF0000"/>
                </a:solidFill>
              </a:rPr>
              <a:t>III-</a:t>
            </a:r>
            <a:r>
              <a:rPr lang="en-GB" altLang="x-none" sz="3600"/>
              <a:t> Genome data resources</a:t>
            </a:r>
          </a:p>
          <a:p>
            <a:pPr>
              <a:lnSpc>
                <a:spcPct val="80000"/>
              </a:lnSpc>
              <a:spcBef>
                <a:spcPct val="50000"/>
              </a:spcBef>
              <a:buFontTx/>
              <a:buNone/>
            </a:pPr>
            <a:endParaRPr lang="en-GB" altLang="x-none" sz="2000"/>
          </a:p>
          <a:p>
            <a:pPr>
              <a:lnSpc>
                <a:spcPct val="80000"/>
              </a:lnSpc>
              <a:spcBef>
                <a:spcPct val="50000"/>
              </a:spcBef>
              <a:buFontTx/>
              <a:buNone/>
            </a:pPr>
            <a:r>
              <a:rPr lang="en-GB" altLang="x-none" sz="3600">
                <a:solidFill>
                  <a:srgbClr val="FF0000"/>
                </a:solidFill>
              </a:rPr>
              <a:t>IV-</a:t>
            </a:r>
            <a:r>
              <a:rPr lang="en-GB" altLang="x-none" sz="3600"/>
              <a:t> NGS and new challenges</a:t>
            </a:r>
          </a:p>
          <a:p>
            <a:pPr>
              <a:lnSpc>
                <a:spcPct val="80000"/>
              </a:lnSpc>
              <a:spcBef>
                <a:spcPct val="50000"/>
              </a:spcBef>
              <a:buFontTx/>
              <a:buNone/>
            </a:pPr>
            <a:endParaRPr lang="en-GB" altLang="x-none" sz="2000"/>
          </a:p>
          <a:p>
            <a:pPr>
              <a:lnSpc>
                <a:spcPct val="80000"/>
              </a:lnSpc>
              <a:spcBef>
                <a:spcPct val="50000"/>
              </a:spcBef>
              <a:buFontTx/>
              <a:buNone/>
            </a:pPr>
            <a:r>
              <a:rPr lang="en-GB" altLang="x-none" sz="3600">
                <a:solidFill>
                  <a:srgbClr val="FF0000"/>
                </a:solidFill>
              </a:rPr>
              <a:t>V-</a:t>
            </a:r>
            <a:r>
              <a:rPr lang="en-GB" altLang="x-none" sz="3600"/>
              <a:t> </a:t>
            </a:r>
            <a:r>
              <a:rPr lang="en-GB" altLang="x-none" sz="3600">
                <a:solidFill>
                  <a:schemeClr val="accent1"/>
                </a:solidFill>
              </a:rPr>
              <a:t>Large-scale Genomes Analyses</a:t>
            </a:r>
            <a:endParaRPr lang="en-GB" altLang="x-none" sz="3600"/>
          </a:p>
          <a:p>
            <a:pPr>
              <a:lnSpc>
                <a:spcPct val="50000"/>
              </a:lnSpc>
              <a:spcBef>
                <a:spcPct val="50000"/>
              </a:spcBef>
              <a:buFontTx/>
              <a:buNone/>
            </a:pPr>
            <a:endParaRPr lang="en-GB" altLang="x-none" sz="2400" b="0"/>
          </a:p>
        </p:txBody>
      </p:sp>
      <p:sp>
        <p:nvSpPr>
          <p:cNvPr id="17410" name="Rectangle 3"/>
          <p:cNvSpPr>
            <a:spLocks noChangeArrowheads="1"/>
          </p:cNvSpPr>
          <p:nvPr/>
        </p:nvSpPr>
        <p:spPr bwMode="auto">
          <a:xfrm>
            <a:off x="152400" y="152400"/>
            <a:ext cx="89154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a:solidFill>
                  <a:srgbClr val="0451FD"/>
                </a:solidFill>
              </a:rPr>
              <a:t>Outline</a:t>
            </a:r>
            <a:endParaRPr lang="en-GB" altLang="x-none" sz="3600">
              <a:solidFill>
                <a:srgbClr val="0451FD"/>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p:cNvSpPr txBox="1">
            <a:spLocks noChangeArrowheads="1"/>
          </p:cNvSpPr>
          <p:nvPr/>
        </p:nvSpPr>
        <p:spPr bwMode="auto">
          <a:xfrm>
            <a:off x="0" y="2787650"/>
            <a:ext cx="9144000" cy="641350"/>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0AF2"/>
                </a:solidFill>
              </a:rPr>
              <a:t>First completely sequenced genomes</a:t>
            </a:r>
            <a:endParaRPr lang="en-GB" altLang="x-none" sz="2400" b="0">
              <a:solidFill>
                <a:srgbClr val="070AF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Line 2"/>
          <p:cNvSpPr>
            <a:spLocks noChangeShapeType="1"/>
          </p:cNvSpPr>
          <p:nvPr/>
        </p:nvSpPr>
        <p:spPr bwMode="auto">
          <a:xfrm>
            <a:off x="1295400" y="152400"/>
            <a:ext cx="0" cy="6553200"/>
          </a:xfrm>
          <a:prstGeom prst="line">
            <a:avLst/>
          </a:prstGeom>
          <a:noFill/>
          <a:ln w="57150">
            <a:solidFill>
              <a:srgbClr val="021EFD"/>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6082" name="Text Box 3"/>
          <p:cNvSpPr txBox="1">
            <a:spLocks noChangeArrowheads="1"/>
          </p:cNvSpPr>
          <p:nvPr/>
        </p:nvSpPr>
        <p:spPr bwMode="auto">
          <a:xfrm>
            <a:off x="152400" y="3048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1976</a:t>
            </a:r>
            <a:endParaRPr lang="en-GB" altLang="x-none" sz="2400" b="0"/>
          </a:p>
        </p:txBody>
      </p:sp>
      <p:sp>
        <p:nvSpPr>
          <p:cNvPr id="46083" name="Text Box 4"/>
          <p:cNvSpPr txBox="1">
            <a:spLocks noChangeArrowheads="1"/>
          </p:cNvSpPr>
          <p:nvPr/>
        </p:nvSpPr>
        <p:spPr bwMode="auto">
          <a:xfrm>
            <a:off x="152400" y="14478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1977</a:t>
            </a:r>
            <a:endParaRPr lang="en-GB" altLang="x-none" sz="2400" b="0"/>
          </a:p>
        </p:txBody>
      </p:sp>
      <p:sp>
        <p:nvSpPr>
          <p:cNvPr id="46084" name="Text Box 5"/>
          <p:cNvSpPr txBox="1">
            <a:spLocks noChangeArrowheads="1"/>
          </p:cNvSpPr>
          <p:nvPr/>
        </p:nvSpPr>
        <p:spPr bwMode="auto">
          <a:xfrm>
            <a:off x="152400" y="31242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1981</a:t>
            </a:r>
            <a:endParaRPr lang="en-GB" altLang="x-none" sz="2400" b="0"/>
          </a:p>
        </p:txBody>
      </p:sp>
      <p:sp>
        <p:nvSpPr>
          <p:cNvPr id="46085" name="Text Box 6"/>
          <p:cNvSpPr txBox="1">
            <a:spLocks noChangeArrowheads="1"/>
          </p:cNvSpPr>
          <p:nvPr/>
        </p:nvSpPr>
        <p:spPr bwMode="auto">
          <a:xfrm>
            <a:off x="152400" y="45720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1984</a:t>
            </a:r>
            <a:endParaRPr lang="en-GB" altLang="x-none" sz="2400" b="0"/>
          </a:p>
        </p:txBody>
      </p:sp>
      <p:sp>
        <p:nvSpPr>
          <p:cNvPr id="46086" name="Text Box 7"/>
          <p:cNvSpPr txBox="1">
            <a:spLocks noChangeArrowheads="1"/>
          </p:cNvSpPr>
          <p:nvPr/>
        </p:nvSpPr>
        <p:spPr bwMode="auto">
          <a:xfrm>
            <a:off x="152400" y="57150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1986</a:t>
            </a:r>
            <a:endParaRPr lang="en-GB" altLang="x-none" sz="2400" b="0"/>
          </a:p>
        </p:txBody>
      </p:sp>
      <p:grpSp>
        <p:nvGrpSpPr>
          <p:cNvPr id="174088" name="Group 8"/>
          <p:cNvGrpSpPr>
            <a:grpSpLocks/>
          </p:cNvGrpSpPr>
          <p:nvPr/>
        </p:nvGrpSpPr>
        <p:grpSpPr bwMode="auto">
          <a:xfrm>
            <a:off x="1295400" y="228600"/>
            <a:ext cx="7772400" cy="831850"/>
            <a:chOff x="816" y="144"/>
            <a:chExt cx="4896" cy="524"/>
          </a:xfrm>
        </p:grpSpPr>
        <p:sp>
          <p:nvSpPr>
            <p:cNvPr id="46100" name="Text Box 9"/>
            <p:cNvSpPr txBox="1">
              <a:spLocks noChangeArrowheads="1"/>
            </p:cNvSpPr>
            <p:nvPr/>
          </p:nvSpPr>
          <p:spPr bwMode="auto">
            <a:xfrm>
              <a:off x="1008" y="144"/>
              <a:ext cx="4704" cy="52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chemeClr val="tx2"/>
                  </a:solidFill>
                </a:rPr>
                <a:t>Complete sequence of the viral RNA genome of a </a:t>
              </a:r>
              <a:r>
                <a:rPr lang="en-GB" altLang="x-none" sz="2400">
                  <a:solidFill>
                    <a:srgbClr val="FF3333"/>
                  </a:solidFill>
                </a:rPr>
                <a:t>bacteriophage MS2</a:t>
              </a:r>
              <a:r>
                <a:rPr lang="en-GB" altLang="x-none" sz="2400">
                  <a:solidFill>
                    <a:schemeClr val="tx2"/>
                  </a:solidFill>
                </a:rPr>
                <a:t> (Walter Fiers et al. </a:t>
              </a:r>
              <a:r>
                <a:rPr lang="en-GB" altLang="x-none" sz="2400">
                  <a:solidFill>
                    <a:srgbClr val="021EFD"/>
                  </a:solidFill>
                </a:rPr>
                <a:t>3569 bp</a:t>
              </a:r>
              <a:r>
                <a:rPr lang="en-GB" altLang="x-none" sz="2400">
                  <a:solidFill>
                    <a:schemeClr val="tx2"/>
                  </a:solidFill>
                </a:rPr>
                <a:t>).</a:t>
              </a:r>
            </a:p>
          </p:txBody>
        </p:sp>
        <p:sp>
          <p:nvSpPr>
            <p:cNvPr id="46101" name="Line 10"/>
            <p:cNvSpPr>
              <a:spLocks noChangeShapeType="1"/>
            </p:cNvSpPr>
            <p:nvPr/>
          </p:nvSpPr>
          <p:spPr bwMode="auto">
            <a:xfrm>
              <a:off x="816" y="422"/>
              <a:ext cx="19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74091" name="Group 11"/>
          <p:cNvGrpSpPr>
            <a:grpSpLocks/>
          </p:cNvGrpSpPr>
          <p:nvPr/>
        </p:nvGrpSpPr>
        <p:grpSpPr bwMode="auto">
          <a:xfrm>
            <a:off x="1295400" y="1295400"/>
            <a:ext cx="7696200" cy="1196975"/>
            <a:chOff x="816" y="816"/>
            <a:chExt cx="4848" cy="754"/>
          </a:xfrm>
        </p:grpSpPr>
        <p:sp>
          <p:nvSpPr>
            <p:cNvPr id="46098" name="Text Box 12"/>
            <p:cNvSpPr txBox="1">
              <a:spLocks noChangeArrowheads="1"/>
            </p:cNvSpPr>
            <p:nvPr/>
          </p:nvSpPr>
          <p:spPr bwMode="auto">
            <a:xfrm>
              <a:off x="1008" y="816"/>
              <a:ext cx="4656" cy="754"/>
            </a:xfrm>
            <a:prstGeom prst="rect">
              <a:avLst/>
            </a:prstGeom>
            <a:noFill/>
            <a:ln w="9525">
              <a:solidFill>
                <a:srgbClr val="021EF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2400">
                  <a:solidFill>
                    <a:srgbClr val="FF0000"/>
                  </a:solidFill>
                </a:rPr>
                <a:t>Viral genome </a:t>
              </a:r>
              <a:r>
                <a:rPr lang="en-US" altLang="x-none" sz="2400"/>
                <a:t>(</a:t>
              </a:r>
              <a:r>
                <a:rPr lang="en-US" altLang="x-none" sz="2400">
                  <a:solidFill>
                    <a:srgbClr val="070AF2"/>
                  </a:solidFill>
                </a:rPr>
                <a:t>5368 base pairs</a:t>
              </a:r>
              <a:r>
                <a:rPr lang="en-US" altLang="x-none" sz="2400"/>
                <a:t>; encoding 11 genes). Sanger et al. sequence bacteriophage</a:t>
              </a:r>
              <a:r>
                <a:rPr lang="en-US" altLang="x-none" sz="2400">
                  <a:latin typeface="Times" charset="0"/>
                </a:rPr>
                <a:t> </a:t>
              </a:r>
              <a:r>
                <a:rPr lang="en-US" altLang="x-none" sz="2400">
                  <a:latin typeface="Symbol" charset="2"/>
                </a:rPr>
                <a:t>f</a:t>
              </a:r>
              <a:r>
                <a:rPr lang="en-US" altLang="x-none" sz="2400"/>
                <a:t>X174.</a:t>
              </a:r>
              <a:endParaRPr lang="en-GB" altLang="x-none" sz="2400"/>
            </a:p>
          </p:txBody>
        </p:sp>
        <p:sp>
          <p:nvSpPr>
            <p:cNvPr id="46099" name="Line 13"/>
            <p:cNvSpPr>
              <a:spLocks noChangeShapeType="1"/>
            </p:cNvSpPr>
            <p:nvPr/>
          </p:nvSpPr>
          <p:spPr bwMode="auto">
            <a:xfrm>
              <a:off x="816" y="1152"/>
              <a:ext cx="192" cy="0"/>
            </a:xfrm>
            <a:prstGeom prst="line">
              <a:avLst/>
            </a:prstGeom>
            <a:noFill/>
            <a:ln w="38100">
              <a:solidFill>
                <a:srgbClr val="021E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74094" name="Group 14"/>
          <p:cNvGrpSpPr>
            <a:grpSpLocks/>
          </p:cNvGrpSpPr>
          <p:nvPr/>
        </p:nvGrpSpPr>
        <p:grpSpPr bwMode="auto">
          <a:xfrm>
            <a:off x="1295400" y="2819400"/>
            <a:ext cx="7696200" cy="1382713"/>
            <a:chOff x="816" y="1776"/>
            <a:chExt cx="4848" cy="871"/>
          </a:xfrm>
        </p:grpSpPr>
        <p:sp>
          <p:nvSpPr>
            <p:cNvPr id="46096" name="Text Box 15"/>
            <p:cNvSpPr txBox="1">
              <a:spLocks noChangeArrowheads="1"/>
            </p:cNvSpPr>
            <p:nvPr/>
          </p:nvSpPr>
          <p:spPr bwMode="auto">
            <a:xfrm>
              <a:off x="1008" y="1776"/>
              <a:ext cx="4656" cy="871"/>
            </a:xfrm>
            <a:prstGeom prst="rect">
              <a:avLst/>
            </a:prstGeom>
            <a:noFill/>
            <a:ln w="9525">
              <a:solidFill>
                <a:srgbClr val="FF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2800">
                  <a:solidFill>
                    <a:srgbClr val="FF0000"/>
                  </a:solidFill>
                </a:rPr>
                <a:t>Human mitochondrial genome</a:t>
              </a:r>
              <a:r>
                <a:rPr lang="en-US" altLang="x-none" sz="2800">
                  <a:solidFill>
                    <a:srgbClr val="0000FF"/>
                  </a:solidFill>
                </a:rPr>
                <a:t> 16,500 base pairs (</a:t>
              </a:r>
              <a:r>
                <a:rPr lang="en-US" altLang="x-none" sz="2400">
                  <a:solidFill>
                    <a:srgbClr val="0000FF"/>
                  </a:solidFill>
                </a:rPr>
                <a:t>encodes 13 proteins, 2 rRNA, 22 tRNA</a:t>
              </a:r>
              <a:r>
                <a:rPr lang="en-US" altLang="x-none" sz="2800">
                  <a:solidFill>
                    <a:srgbClr val="0000FF"/>
                  </a:solidFill>
                </a:rPr>
                <a:t>)(</a:t>
              </a:r>
              <a:r>
                <a:rPr lang="en-US" altLang="x-none" sz="2800">
                  <a:solidFill>
                    <a:srgbClr val="FD1408"/>
                  </a:solidFill>
                </a:rPr>
                <a:t>Sanger et al.</a:t>
              </a:r>
              <a:r>
                <a:rPr lang="en-US" altLang="x-none" sz="2800">
                  <a:solidFill>
                    <a:srgbClr val="0000FF"/>
                  </a:solidFill>
                </a:rPr>
                <a:t>)</a:t>
              </a:r>
              <a:endParaRPr lang="en-GB" altLang="x-none" sz="2800">
                <a:solidFill>
                  <a:srgbClr val="0000FF"/>
                </a:solidFill>
              </a:endParaRPr>
            </a:p>
          </p:txBody>
        </p:sp>
        <p:sp>
          <p:nvSpPr>
            <p:cNvPr id="46097" name="Line 16"/>
            <p:cNvSpPr>
              <a:spLocks noChangeShapeType="1"/>
            </p:cNvSpPr>
            <p:nvPr/>
          </p:nvSpPr>
          <p:spPr bwMode="auto">
            <a:xfrm>
              <a:off x="816" y="2208"/>
              <a:ext cx="192" cy="0"/>
            </a:xfrm>
            <a:prstGeom prst="line">
              <a:avLst/>
            </a:prstGeom>
            <a:noFill/>
            <a:ln w="38100">
              <a:solidFill>
                <a:srgbClr val="FF33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74097" name="Group 17"/>
          <p:cNvGrpSpPr>
            <a:grpSpLocks/>
          </p:cNvGrpSpPr>
          <p:nvPr/>
        </p:nvGrpSpPr>
        <p:grpSpPr bwMode="auto">
          <a:xfrm>
            <a:off x="1295400" y="4495800"/>
            <a:ext cx="7696200" cy="831850"/>
            <a:chOff x="816" y="2832"/>
            <a:chExt cx="4848" cy="524"/>
          </a:xfrm>
        </p:grpSpPr>
        <p:sp>
          <p:nvSpPr>
            <p:cNvPr id="46094" name="Text Box 18"/>
            <p:cNvSpPr txBox="1">
              <a:spLocks noChangeArrowheads="1"/>
            </p:cNvSpPr>
            <p:nvPr/>
          </p:nvSpPr>
          <p:spPr bwMode="auto">
            <a:xfrm>
              <a:off x="1008" y="2832"/>
              <a:ext cx="4656" cy="524"/>
            </a:xfrm>
            <a:prstGeom prst="rect">
              <a:avLst/>
            </a:prstGeom>
            <a:noFill/>
            <a:ln w="9525">
              <a:solidFill>
                <a:srgbClr val="FF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rPr>
                <a:t>Complete sequence of the </a:t>
              </a:r>
              <a:r>
                <a:rPr lang="en-GB" altLang="x-none" sz="2400">
                  <a:solidFill>
                    <a:srgbClr val="FF3333"/>
                  </a:solidFill>
                </a:rPr>
                <a:t>HIV-1 genome</a:t>
              </a:r>
              <a:r>
                <a:rPr lang="en-GB" altLang="x-none" sz="2400">
                  <a:solidFill>
                    <a:srgbClr val="0000FF"/>
                  </a:solidFill>
                </a:rPr>
                <a:t> was determined (</a:t>
              </a:r>
              <a:r>
                <a:rPr lang="en-GB" altLang="x-none" sz="2400">
                  <a:solidFill>
                    <a:srgbClr val="FF0000"/>
                  </a:solidFill>
                </a:rPr>
                <a:t>9749bp</a:t>
              </a:r>
              <a:r>
                <a:rPr lang="en-GB" altLang="x-none" sz="2400">
                  <a:solidFill>
                    <a:srgbClr val="0000FF"/>
                  </a:solidFill>
                </a:rPr>
                <a:t>).</a:t>
              </a:r>
            </a:p>
          </p:txBody>
        </p:sp>
        <p:sp>
          <p:nvSpPr>
            <p:cNvPr id="46095" name="Line 19"/>
            <p:cNvSpPr>
              <a:spLocks noChangeShapeType="1"/>
            </p:cNvSpPr>
            <p:nvPr/>
          </p:nvSpPr>
          <p:spPr bwMode="auto">
            <a:xfrm>
              <a:off x="816" y="3072"/>
              <a:ext cx="192" cy="0"/>
            </a:xfrm>
            <a:prstGeom prst="line">
              <a:avLst/>
            </a:prstGeom>
            <a:noFill/>
            <a:ln w="38100">
              <a:solidFill>
                <a:srgbClr val="021E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74100" name="Group 20"/>
          <p:cNvGrpSpPr>
            <a:grpSpLocks/>
          </p:cNvGrpSpPr>
          <p:nvPr/>
        </p:nvGrpSpPr>
        <p:grpSpPr bwMode="auto">
          <a:xfrm>
            <a:off x="1295400" y="5791200"/>
            <a:ext cx="7696200" cy="528638"/>
            <a:chOff x="816" y="3648"/>
            <a:chExt cx="4848" cy="333"/>
          </a:xfrm>
        </p:grpSpPr>
        <p:sp>
          <p:nvSpPr>
            <p:cNvPr id="46092" name="Text Box 21"/>
            <p:cNvSpPr txBox="1">
              <a:spLocks noChangeArrowheads="1"/>
            </p:cNvSpPr>
            <p:nvPr/>
          </p:nvSpPr>
          <p:spPr bwMode="auto">
            <a:xfrm>
              <a:off x="1056" y="3648"/>
              <a:ext cx="4608" cy="333"/>
            </a:xfrm>
            <a:prstGeom prst="rect">
              <a:avLst/>
            </a:prstGeom>
            <a:noFill/>
            <a:ln w="9525">
              <a:solidFill>
                <a:srgbClr val="021EF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2800">
                  <a:solidFill>
                    <a:srgbClr val="FF0000"/>
                  </a:solidFill>
                </a:rPr>
                <a:t>Chloroplast genome</a:t>
              </a:r>
              <a:r>
                <a:rPr lang="en-US" altLang="x-none" sz="2800">
                  <a:solidFill>
                    <a:srgbClr val="0000FF"/>
                  </a:solidFill>
                </a:rPr>
                <a:t> 156,000 base pairs</a:t>
              </a:r>
              <a:endParaRPr lang="en-GB" altLang="x-none" sz="2400" b="0"/>
            </a:p>
          </p:txBody>
        </p:sp>
        <p:sp>
          <p:nvSpPr>
            <p:cNvPr id="46093" name="Line 22"/>
            <p:cNvSpPr>
              <a:spLocks noChangeShapeType="1"/>
            </p:cNvSpPr>
            <p:nvPr/>
          </p:nvSpPr>
          <p:spPr bwMode="auto">
            <a:xfrm>
              <a:off x="816" y="3792"/>
              <a:ext cx="240" cy="0"/>
            </a:xfrm>
            <a:prstGeom prst="line">
              <a:avLst/>
            </a:prstGeom>
            <a:noFill/>
            <a:ln w="38100">
              <a:solidFill>
                <a:srgbClr val="FF33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74088"/>
                                        </p:tgtEl>
                                        <p:attrNameLst>
                                          <p:attrName>style.visibility</p:attrName>
                                        </p:attrNameLst>
                                      </p:cBhvr>
                                      <p:to>
                                        <p:strVal val="visible"/>
                                      </p:to>
                                    </p:set>
                                    <p:animEffect transition="in" filter="fade">
                                      <p:cBhvr>
                                        <p:cTn id="7" dur="1000"/>
                                        <p:tgtEl>
                                          <p:spTgt spid="174088"/>
                                        </p:tgtEl>
                                      </p:cBhvr>
                                    </p:animEffect>
                                    <p:anim calcmode="lin" valueType="num">
                                      <p:cBhvr>
                                        <p:cTn id="8" dur="1000" fill="hold"/>
                                        <p:tgtEl>
                                          <p:spTgt spid="174088"/>
                                        </p:tgtEl>
                                        <p:attrNameLst>
                                          <p:attrName>ppt_x</p:attrName>
                                        </p:attrNameLst>
                                      </p:cBhvr>
                                      <p:tavLst>
                                        <p:tav tm="0">
                                          <p:val>
                                            <p:strVal val="#ppt_x"/>
                                          </p:val>
                                        </p:tav>
                                        <p:tav tm="100000">
                                          <p:val>
                                            <p:strVal val="#ppt_x"/>
                                          </p:val>
                                        </p:tav>
                                      </p:tavLst>
                                    </p:anim>
                                    <p:anim calcmode="lin" valueType="num">
                                      <p:cBhvr>
                                        <p:cTn id="9" dur="1000" fill="hold"/>
                                        <p:tgtEl>
                                          <p:spTgt spid="17408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174091"/>
                                        </p:tgtEl>
                                        <p:attrNameLst>
                                          <p:attrName>style.visibility</p:attrName>
                                        </p:attrNameLst>
                                      </p:cBhvr>
                                      <p:to>
                                        <p:strVal val="visible"/>
                                      </p:to>
                                    </p:set>
                                    <p:animEffect transition="in" filter="fade">
                                      <p:cBhvr>
                                        <p:cTn id="13" dur="1000"/>
                                        <p:tgtEl>
                                          <p:spTgt spid="174091"/>
                                        </p:tgtEl>
                                      </p:cBhvr>
                                    </p:animEffect>
                                    <p:anim calcmode="lin" valueType="num">
                                      <p:cBhvr>
                                        <p:cTn id="14" dur="1000" fill="hold"/>
                                        <p:tgtEl>
                                          <p:spTgt spid="174091"/>
                                        </p:tgtEl>
                                        <p:attrNameLst>
                                          <p:attrName>ppt_x</p:attrName>
                                        </p:attrNameLst>
                                      </p:cBhvr>
                                      <p:tavLst>
                                        <p:tav tm="0">
                                          <p:val>
                                            <p:strVal val="#ppt_x"/>
                                          </p:val>
                                        </p:tav>
                                        <p:tav tm="100000">
                                          <p:val>
                                            <p:strVal val="#ppt_x"/>
                                          </p:val>
                                        </p:tav>
                                      </p:tavLst>
                                    </p:anim>
                                    <p:anim calcmode="lin" valueType="num">
                                      <p:cBhvr>
                                        <p:cTn id="15" dur="1000" fill="hold"/>
                                        <p:tgtEl>
                                          <p:spTgt spid="174091"/>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nodeType="afterEffect">
                                  <p:stCondLst>
                                    <p:cond delay="0"/>
                                  </p:stCondLst>
                                  <p:childTnLst>
                                    <p:set>
                                      <p:cBhvr>
                                        <p:cTn id="18" dur="1" fill="hold">
                                          <p:stCondLst>
                                            <p:cond delay="0"/>
                                          </p:stCondLst>
                                        </p:cTn>
                                        <p:tgtEl>
                                          <p:spTgt spid="174094"/>
                                        </p:tgtEl>
                                        <p:attrNameLst>
                                          <p:attrName>style.visibility</p:attrName>
                                        </p:attrNameLst>
                                      </p:cBhvr>
                                      <p:to>
                                        <p:strVal val="visible"/>
                                      </p:to>
                                    </p:set>
                                    <p:animEffect transition="in" filter="fade">
                                      <p:cBhvr>
                                        <p:cTn id="19" dur="1000"/>
                                        <p:tgtEl>
                                          <p:spTgt spid="174094"/>
                                        </p:tgtEl>
                                      </p:cBhvr>
                                    </p:animEffect>
                                    <p:anim calcmode="lin" valueType="num">
                                      <p:cBhvr>
                                        <p:cTn id="20" dur="1000" fill="hold"/>
                                        <p:tgtEl>
                                          <p:spTgt spid="174094"/>
                                        </p:tgtEl>
                                        <p:attrNameLst>
                                          <p:attrName>ppt_x</p:attrName>
                                        </p:attrNameLst>
                                      </p:cBhvr>
                                      <p:tavLst>
                                        <p:tav tm="0">
                                          <p:val>
                                            <p:strVal val="#ppt_x"/>
                                          </p:val>
                                        </p:tav>
                                        <p:tav tm="100000">
                                          <p:val>
                                            <p:strVal val="#ppt_x"/>
                                          </p:val>
                                        </p:tav>
                                      </p:tavLst>
                                    </p:anim>
                                    <p:anim calcmode="lin" valueType="num">
                                      <p:cBhvr>
                                        <p:cTn id="21" dur="1000" fill="hold"/>
                                        <p:tgtEl>
                                          <p:spTgt spid="174094"/>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nodeType="afterEffect">
                                  <p:stCondLst>
                                    <p:cond delay="0"/>
                                  </p:stCondLst>
                                  <p:childTnLst>
                                    <p:set>
                                      <p:cBhvr>
                                        <p:cTn id="24" dur="1" fill="hold">
                                          <p:stCondLst>
                                            <p:cond delay="0"/>
                                          </p:stCondLst>
                                        </p:cTn>
                                        <p:tgtEl>
                                          <p:spTgt spid="174097"/>
                                        </p:tgtEl>
                                        <p:attrNameLst>
                                          <p:attrName>style.visibility</p:attrName>
                                        </p:attrNameLst>
                                      </p:cBhvr>
                                      <p:to>
                                        <p:strVal val="visible"/>
                                      </p:to>
                                    </p:set>
                                    <p:animEffect transition="in" filter="fade">
                                      <p:cBhvr>
                                        <p:cTn id="25" dur="1000"/>
                                        <p:tgtEl>
                                          <p:spTgt spid="174097"/>
                                        </p:tgtEl>
                                      </p:cBhvr>
                                    </p:animEffect>
                                    <p:anim calcmode="lin" valueType="num">
                                      <p:cBhvr>
                                        <p:cTn id="26" dur="1000" fill="hold"/>
                                        <p:tgtEl>
                                          <p:spTgt spid="174097"/>
                                        </p:tgtEl>
                                        <p:attrNameLst>
                                          <p:attrName>ppt_x</p:attrName>
                                        </p:attrNameLst>
                                      </p:cBhvr>
                                      <p:tavLst>
                                        <p:tav tm="0">
                                          <p:val>
                                            <p:strVal val="#ppt_x"/>
                                          </p:val>
                                        </p:tav>
                                        <p:tav tm="100000">
                                          <p:val>
                                            <p:strVal val="#ppt_x"/>
                                          </p:val>
                                        </p:tav>
                                      </p:tavLst>
                                    </p:anim>
                                    <p:anim calcmode="lin" valueType="num">
                                      <p:cBhvr>
                                        <p:cTn id="27" dur="1000" fill="hold"/>
                                        <p:tgtEl>
                                          <p:spTgt spid="174097"/>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7" presetClass="entr" presetSubtype="0" fill="hold" nodeType="afterEffect">
                                  <p:stCondLst>
                                    <p:cond delay="0"/>
                                  </p:stCondLst>
                                  <p:childTnLst>
                                    <p:set>
                                      <p:cBhvr>
                                        <p:cTn id="30" dur="1" fill="hold">
                                          <p:stCondLst>
                                            <p:cond delay="0"/>
                                          </p:stCondLst>
                                        </p:cTn>
                                        <p:tgtEl>
                                          <p:spTgt spid="174100"/>
                                        </p:tgtEl>
                                        <p:attrNameLst>
                                          <p:attrName>style.visibility</p:attrName>
                                        </p:attrNameLst>
                                      </p:cBhvr>
                                      <p:to>
                                        <p:strVal val="visible"/>
                                      </p:to>
                                    </p:set>
                                    <p:animEffect transition="in" filter="fade">
                                      <p:cBhvr>
                                        <p:cTn id="31" dur="1000"/>
                                        <p:tgtEl>
                                          <p:spTgt spid="174100"/>
                                        </p:tgtEl>
                                      </p:cBhvr>
                                    </p:animEffect>
                                    <p:anim calcmode="lin" valueType="num">
                                      <p:cBhvr>
                                        <p:cTn id="32" dur="1000" fill="hold"/>
                                        <p:tgtEl>
                                          <p:spTgt spid="174100"/>
                                        </p:tgtEl>
                                        <p:attrNameLst>
                                          <p:attrName>ppt_x</p:attrName>
                                        </p:attrNameLst>
                                      </p:cBhvr>
                                      <p:tavLst>
                                        <p:tav tm="0">
                                          <p:val>
                                            <p:strVal val="#ppt_x"/>
                                          </p:val>
                                        </p:tav>
                                        <p:tav tm="100000">
                                          <p:val>
                                            <p:strVal val="#ppt_x"/>
                                          </p:val>
                                        </p:tav>
                                      </p:tavLst>
                                    </p:anim>
                                    <p:anim calcmode="lin" valueType="num">
                                      <p:cBhvr>
                                        <p:cTn id="33" dur="1000" fill="hold"/>
                                        <p:tgtEl>
                                          <p:spTgt spid="174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
          <p:cNvGrpSpPr>
            <a:grpSpLocks/>
          </p:cNvGrpSpPr>
          <p:nvPr/>
        </p:nvGrpSpPr>
        <p:grpSpPr bwMode="auto">
          <a:xfrm>
            <a:off x="0" y="152400"/>
            <a:ext cx="1219200" cy="6553200"/>
            <a:chOff x="0" y="96"/>
            <a:chExt cx="768" cy="4128"/>
          </a:xfrm>
        </p:grpSpPr>
        <p:sp>
          <p:nvSpPr>
            <p:cNvPr id="48143" name="Line 2"/>
            <p:cNvSpPr>
              <a:spLocks noChangeShapeType="1"/>
            </p:cNvSpPr>
            <p:nvPr/>
          </p:nvSpPr>
          <p:spPr bwMode="auto">
            <a:xfrm>
              <a:off x="720" y="96"/>
              <a:ext cx="0" cy="4128"/>
            </a:xfrm>
            <a:prstGeom prst="line">
              <a:avLst/>
            </a:prstGeom>
            <a:noFill/>
            <a:ln w="57150">
              <a:solidFill>
                <a:srgbClr val="021EFD"/>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8144" name="Text Box 3"/>
            <p:cNvSpPr txBox="1">
              <a:spLocks noChangeArrowheads="1"/>
            </p:cNvSpPr>
            <p:nvPr/>
          </p:nvSpPr>
          <p:spPr bwMode="auto">
            <a:xfrm>
              <a:off x="0" y="288"/>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1995</a:t>
              </a:r>
              <a:endParaRPr lang="en-GB" altLang="x-none" sz="2400" b="0"/>
            </a:p>
          </p:txBody>
        </p:sp>
        <p:sp>
          <p:nvSpPr>
            <p:cNvPr id="48145" name="Text Box 4"/>
            <p:cNvSpPr txBox="1">
              <a:spLocks noChangeArrowheads="1"/>
            </p:cNvSpPr>
            <p:nvPr/>
          </p:nvSpPr>
          <p:spPr bwMode="auto">
            <a:xfrm>
              <a:off x="0" y="1603"/>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1996</a:t>
              </a:r>
              <a:endParaRPr lang="en-GB" altLang="x-none" sz="2400" b="0"/>
            </a:p>
          </p:txBody>
        </p:sp>
        <p:sp>
          <p:nvSpPr>
            <p:cNvPr id="48146" name="Text Box 5"/>
            <p:cNvSpPr txBox="1">
              <a:spLocks noChangeArrowheads="1"/>
            </p:cNvSpPr>
            <p:nvPr/>
          </p:nvSpPr>
          <p:spPr bwMode="auto">
            <a:xfrm>
              <a:off x="0" y="2611"/>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1997</a:t>
              </a:r>
              <a:endParaRPr lang="en-GB" altLang="x-none" sz="2400" b="0"/>
            </a:p>
          </p:txBody>
        </p:sp>
        <p:sp>
          <p:nvSpPr>
            <p:cNvPr id="48147" name="Text Box 6"/>
            <p:cNvSpPr txBox="1">
              <a:spLocks noChangeArrowheads="1"/>
            </p:cNvSpPr>
            <p:nvPr/>
          </p:nvSpPr>
          <p:spPr bwMode="auto">
            <a:xfrm>
              <a:off x="0" y="3571"/>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1998</a:t>
              </a:r>
              <a:endParaRPr lang="en-GB" altLang="x-none" sz="2400" b="0"/>
            </a:p>
          </p:txBody>
        </p:sp>
      </p:grpSp>
      <p:sp>
        <p:nvSpPr>
          <p:cNvPr id="176143" name="Text Box 14"/>
          <p:cNvSpPr txBox="1">
            <a:spLocks noChangeArrowheads="1"/>
          </p:cNvSpPr>
          <p:nvPr/>
        </p:nvSpPr>
        <p:spPr bwMode="auto">
          <a:xfrm>
            <a:off x="1371600" y="1558925"/>
            <a:ext cx="7696200" cy="650875"/>
          </a:xfrm>
          <a:prstGeom prst="rect">
            <a:avLst/>
          </a:prstGeom>
          <a:solidFill>
            <a:srgbClr val="CCFFFF"/>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3600">
                <a:solidFill>
                  <a:srgbClr val="FF0000"/>
                </a:solidFill>
                <a:latin typeface="Times" charset="0"/>
              </a:rPr>
              <a:t>Starting year of Genomics</a:t>
            </a:r>
            <a:endParaRPr lang="fr-FR" altLang="x-none" sz="2800">
              <a:solidFill>
                <a:srgbClr val="FF0000"/>
              </a:solidFill>
              <a:latin typeface="Times" charset="0"/>
            </a:endParaRPr>
          </a:p>
        </p:txBody>
      </p:sp>
      <p:grpSp>
        <p:nvGrpSpPr>
          <p:cNvPr id="176150" name="Group 22"/>
          <p:cNvGrpSpPr>
            <a:grpSpLocks/>
          </p:cNvGrpSpPr>
          <p:nvPr/>
        </p:nvGrpSpPr>
        <p:grpSpPr bwMode="auto">
          <a:xfrm>
            <a:off x="1143000" y="76200"/>
            <a:ext cx="7924800" cy="1382713"/>
            <a:chOff x="720" y="48"/>
            <a:chExt cx="4992" cy="871"/>
          </a:xfrm>
        </p:grpSpPr>
        <p:sp>
          <p:nvSpPr>
            <p:cNvPr id="48141" name="Text Box 8"/>
            <p:cNvSpPr txBox="1">
              <a:spLocks noChangeArrowheads="1"/>
            </p:cNvSpPr>
            <p:nvPr/>
          </p:nvSpPr>
          <p:spPr bwMode="auto">
            <a:xfrm>
              <a:off x="864" y="48"/>
              <a:ext cx="4848" cy="871"/>
            </a:xfrm>
            <a:prstGeom prst="rect">
              <a:avLst/>
            </a:prstGeom>
            <a:solidFill>
              <a:srgbClr val="FFFF00"/>
            </a:solidFill>
            <a:ln w="9525">
              <a:solidFill>
                <a:srgbClr val="FF3333"/>
              </a:solidFill>
              <a:miter lim="800000"/>
              <a:headEnd/>
              <a:tailEnd/>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2800">
                  <a:solidFill>
                    <a:srgbClr val="0000FF"/>
                  </a:solidFill>
                  <a:latin typeface="Times" charset="0"/>
                </a:rPr>
                <a:t>First genome of a free-living organism, the bacterium </a:t>
              </a:r>
              <a:r>
                <a:rPr lang="en-US" altLang="x-none" sz="2800" i="1" err="1">
                  <a:solidFill>
                    <a:srgbClr val="FF3333"/>
                  </a:solidFill>
                  <a:latin typeface="Times" charset="0"/>
                </a:rPr>
                <a:t>Haemophilus</a:t>
              </a:r>
              <a:r>
                <a:rPr lang="en-US" altLang="x-none" sz="2800" i="1">
                  <a:solidFill>
                    <a:srgbClr val="FF3333"/>
                  </a:solidFill>
                  <a:latin typeface="Times" charset="0"/>
                </a:rPr>
                <a:t> </a:t>
              </a:r>
              <a:r>
                <a:rPr lang="en-US" altLang="x-none" sz="2800" i="1" err="1">
                  <a:solidFill>
                    <a:srgbClr val="FF3333"/>
                  </a:solidFill>
                  <a:latin typeface="Times" charset="0"/>
                </a:rPr>
                <a:t>influenzae</a:t>
              </a:r>
              <a:r>
                <a:rPr lang="en-US" altLang="x-none" sz="2800">
                  <a:solidFill>
                    <a:srgbClr val="0000FF"/>
                  </a:solidFill>
                  <a:latin typeface="Times" charset="0"/>
                </a:rPr>
                <a:t>, by TIGR, 1830 Kb, 1713 genes.</a:t>
              </a:r>
              <a:endParaRPr lang="en-GB" altLang="x-none" sz="2800">
                <a:solidFill>
                  <a:srgbClr val="0000FF"/>
                </a:solidFill>
                <a:latin typeface="Times" charset="0"/>
              </a:endParaRPr>
            </a:p>
          </p:txBody>
        </p:sp>
        <p:sp>
          <p:nvSpPr>
            <p:cNvPr id="48142" name="Line 17"/>
            <p:cNvSpPr>
              <a:spLocks noChangeShapeType="1"/>
            </p:cNvSpPr>
            <p:nvPr/>
          </p:nvSpPr>
          <p:spPr bwMode="auto">
            <a:xfrm>
              <a:off x="720" y="480"/>
              <a:ext cx="144" cy="0"/>
            </a:xfrm>
            <a:prstGeom prst="line">
              <a:avLst/>
            </a:prstGeom>
            <a:noFill/>
            <a:ln w="38100">
              <a:solidFill>
                <a:srgbClr val="FF33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76151" name="Group 23"/>
          <p:cNvGrpSpPr>
            <a:grpSpLocks/>
          </p:cNvGrpSpPr>
          <p:nvPr/>
        </p:nvGrpSpPr>
        <p:grpSpPr bwMode="auto">
          <a:xfrm>
            <a:off x="1143000" y="2286000"/>
            <a:ext cx="7924800" cy="1382713"/>
            <a:chOff x="720" y="1440"/>
            <a:chExt cx="4992" cy="871"/>
          </a:xfrm>
        </p:grpSpPr>
        <p:sp>
          <p:nvSpPr>
            <p:cNvPr id="48139" name="Text Box 12"/>
            <p:cNvSpPr txBox="1">
              <a:spLocks noChangeArrowheads="1"/>
            </p:cNvSpPr>
            <p:nvPr/>
          </p:nvSpPr>
          <p:spPr bwMode="auto">
            <a:xfrm>
              <a:off x="864" y="1440"/>
              <a:ext cx="4848" cy="871"/>
            </a:xfrm>
            <a:prstGeom prst="rect">
              <a:avLst/>
            </a:prstGeom>
            <a:noFill/>
            <a:ln w="9525">
              <a:solidFill>
                <a:srgbClr val="FF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latin typeface="Times New Roman" charset="0"/>
                </a:rPr>
                <a:t>First genome of an archaeal genome: </a:t>
              </a:r>
              <a:r>
                <a:rPr lang="en-GB" altLang="x-none" sz="2800" i="1">
                  <a:solidFill>
                    <a:srgbClr val="FF3333"/>
                  </a:solidFill>
                  <a:latin typeface="Times New Roman" charset="0"/>
                </a:rPr>
                <a:t>Methanococcus jannaschii</a:t>
              </a:r>
              <a:r>
                <a:rPr lang="en-GB" altLang="x-none" sz="2800" i="1">
                  <a:solidFill>
                    <a:srgbClr val="000000"/>
                  </a:solidFill>
                  <a:latin typeface="Times New Roman" charset="0"/>
                </a:rPr>
                <a:t> DSM 2661, by TIGR, 1664 Kb, 1773 genes.</a:t>
              </a:r>
            </a:p>
          </p:txBody>
        </p:sp>
        <p:sp>
          <p:nvSpPr>
            <p:cNvPr id="48140" name="Line 18"/>
            <p:cNvSpPr>
              <a:spLocks noChangeShapeType="1"/>
            </p:cNvSpPr>
            <p:nvPr/>
          </p:nvSpPr>
          <p:spPr bwMode="auto">
            <a:xfrm>
              <a:off x="720" y="1824"/>
              <a:ext cx="144" cy="0"/>
            </a:xfrm>
            <a:prstGeom prst="line">
              <a:avLst/>
            </a:prstGeom>
            <a:noFill/>
            <a:ln w="38100">
              <a:solidFill>
                <a:srgbClr val="021E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76152" name="Group 24"/>
          <p:cNvGrpSpPr>
            <a:grpSpLocks/>
          </p:cNvGrpSpPr>
          <p:nvPr/>
        </p:nvGrpSpPr>
        <p:grpSpPr bwMode="auto">
          <a:xfrm>
            <a:off x="1143000" y="3886200"/>
            <a:ext cx="7924800" cy="1382713"/>
            <a:chOff x="720" y="2448"/>
            <a:chExt cx="4992" cy="871"/>
          </a:xfrm>
        </p:grpSpPr>
        <p:sp>
          <p:nvSpPr>
            <p:cNvPr id="48137" name="Text Box 13"/>
            <p:cNvSpPr txBox="1">
              <a:spLocks noChangeArrowheads="1"/>
            </p:cNvSpPr>
            <p:nvPr/>
          </p:nvSpPr>
          <p:spPr bwMode="auto">
            <a:xfrm>
              <a:off x="864" y="2448"/>
              <a:ext cx="4848" cy="871"/>
            </a:xfrm>
            <a:prstGeom prst="rect">
              <a:avLst/>
            </a:prstGeom>
            <a:solidFill>
              <a:srgbClr val="FFFF00"/>
            </a:solidFill>
            <a:ln w="9525">
              <a:solidFill>
                <a:srgbClr val="021EFD"/>
              </a:solidFill>
              <a:miter lim="800000"/>
              <a:headEnd/>
              <a:tailEnd/>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latin typeface="Times" charset="0"/>
                </a:rPr>
                <a:t>First eukaryotic genome : </a:t>
              </a:r>
              <a:r>
                <a:rPr lang="en-GB" altLang="x-none" sz="2800" i="1">
                  <a:solidFill>
                    <a:srgbClr val="FF3333"/>
                  </a:solidFill>
                  <a:latin typeface="Times" charset="0"/>
                </a:rPr>
                <a:t>Saccharomyces cerevisiae</a:t>
              </a:r>
              <a:r>
                <a:rPr lang="en-GB" altLang="x-none" sz="2800" i="1">
                  <a:solidFill>
                    <a:srgbClr val="000000"/>
                  </a:solidFill>
                  <a:latin typeface="Times" charset="0"/>
                </a:rPr>
                <a:t> S288C; </a:t>
              </a:r>
              <a:r>
                <a:rPr lang="en-GB" altLang="x-none" sz="2800">
                  <a:solidFill>
                    <a:srgbClr val="000000"/>
                  </a:solidFill>
                  <a:latin typeface="Times" charset="0"/>
                </a:rPr>
                <a:t>International collaboration; 16 Chromosomes; </a:t>
              </a:r>
              <a:r>
                <a:rPr lang="en-GB" altLang="x-none" sz="2800">
                  <a:solidFill>
                    <a:srgbClr val="000000"/>
                  </a:solidFill>
                </a:rPr>
                <a:t>12,057 Mb, ~6000 genes.</a:t>
              </a:r>
            </a:p>
          </p:txBody>
        </p:sp>
        <p:sp>
          <p:nvSpPr>
            <p:cNvPr id="48138" name="Line 19"/>
            <p:cNvSpPr>
              <a:spLocks noChangeShapeType="1"/>
            </p:cNvSpPr>
            <p:nvPr/>
          </p:nvSpPr>
          <p:spPr bwMode="auto">
            <a:xfrm>
              <a:off x="720" y="2832"/>
              <a:ext cx="144" cy="0"/>
            </a:xfrm>
            <a:prstGeom prst="line">
              <a:avLst/>
            </a:prstGeom>
            <a:noFill/>
            <a:ln w="38100">
              <a:solidFill>
                <a:srgbClr val="021E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76153" name="Group 25"/>
          <p:cNvGrpSpPr>
            <a:grpSpLocks/>
          </p:cNvGrpSpPr>
          <p:nvPr/>
        </p:nvGrpSpPr>
        <p:grpSpPr bwMode="auto">
          <a:xfrm>
            <a:off x="1143000" y="5410200"/>
            <a:ext cx="7848600" cy="1382713"/>
            <a:chOff x="720" y="3408"/>
            <a:chExt cx="4944" cy="871"/>
          </a:xfrm>
        </p:grpSpPr>
        <p:sp>
          <p:nvSpPr>
            <p:cNvPr id="48135" name="Text Box 14"/>
            <p:cNvSpPr txBox="1">
              <a:spLocks noChangeArrowheads="1"/>
            </p:cNvSpPr>
            <p:nvPr/>
          </p:nvSpPr>
          <p:spPr bwMode="auto">
            <a:xfrm>
              <a:off x="864" y="3408"/>
              <a:ext cx="4800" cy="871"/>
            </a:xfrm>
            <a:prstGeom prst="rect">
              <a:avLst/>
            </a:prstGeom>
            <a:noFill/>
            <a:ln w="9525">
              <a:solidFill>
                <a:srgbClr val="FF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2800">
                  <a:solidFill>
                    <a:srgbClr val="0000FF"/>
                  </a:solidFill>
                  <a:latin typeface="Helvetica" charset="0"/>
                </a:rPr>
                <a:t>First multicellular organism. Nematode </a:t>
              </a:r>
              <a:r>
                <a:rPr lang="en-US" altLang="x-none" sz="2800" i="1">
                  <a:solidFill>
                    <a:srgbClr val="FF3333"/>
                  </a:solidFill>
                  <a:latin typeface="Helvetica" charset="0"/>
                </a:rPr>
                <a:t>Caenorhabditis elegans</a:t>
              </a:r>
              <a:r>
                <a:rPr lang="en-US" altLang="x-none" sz="2800">
                  <a:solidFill>
                    <a:srgbClr val="0000FF"/>
                  </a:solidFill>
                  <a:latin typeface="Helvetica" charset="0"/>
                </a:rPr>
                <a:t>; 97 Mb; ~19,000 genes.</a:t>
              </a:r>
              <a:endParaRPr lang="en-GB" altLang="x-none" sz="2800">
                <a:solidFill>
                  <a:srgbClr val="0000FF"/>
                </a:solidFill>
                <a:latin typeface="Helvetica" charset="0"/>
              </a:endParaRPr>
            </a:p>
          </p:txBody>
        </p:sp>
        <p:sp>
          <p:nvSpPr>
            <p:cNvPr id="48136" name="Line 20"/>
            <p:cNvSpPr>
              <a:spLocks noChangeShapeType="1"/>
            </p:cNvSpPr>
            <p:nvPr/>
          </p:nvSpPr>
          <p:spPr bwMode="auto">
            <a:xfrm>
              <a:off x="720" y="3792"/>
              <a:ext cx="144" cy="0"/>
            </a:xfrm>
            <a:prstGeom prst="line">
              <a:avLst/>
            </a:prstGeom>
            <a:noFill/>
            <a:ln w="38100">
              <a:solidFill>
                <a:srgbClr val="FF33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76150"/>
                                        </p:tgtEl>
                                        <p:attrNameLst>
                                          <p:attrName>style.visibility</p:attrName>
                                        </p:attrNameLst>
                                      </p:cBhvr>
                                      <p:to>
                                        <p:strVal val="visible"/>
                                      </p:to>
                                    </p:set>
                                    <p:animEffect transition="in" filter="fade">
                                      <p:cBhvr>
                                        <p:cTn id="7" dur="1000"/>
                                        <p:tgtEl>
                                          <p:spTgt spid="176150"/>
                                        </p:tgtEl>
                                      </p:cBhvr>
                                    </p:animEffect>
                                    <p:anim calcmode="lin" valueType="num">
                                      <p:cBhvr>
                                        <p:cTn id="8" dur="1000" fill="hold"/>
                                        <p:tgtEl>
                                          <p:spTgt spid="176150"/>
                                        </p:tgtEl>
                                        <p:attrNameLst>
                                          <p:attrName>ppt_x</p:attrName>
                                        </p:attrNameLst>
                                      </p:cBhvr>
                                      <p:tavLst>
                                        <p:tav tm="0">
                                          <p:val>
                                            <p:strVal val="#ppt_x"/>
                                          </p:val>
                                        </p:tav>
                                        <p:tav tm="100000">
                                          <p:val>
                                            <p:strVal val="#ppt_x"/>
                                          </p:val>
                                        </p:tav>
                                      </p:tavLst>
                                    </p:anim>
                                    <p:anim calcmode="lin" valueType="num">
                                      <p:cBhvr>
                                        <p:cTn id="9" dur="1000" fill="hold"/>
                                        <p:tgtEl>
                                          <p:spTgt spid="17615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76143"/>
                                        </p:tgtEl>
                                        <p:attrNameLst>
                                          <p:attrName>style.visibility</p:attrName>
                                        </p:attrNameLst>
                                      </p:cBhvr>
                                      <p:to>
                                        <p:strVal val="visible"/>
                                      </p:to>
                                    </p:set>
                                    <p:anim calcmode="lin" valueType="num">
                                      <p:cBhvr>
                                        <p:cTn id="13" dur="500" fill="hold"/>
                                        <p:tgtEl>
                                          <p:spTgt spid="176143"/>
                                        </p:tgtEl>
                                        <p:attrNameLst>
                                          <p:attrName>ppt_w</p:attrName>
                                        </p:attrNameLst>
                                      </p:cBhvr>
                                      <p:tavLst>
                                        <p:tav tm="0">
                                          <p:val>
                                            <p:fltVal val="0"/>
                                          </p:val>
                                        </p:tav>
                                        <p:tav tm="100000">
                                          <p:val>
                                            <p:strVal val="#ppt_w"/>
                                          </p:val>
                                        </p:tav>
                                      </p:tavLst>
                                    </p:anim>
                                    <p:anim calcmode="lin" valueType="num">
                                      <p:cBhvr>
                                        <p:cTn id="14" dur="500" fill="hold"/>
                                        <p:tgtEl>
                                          <p:spTgt spid="176143"/>
                                        </p:tgtEl>
                                        <p:attrNameLst>
                                          <p:attrName>ppt_h</p:attrName>
                                        </p:attrNameLst>
                                      </p:cBhvr>
                                      <p:tavLst>
                                        <p:tav tm="0">
                                          <p:val>
                                            <p:fltVal val="0"/>
                                          </p:val>
                                        </p:tav>
                                        <p:tav tm="100000">
                                          <p:val>
                                            <p:strVal val="#ppt_h"/>
                                          </p:val>
                                        </p:tav>
                                      </p:tavLst>
                                    </p:anim>
                                    <p:anim calcmode="lin" valueType="num">
                                      <p:cBhvr>
                                        <p:cTn id="15" dur="500" fill="hold"/>
                                        <p:tgtEl>
                                          <p:spTgt spid="176143"/>
                                        </p:tgtEl>
                                        <p:attrNameLst>
                                          <p:attrName>style.rotation</p:attrName>
                                        </p:attrNameLst>
                                      </p:cBhvr>
                                      <p:tavLst>
                                        <p:tav tm="0">
                                          <p:val>
                                            <p:fltVal val="360"/>
                                          </p:val>
                                        </p:tav>
                                        <p:tav tm="100000">
                                          <p:val>
                                            <p:fltVal val="0"/>
                                          </p:val>
                                        </p:tav>
                                      </p:tavLst>
                                    </p:anim>
                                    <p:animEffect transition="in" filter="fade">
                                      <p:cBhvr>
                                        <p:cTn id="16" dur="500"/>
                                        <p:tgtEl>
                                          <p:spTgt spid="176143"/>
                                        </p:tgtEl>
                                      </p:cBhvr>
                                    </p:animEffect>
                                  </p:childTnLst>
                                </p:cTn>
                              </p:par>
                            </p:childTnLst>
                          </p:cTn>
                        </p:par>
                        <p:par>
                          <p:cTn id="17" fill="hold" nodeType="afterGroup">
                            <p:stCondLst>
                              <p:cond delay="1500"/>
                            </p:stCondLst>
                            <p:childTnLst>
                              <p:par>
                                <p:cTn id="18" presetID="47" presetClass="entr" presetSubtype="0" fill="hold" nodeType="afterEffect">
                                  <p:stCondLst>
                                    <p:cond delay="0"/>
                                  </p:stCondLst>
                                  <p:childTnLst>
                                    <p:set>
                                      <p:cBhvr>
                                        <p:cTn id="19" dur="1" fill="hold">
                                          <p:stCondLst>
                                            <p:cond delay="0"/>
                                          </p:stCondLst>
                                        </p:cTn>
                                        <p:tgtEl>
                                          <p:spTgt spid="176151"/>
                                        </p:tgtEl>
                                        <p:attrNameLst>
                                          <p:attrName>style.visibility</p:attrName>
                                        </p:attrNameLst>
                                      </p:cBhvr>
                                      <p:to>
                                        <p:strVal val="visible"/>
                                      </p:to>
                                    </p:set>
                                    <p:animEffect transition="in" filter="fade">
                                      <p:cBhvr>
                                        <p:cTn id="20" dur="1000"/>
                                        <p:tgtEl>
                                          <p:spTgt spid="176151"/>
                                        </p:tgtEl>
                                      </p:cBhvr>
                                    </p:animEffect>
                                    <p:anim calcmode="lin" valueType="num">
                                      <p:cBhvr>
                                        <p:cTn id="21" dur="1000" fill="hold"/>
                                        <p:tgtEl>
                                          <p:spTgt spid="176151"/>
                                        </p:tgtEl>
                                        <p:attrNameLst>
                                          <p:attrName>ppt_x</p:attrName>
                                        </p:attrNameLst>
                                      </p:cBhvr>
                                      <p:tavLst>
                                        <p:tav tm="0">
                                          <p:val>
                                            <p:strVal val="#ppt_x"/>
                                          </p:val>
                                        </p:tav>
                                        <p:tav tm="100000">
                                          <p:val>
                                            <p:strVal val="#ppt_x"/>
                                          </p:val>
                                        </p:tav>
                                      </p:tavLst>
                                    </p:anim>
                                    <p:anim calcmode="lin" valueType="num">
                                      <p:cBhvr>
                                        <p:cTn id="22" dur="1000" fill="hold"/>
                                        <p:tgtEl>
                                          <p:spTgt spid="176151"/>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2500"/>
                            </p:stCondLst>
                            <p:childTnLst>
                              <p:par>
                                <p:cTn id="24" presetID="47" presetClass="entr" presetSubtype="0" fill="hold" nodeType="afterEffect">
                                  <p:stCondLst>
                                    <p:cond delay="0"/>
                                  </p:stCondLst>
                                  <p:childTnLst>
                                    <p:set>
                                      <p:cBhvr>
                                        <p:cTn id="25" dur="1" fill="hold">
                                          <p:stCondLst>
                                            <p:cond delay="0"/>
                                          </p:stCondLst>
                                        </p:cTn>
                                        <p:tgtEl>
                                          <p:spTgt spid="176152"/>
                                        </p:tgtEl>
                                        <p:attrNameLst>
                                          <p:attrName>style.visibility</p:attrName>
                                        </p:attrNameLst>
                                      </p:cBhvr>
                                      <p:to>
                                        <p:strVal val="visible"/>
                                      </p:to>
                                    </p:set>
                                    <p:animEffect transition="in" filter="fade">
                                      <p:cBhvr>
                                        <p:cTn id="26" dur="1000"/>
                                        <p:tgtEl>
                                          <p:spTgt spid="176152"/>
                                        </p:tgtEl>
                                      </p:cBhvr>
                                    </p:animEffect>
                                    <p:anim calcmode="lin" valueType="num">
                                      <p:cBhvr>
                                        <p:cTn id="27" dur="1000" fill="hold"/>
                                        <p:tgtEl>
                                          <p:spTgt spid="176152"/>
                                        </p:tgtEl>
                                        <p:attrNameLst>
                                          <p:attrName>ppt_x</p:attrName>
                                        </p:attrNameLst>
                                      </p:cBhvr>
                                      <p:tavLst>
                                        <p:tav tm="0">
                                          <p:val>
                                            <p:strVal val="#ppt_x"/>
                                          </p:val>
                                        </p:tav>
                                        <p:tav tm="100000">
                                          <p:val>
                                            <p:strVal val="#ppt_x"/>
                                          </p:val>
                                        </p:tav>
                                      </p:tavLst>
                                    </p:anim>
                                    <p:anim calcmode="lin" valueType="num">
                                      <p:cBhvr>
                                        <p:cTn id="28" dur="1000" fill="hold"/>
                                        <p:tgtEl>
                                          <p:spTgt spid="176152"/>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500"/>
                            </p:stCondLst>
                            <p:childTnLst>
                              <p:par>
                                <p:cTn id="30" presetID="47" presetClass="entr" presetSubtype="0" fill="hold" nodeType="afterEffect">
                                  <p:stCondLst>
                                    <p:cond delay="0"/>
                                  </p:stCondLst>
                                  <p:childTnLst>
                                    <p:set>
                                      <p:cBhvr>
                                        <p:cTn id="31" dur="1" fill="hold">
                                          <p:stCondLst>
                                            <p:cond delay="0"/>
                                          </p:stCondLst>
                                        </p:cTn>
                                        <p:tgtEl>
                                          <p:spTgt spid="176153"/>
                                        </p:tgtEl>
                                        <p:attrNameLst>
                                          <p:attrName>style.visibility</p:attrName>
                                        </p:attrNameLst>
                                      </p:cBhvr>
                                      <p:to>
                                        <p:strVal val="visible"/>
                                      </p:to>
                                    </p:set>
                                    <p:animEffect transition="in" filter="fade">
                                      <p:cBhvr>
                                        <p:cTn id="32" dur="1000"/>
                                        <p:tgtEl>
                                          <p:spTgt spid="176153"/>
                                        </p:tgtEl>
                                      </p:cBhvr>
                                    </p:animEffect>
                                    <p:anim calcmode="lin" valueType="num">
                                      <p:cBhvr>
                                        <p:cTn id="33" dur="1000" fill="hold"/>
                                        <p:tgtEl>
                                          <p:spTgt spid="176153"/>
                                        </p:tgtEl>
                                        <p:attrNameLst>
                                          <p:attrName>ppt_x</p:attrName>
                                        </p:attrNameLst>
                                      </p:cBhvr>
                                      <p:tavLst>
                                        <p:tav tm="0">
                                          <p:val>
                                            <p:strVal val="#ppt_x"/>
                                          </p:val>
                                        </p:tav>
                                        <p:tav tm="100000">
                                          <p:val>
                                            <p:strVal val="#ppt_x"/>
                                          </p:val>
                                        </p:tav>
                                      </p:tavLst>
                                    </p:anim>
                                    <p:anim calcmode="lin" valueType="num">
                                      <p:cBhvr>
                                        <p:cTn id="34" dur="1000" fill="hold"/>
                                        <p:tgtEl>
                                          <p:spTgt spid="1761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50178" name="Text Box 3"/>
          <p:cNvSpPr txBox="1">
            <a:spLocks noChangeArrowheads="1"/>
          </p:cNvSpPr>
          <p:nvPr/>
        </p:nvSpPr>
        <p:spPr bwMode="auto">
          <a:xfrm>
            <a:off x="0" y="76200"/>
            <a:ext cx="91440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x-none" sz="2800">
                <a:solidFill>
                  <a:srgbClr val="FF0000"/>
                </a:solidFill>
              </a:rPr>
              <a:t>1999:</a:t>
            </a:r>
            <a:r>
              <a:rPr lang="en-US" altLang="x-none" sz="2800"/>
              <a:t> </a:t>
            </a:r>
            <a:r>
              <a:rPr lang="en-US" altLang="x-none" sz="2800">
                <a:solidFill>
                  <a:srgbClr val="021EFD"/>
                </a:solidFill>
              </a:rPr>
              <a:t>first human chromosome: Chromosome 22 </a:t>
            </a:r>
          </a:p>
          <a:p>
            <a:pPr algn="ctr">
              <a:spcBef>
                <a:spcPct val="0"/>
              </a:spcBef>
              <a:buFontTx/>
              <a:buNone/>
            </a:pPr>
            <a:r>
              <a:rPr lang="en-US" altLang="x-none" sz="2800">
                <a:solidFill>
                  <a:srgbClr val="021EFD"/>
                </a:solidFill>
              </a:rPr>
              <a:t>(49 Mb, 673 genes</a:t>
            </a:r>
            <a:r>
              <a:rPr lang="en-US" altLang="x-none" sz="2800" b="0">
                <a:solidFill>
                  <a:srgbClr val="021EFD"/>
                </a:solidFill>
              </a:rPr>
              <a:t>)</a:t>
            </a:r>
            <a:endParaRPr lang="en-GB" altLang="x-none" sz="2400" b="0">
              <a:solidFill>
                <a:schemeClr val="bg1"/>
              </a:solidFill>
            </a:endParaRPr>
          </a:p>
        </p:txBody>
      </p:sp>
      <p:pic>
        <p:nvPicPr>
          <p:cNvPr id="501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066800"/>
            <a:ext cx="6629400"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AutoShape 5"/>
          <p:cNvSpPr>
            <a:spLocks noChangeArrowheads="1"/>
          </p:cNvSpPr>
          <p:nvPr/>
        </p:nvSpPr>
        <p:spPr bwMode="auto">
          <a:xfrm>
            <a:off x="6248400" y="4648200"/>
            <a:ext cx="409575" cy="747713"/>
          </a:xfrm>
          <a:prstGeom prst="downArrow">
            <a:avLst>
              <a:gd name="adj1" fmla="val 50000"/>
              <a:gd name="adj2" fmla="val 45640"/>
            </a:avLst>
          </a:prstGeom>
          <a:solidFill>
            <a:srgbClr val="FF0000"/>
          </a:solidFill>
          <a:ln w="9525">
            <a:solidFill>
              <a:srgbClr val="FF0000"/>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5" name="Group 26"/>
          <p:cNvGrpSpPr>
            <a:grpSpLocks/>
          </p:cNvGrpSpPr>
          <p:nvPr/>
        </p:nvGrpSpPr>
        <p:grpSpPr bwMode="auto">
          <a:xfrm>
            <a:off x="0" y="152400"/>
            <a:ext cx="1219200" cy="6553200"/>
            <a:chOff x="0" y="96"/>
            <a:chExt cx="768" cy="4128"/>
          </a:xfrm>
        </p:grpSpPr>
        <p:sp>
          <p:nvSpPr>
            <p:cNvPr id="52243" name="Line 3"/>
            <p:cNvSpPr>
              <a:spLocks noChangeShapeType="1"/>
            </p:cNvSpPr>
            <p:nvPr/>
          </p:nvSpPr>
          <p:spPr bwMode="auto">
            <a:xfrm>
              <a:off x="720" y="96"/>
              <a:ext cx="0" cy="4128"/>
            </a:xfrm>
            <a:prstGeom prst="line">
              <a:avLst/>
            </a:prstGeom>
            <a:noFill/>
            <a:ln w="57150">
              <a:solidFill>
                <a:srgbClr val="021EFD"/>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52244" name="Text Box 4"/>
            <p:cNvSpPr txBox="1">
              <a:spLocks noChangeArrowheads="1"/>
            </p:cNvSpPr>
            <p:nvPr/>
          </p:nvSpPr>
          <p:spPr bwMode="auto">
            <a:xfrm>
              <a:off x="0" y="499"/>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2000</a:t>
              </a:r>
              <a:endParaRPr lang="en-GB" altLang="x-none" sz="2400" b="0"/>
            </a:p>
          </p:txBody>
        </p:sp>
        <p:sp>
          <p:nvSpPr>
            <p:cNvPr id="52245" name="Text Box 5"/>
            <p:cNvSpPr txBox="1">
              <a:spLocks noChangeArrowheads="1"/>
            </p:cNvSpPr>
            <p:nvPr/>
          </p:nvSpPr>
          <p:spPr bwMode="auto">
            <a:xfrm>
              <a:off x="0" y="1555"/>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2001</a:t>
              </a:r>
              <a:endParaRPr lang="en-GB" altLang="x-none" sz="2400" b="0"/>
            </a:p>
          </p:txBody>
        </p:sp>
        <p:sp>
          <p:nvSpPr>
            <p:cNvPr id="52246" name="Text Box 6"/>
            <p:cNvSpPr txBox="1">
              <a:spLocks noChangeArrowheads="1"/>
            </p:cNvSpPr>
            <p:nvPr/>
          </p:nvSpPr>
          <p:spPr bwMode="auto">
            <a:xfrm>
              <a:off x="0" y="2467"/>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2002</a:t>
              </a:r>
              <a:endParaRPr lang="en-GB" altLang="x-none" sz="2400" b="0"/>
            </a:p>
          </p:txBody>
        </p:sp>
        <p:sp>
          <p:nvSpPr>
            <p:cNvPr id="52247" name="Text Box 7"/>
            <p:cNvSpPr txBox="1">
              <a:spLocks noChangeArrowheads="1"/>
            </p:cNvSpPr>
            <p:nvPr/>
          </p:nvSpPr>
          <p:spPr bwMode="auto">
            <a:xfrm>
              <a:off x="0" y="3168"/>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2004</a:t>
              </a:r>
              <a:endParaRPr lang="en-GB" altLang="x-none" sz="2400" b="0"/>
            </a:p>
          </p:txBody>
        </p:sp>
        <p:sp>
          <p:nvSpPr>
            <p:cNvPr id="52248" name="Text Box 8"/>
            <p:cNvSpPr txBox="1">
              <a:spLocks noChangeArrowheads="1"/>
            </p:cNvSpPr>
            <p:nvPr/>
          </p:nvSpPr>
          <p:spPr bwMode="auto">
            <a:xfrm>
              <a:off x="0" y="3763"/>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2005</a:t>
              </a:r>
              <a:endParaRPr lang="en-GB" altLang="x-none" sz="2400" b="0"/>
            </a:p>
          </p:txBody>
        </p:sp>
      </p:grpSp>
      <p:grpSp>
        <p:nvGrpSpPr>
          <p:cNvPr id="178193" name="Group 17"/>
          <p:cNvGrpSpPr>
            <a:grpSpLocks/>
          </p:cNvGrpSpPr>
          <p:nvPr/>
        </p:nvGrpSpPr>
        <p:grpSpPr bwMode="auto">
          <a:xfrm>
            <a:off x="1143000" y="76200"/>
            <a:ext cx="7848600" cy="1952625"/>
            <a:chOff x="720" y="48"/>
            <a:chExt cx="4944" cy="1230"/>
          </a:xfrm>
        </p:grpSpPr>
        <p:sp>
          <p:nvSpPr>
            <p:cNvPr id="52240" name="Text Box 9"/>
            <p:cNvSpPr txBox="1">
              <a:spLocks noChangeArrowheads="1"/>
            </p:cNvSpPr>
            <p:nvPr/>
          </p:nvSpPr>
          <p:spPr bwMode="auto">
            <a:xfrm>
              <a:off x="864" y="48"/>
              <a:ext cx="4800" cy="60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2800"/>
                <a:t>Fruitfly </a:t>
              </a:r>
              <a:r>
                <a:rPr lang="en-US" altLang="x-none" sz="2800" i="1"/>
                <a:t>Drosophila melanogaster</a:t>
              </a:r>
              <a:r>
                <a:rPr lang="en-US" altLang="x-none" sz="2800"/>
                <a:t> (137 Mb; ~13,000 genes)</a:t>
              </a:r>
              <a:endParaRPr lang="en-GB" altLang="x-none" sz="2400" b="0"/>
            </a:p>
          </p:txBody>
        </p:sp>
        <p:sp>
          <p:nvSpPr>
            <p:cNvPr id="52241" name="Text Box 12"/>
            <p:cNvSpPr txBox="1">
              <a:spLocks noChangeArrowheads="1"/>
            </p:cNvSpPr>
            <p:nvPr/>
          </p:nvSpPr>
          <p:spPr bwMode="auto">
            <a:xfrm>
              <a:off x="864" y="676"/>
              <a:ext cx="4800" cy="602"/>
            </a:xfrm>
            <a:prstGeom prst="rect">
              <a:avLst/>
            </a:prstGeom>
            <a:noFill/>
            <a:ln w="9525">
              <a:solidFill>
                <a:srgbClr val="021EF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latin typeface="Times" charset="0"/>
                </a:rPr>
                <a:t>First plant genome: </a:t>
              </a:r>
              <a:r>
                <a:rPr lang="en-GB" altLang="x-none" sz="2800" i="1">
                  <a:latin typeface="Times" charset="0"/>
                </a:rPr>
                <a:t>Arabidopsis thaliana</a:t>
              </a:r>
              <a:r>
                <a:rPr lang="en-GB" altLang="x-none" sz="2800">
                  <a:latin typeface="Times" charset="0"/>
                </a:rPr>
                <a:t> (115,428 Mb; 22670 genes</a:t>
              </a:r>
              <a:endParaRPr lang="en-GB" altLang="x-none" sz="2400">
                <a:latin typeface="Times" charset="0"/>
              </a:endParaRPr>
            </a:p>
          </p:txBody>
        </p:sp>
        <p:sp>
          <p:nvSpPr>
            <p:cNvPr id="52242" name="Line 16"/>
            <p:cNvSpPr>
              <a:spLocks noChangeShapeType="1"/>
            </p:cNvSpPr>
            <p:nvPr/>
          </p:nvSpPr>
          <p:spPr bwMode="auto">
            <a:xfrm>
              <a:off x="720" y="672"/>
              <a:ext cx="14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78198" name="Group 22"/>
          <p:cNvGrpSpPr>
            <a:grpSpLocks/>
          </p:cNvGrpSpPr>
          <p:nvPr/>
        </p:nvGrpSpPr>
        <p:grpSpPr bwMode="auto">
          <a:xfrm>
            <a:off x="1143000" y="2122488"/>
            <a:ext cx="7848600" cy="1382712"/>
            <a:chOff x="720" y="1337"/>
            <a:chExt cx="4944" cy="871"/>
          </a:xfrm>
        </p:grpSpPr>
        <p:sp>
          <p:nvSpPr>
            <p:cNvPr id="52238" name="Text Box 10"/>
            <p:cNvSpPr txBox="1">
              <a:spLocks noChangeArrowheads="1"/>
            </p:cNvSpPr>
            <p:nvPr/>
          </p:nvSpPr>
          <p:spPr bwMode="auto">
            <a:xfrm>
              <a:off x="864" y="1337"/>
              <a:ext cx="4800" cy="871"/>
            </a:xfrm>
            <a:prstGeom prst="rect">
              <a:avLst/>
            </a:prstGeom>
            <a:solidFill>
              <a:srgbClr val="FFFF00"/>
            </a:solidFill>
            <a:ln w="9525">
              <a:solidFill>
                <a:srgbClr val="FF3333"/>
              </a:solidFill>
              <a:miter lim="800000"/>
              <a:headEnd/>
              <a:tailEnd/>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2800">
                  <a:solidFill>
                    <a:srgbClr val="0000FF"/>
                  </a:solidFill>
                </a:rPr>
                <a:t>draft sequence of the </a:t>
              </a:r>
              <a:r>
                <a:rPr lang="en-US" altLang="x-none" sz="2800">
                  <a:solidFill>
                    <a:srgbClr val="FF3333"/>
                  </a:solidFill>
                </a:rPr>
                <a:t>human genome</a:t>
              </a:r>
              <a:r>
                <a:rPr lang="en-US" altLang="x-none" sz="2800">
                  <a:solidFill>
                    <a:srgbClr val="0000FF"/>
                  </a:solidFill>
                </a:rPr>
                <a:t> (</a:t>
              </a:r>
              <a:r>
                <a:rPr lang="en-US" altLang="ja-JP" sz="2800">
                  <a:solidFill>
                    <a:srgbClr val="0000FF"/>
                  </a:solidFill>
                </a:rPr>
                <a:t>~</a:t>
              </a:r>
              <a:r>
                <a:rPr lang="en-US" altLang="x-none" sz="2800">
                  <a:solidFill>
                    <a:srgbClr val="0000FF"/>
                  </a:solidFill>
                </a:rPr>
                <a:t>3000 Mb; ~28000 genes!) actually </a:t>
              </a:r>
              <a:r>
                <a:rPr lang="en-US" altLang="ja-JP" sz="2800">
                  <a:solidFill>
                    <a:srgbClr val="0000FF"/>
                  </a:solidFill>
                </a:rPr>
                <a:t>~23000 genes.</a:t>
              </a:r>
              <a:endParaRPr lang="en-GB" altLang="x-none" sz="2400" b="0"/>
            </a:p>
          </p:txBody>
        </p:sp>
        <p:sp>
          <p:nvSpPr>
            <p:cNvPr id="52239" name="Line 18"/>
            <p:cNvSpPr>
              <a:spLocks noChangeShapeType="1"/>
            </p:cNvSpPr>
            <p:nvPr/>
          </p:nvSpPr>
          <p:spPr bwMode="auto">
            <a:xfrm>
              <a:off x="720" y="1728"/>
              <a:ext cx="14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78199" name="Group 23"/>
          <p:cNvGrpSpPr>
            <a:grpSpLocks/>
          </p:cNvGrpSpPr>
          <p:nvPr/>
        </p:nvGrpSpPr>
        <p:grpSpPr bwMode="auto">
          <a:xfrm>
            <a:off x="1143000" y="3662363"/>
            <a:ext cx="7848600" cy="1133475"/>
            <a:chOff x="720" y="2307"/>
            <a:chExt cx="4944" cy="714"/>
          </a:xfrm>
        </p:grpSpPr>
        <p:sp>
          <p:nvSpPr>
            <p:cNvPr id="52235" name="Text Box 11"/>
            <p:cNvSpPr txBox="1">
              <a:spLocks noChangeArrowheads="1"/>
            </p:cNvSpPr>
            <p:nvPr/>
          </p:nvSpPr>
          <p:spPr bwMode="auto">
            <a:xfrm>
              <a:off x="864" y="2307"/>
              <a:ext cx="4800" cy="333"/>
            </a:xfrm>
            <a:prstGeom prst="rect">
              <a:avLst/>
            </a:prstGeom>
            <a:noFill/>
            <a:ln w="9525">
              <a:solidFill>
                <a:srgbClr val="021EF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i="1">
                  <a:solidFill>
                    <a:srgbClr val="FF0000"/>
                  </a:solidFill>
                  <a:latin typeface="Times" charset="0"/>
                </a:rPr>
                <a:t>plasmodium falciparum</a:t>
              </a:r>
              <a:r>
                <a:rPr lang="en-GB" altLang="x-none" sz="2800">
                  <a:latin typeface="Times" charset="0"/>
                </a:rPr>
                <a:t> (</a:t>
              </a:r>
              <a:r>
                <a:rPr lang="en-GB" altLang="x-none" sz="2800">
                  <a:solidFill>
                    <a:srgbClr val="021EFD"/>
                  </a:solidFill>
                  <a:latin typeface="Times" charset="0"/>
                </a:rPr>
                <a:t>22,9 Mb; 5334 genes</a:t>
              </a:r>
              <a:r>
                <a:rPr lang="en-GB" altLang="x-none" sz="2800">
                  <a:latin typeface="Times" charset="0"/>
                </a:rPr>
                <a:t>)</a:t>
              </a:r>
              <a:endParaRPr lang="en-GB" altLang="x-none" sz="2400" b="0"/>
            </a:p>
          </p:txBody>
        </p:sp>
        <p:sp>
          <p:nvSpPr>
            <p:cNvPr id="52236" name="Text Box 13"/>
            <p:cNvSpPr txBox="1">
              <a:spLocks noChangeArrowheads="1"/>
            </p:cNvSpPr>
            <p:nvPr/>
          </p:nvSpPr>
          <p:spPr bwMode="auto">
            <a:xfrm>
              <a:off x="864" y="2688"/>
              <a:ext cx="4800" cy="333"/>
            </a:xfrm>
            <a:prstGeom prst="rect">
              <a:avLst/>
            </a:prstGeom>
            <a:noFill/>
            <a:ln w="9525">
              <a:solidFill>
                <a:srgbClr val="021EF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latin typeface="Times" charset="0"/>
                </a:rPr>
                <a:t>mouse genome (2,651 Mb; ~28000 genes)</a:t>
              </a:r>
            </a:p>
          </p:txBody>
        </p:sp>
        <p:sp>
          <p:nvSpPr>
            <p:cNvPr id="52237" name="Line 19"/>
            <p:cNvSpPr>
              <a:spLocks noChangeShapeType="1"/>
            </p:cNvSpPr>
            <p:nvPr/>
          </p:nvSpPr>
          <p:spPr bwMode="auto">
            <a:xfrm>
              <a:off x="720" y="2688"/>
              <a:ext cx="144" cy="0"/>
            </a:xfrm>
            <a:prstGeom prst="line">
              <a:avLst/>
            </a:prstGeom>
            <a:noFill/>
            <a:ln w="38100">
              <a:solidFill>
                <a:srgbClr val="021E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78200" name="Group 24"/>
          <p:cNvGrpSpPr>
            <a:grpSpLocks/>
          </p:cNvGrpSpPr>
          <p:nvPr/>
        </p:nvGrpSpPr>
        <p:grpSpPr bwMode="auto">
          <a:xfrm>
            <a:off x="1143000" y="4876800"/>
            <a:ext cx="7848600" cy="955675"/>
            <a:chOff x="720" y="3072"/>
            <a:chExt cx="4944" cy="602"/>
          </a:xfrm>
        </p:grpSpPr>
        <p:sp>
          <p:nvSpPr>
            <p:cNvPr id="52233" name="Text Box 14"/>
            <p:cNvSpPr txBox="1">
              <a:spLocks noChangeArrowheads="1"/>
            </p:cNvSpPr>
            <p:nvPr/>
          </p:nvSpPr>
          <p:spPr bwMode="auto">
            <a:xfrm>
              <a:off x="864" y="3072"/>
              <a:ext cx="4800" cy="60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latin typeface="Times" charset="0"/>
                </a:rPr>
                <a:t>Fish draft </a:t>
              </a:r>
              <a:r>
                <a:rPr lang="en-GB" altLang="x-none" sz="2800" i="1">
                  <a:solidFill>
                    <a:srgbClr val="FF0000"/>
                  </a:solidFill>
                  <a:latin typeface="Times" charset="0"/>
                </a:rPr>
                <a:t>Tetraodon nigroviridis</a:t>
              </a:r>
              <a:r>
                <a:rPr lang="en-GB" altLang="x-none" sz="2800">
                  <a:latin typeface="Times" charset="0"/>
                </a:rPr>
                <a:t> genome (</a:t>
              </a:r>
              <a:r>
                <a:rPr lang="en-GB" altLang="x-none" sz="2800">
                  <a:solidFill>
                    <a:srgbClr val="021EFD"/>
                  </a:solidFill>
                  <a:latin typeface="Times" charset="0"/>
                </a:rPr>
                <a:t>342,403 Mb;</a:t>
              </a:r>
              <a:r>
                <a:rPr lang="en-GB" altLang="x-none" sz="2800">
                  <a:latin typeface="Times" charset="0"/>
                </a:rPr>
                <a:t> </a:t>
              </a:r>
              <a:r>
                <a:rPr lang="en-GB" altLang="x-none" sz="2800">
                  <a:solidFill>
                    <a:srgbClr val="021EFD"/>
                  </a:solidFill>
                  <a:latin typeface="Times" charset="0"/>
                </a:rPr>
                <a:t>~28000 genes</a:t>
              </a:r>
              <a:r>
                <a:rPr lang="en-GB" altLang="x-none" sz="2800">
                  <a:latin typeface="Times" charset="0"/>
                </a:rPr>
                <a:t>)</a:t>
              </a:r>
            </a:p>
          </p:txBody>
        </p:sp>
        <p:sp>
          <p:nvSpPr>
            <p:cNvPr id="52234" name="Line 20"/>
            <p:cNvSpPr>
              <a:spLocks noChangeShapeType="1"/>
            </p:cNvSpPr>
            <p:nvPr/>
          </p:nvSpPr>
          <p:spPr bwMode="auto">
            <a:xfrm>
              <a:off x="720" y="3360"/>
              <a:ext cx="14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178201" name="Group 25"/>
          <p:cNvGrpSpPr>
            <a:grpSpLocks/>
          </p:cNvGrpSpPr>
          <p:nvPr/>
        </p:nvGrpSpPr>
        <p:grpSpPr bwMode="auto">
          <a:xfrm>
            <a:off x="1143000" y="5943600"/>
            <a:ext cx="7848600" cy="831850"/>
            <a:chOff x="720" y="3744"/>
            <a:chExt cx="4944" cy="524"/>
          </a:xfrm>
        </p:grpSpPr>
        <p:sp>
          <p:nvSpPr>
            <p:cNvPr id="52231" name="Text Box 15"/>
            <p:cNvSpPr txBox="1">
              <a:spLocks noChangeArrowheads="1"/>
            </p:cNvSpPr>
            <p:nvPr/>
          </p:nvSpPr>
          <p:spPr bwMode="auto">
            <a:xfrm>
              <a:off x="864" y="3744"/>
              <a:ext cx="4800" cy="524"/>
            </a:xfrm>
            <a:prstGeom prst="rect">
              <a:avLst/>
            </a:prstGeom>
            <a:noFill/>
            <a:ln w="9525">
              <a:solidFill>
                <a:srgbClr val="021EF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latin typeface="Times" charset="0"/>
                </a:rPr>
                <a:t>Dog</a:t>
              </a:r>
              <a:r>
                <a:rPr lang="en-GB" altLang="x-none" sz="2400">
                  <a:latin typeface="Times" charset="0"/>
                </a:rPr>
                <a:t> (41Mb, 33651 genes) and </a:t>
              </a:r>
              <a:r>
                <a:rPr lang="en-GB" altLang="x-none" sz="2400">
                  <a:solidFill>
                    <a:srgbClr val="FF0000"/>
                  </a:solidFill>
                  <a:latin typeface="Times" charset="0"/>
                </a:rPr>
                <a:t>chicken</a:t>
              </a:r>
              <a:r>
                <a:rPr lang="en-GB" altLang="x-none" sz="2400">
                  <a:latin typeface="Times" charset="0"/>
                </a:rPr>
                <a:t> genomes ( 18031 genes)</a:t>
              </a:r>
            </a:p>
          </p:txBody>
        </p:sp>
        <p:sp>
          <p:nvSpPr>
            <p:cNvPr id="52232" name="Line 21"/>
            <p:cNvSpPr>
              <a:spLocks noChangeShapeType="1"/>
            </p:cNvSpPr>
            <p:nvPr/>
          </p:nvSpPr>
          <p:spPr bwMode="auto">
            <a:xfrm>
              <a:off x="720" y="3984"/>
              <a:ext cx="14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78193"/>
                                        </p:tgtEl>
                                        <p:attrNameLst>
                                          <p:attrName>style.visibility</p:attrName>
                                        </p:attrNameLst>
                                      </p:cBhvr>
                                      <p:to>
                                        <p:strVal val="visible"/>
                                      </p:to>
                                    </p:set>
                                    <p:animEffect transition="in" filter="fade">
                                      <p:cBhvr>
                                        <p:cTn id="7" dur="1000"/>
                                        <p:tgtEl>
                                          <p:spTgt spid="178193"/>
                                        </p:tgtEl>
                                      </p:cBhvr>
                                    </p:animEffect>
                                    <p:anim calcmode="lin" valueType="num">
                                      <p:cBhvr>
                                        <p:cTn id="8" dur="1000" fill="hold"/>
                                        <p:tgtEl>
                                          <p:spTgt spid="178193"/>
                                        </p:tgtEl>
                                        <p:attrNameLst>
                                          <p:attrName>ppt_x</p:attrName>
                                        </p:attrNameLst>
                                      </p:cBhvr>
                                      <p:tavLst>
                                        <p:tav tm="0">
                                          <p:val>
                                            <p:strVal val="#ppt_x"/>
                                          </p:val>
                                        </p:tav>
                                        <p:tav tm="100000">
                                          <p:val>
                                            <p:strVal val="#ppt_x"/>
                                          </p:val>
                                        </p:tav>
                                      </p:tavLst>
                                    </p:anim>
                                    <p:anim calcmode="lin" valueType="num">
                                      <p:cBhvr>
                                        <p:cTn id="9" dur="1000" fill="hold"/>
                                        <p:tgtEl>
                                          <p:spTgt spid="17819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178198"/>
                                        </p:tgtEl>
                                        <p:attrNameLst>
                                          <p:attrName>style.visibility</p:attrName>
                                        </p:attrNameLst>
                                      </p:cBhvr>
                                      <p:to>
                                        <p:strVal val="visible"/>
                                      </p:to>
                                    </p:set>
                                    <p:animEffect transition="in" filter="fade">
                                      <p:cBhvr>
                                        <p:cTn id="13" dur="1000"/>
                                        <p:tgtEl>
                                          <p:spTgt spid="178198"/>
                                        </p:tgtEl>
                                      </p:cBhvr>
                                    </p:animEffect>
                                    <p:anim calcmode="lin" valueType="num">
                                      <p:cBhvr>
                                        <p:cTn id="14" dur="1000" fill="hold"/>
                                        <p:tgtEl>
                                          <p:spTgt spid="178198"/>
                                        </p:tgtEl>
                                        <p:attrNameLst>
                                          <p:attrName>ppt_x</p:attrName>
                                        </p:attrNameLst>
                                      </p:cBhvr>
                                      <p:tavLst>
                                        <p:tav tm="0">
                                          <p:val>
                                            <p:strVal val="#ppt_x"/>
                                          </p:val>
                                        </p:tav>
                                        <p:tav tm="100000">
                                          <p:val>
                                            <p:strVal val="#ppt_x"/>
                                          </p:val>
                                        </p:tav>
                                      </p:tavLst>
                                    </p:anim>
                                    <p:anim calcmode="lin" valueType="num">
                                      <p:cBhvr>
                                        <p:cTn id="15" dur="1000" fill="hold"/>
                                        <p:tgtEl>
                                          <p:spTgt spid="178198"/>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nodeType="afterEffect">
                                  <p:stCondLst>
                                    <p:cond delay="0"/>
                                  </p:stCondLst>
                                  <p:childTnLst>
                                    <p:set>
                                      <p:cBhvr>
                                        <p:cTn id="18" dur="1" fill="hold">
                                          <p:stCondLst>
                                            <p:cond delay="0"/>
                                          </p:stCondLst>
                                        </p:cTn>
                                        <p:tgtEl>
                                          <p:spTgt spid="178199"/>
                                        </p:tgtEl>
                                        <p:attrNameLst>
                                          <p:attrName>style.visibility</p:attrName>
                                        </p:attrNameLst>
                                      </p:cBhvr>
                                      <p:to>
                                        <p:strVal val="visible"/>
                                      </p:to>
                                    </p:set>
                                    <p:animEffect transition="in" filter="fade">
                                      <p:cBhvr>
                                        <p:cTn id="19" dur="1000"/>
                                        <p:tgtEl>
                                          <p:spTgt spid="178199"/>
                                        </p:tgtEl>
                                      </p:cBhvr>
                                    </p:animEffect>
                                    <p:anim calcmode="lin" valueType="num">
                                      <p:cBhvr>
                                        <p:cTn id="20" dur="1000" fill="hold"/>
                                        <p:tgtEl>
                                          <p:spTgt spid="178199"/>
                                        </p:tgtEl>
                                        <p:attrNameLst>
                                          <p:attrName>ppt_x</p:attrName>
                                        </p:attrNameLst>
                                      </p:cBhvr>
                                      <p:tavLst>
                                        <p:tav tm="0">
                                          <p:val>
                                            <p:strVal val="#ppt_x"/>
                                          </p:val>
                                        </p:tav>
                                        <p:tav tm="100000">
                                          <p:val>
                                            <p:strVal val="#ppt_x"/>
                                          </p:val>
                                        </p:tav>
                                      </p:tavLst>
                                    </p:anim>
                                    <p:anim calcmode="lin" valueType="num">
                                      <p:cBhvr>
                                        <p:cTn id="21" dur="1000" fill="hold"/>
                                        <p:tgtEl>
                                          <p:spTgt spid="178199"/>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nodeType="afterEffect">
                                  <p:stCondLst>
                                    <p:cond delay="0"/>
                                  </p:stCondLst>
                                  <p:childTnLst>
                                    <p:set>
                                      <p:cBhvr>
                                        <p:cTn id="24" dur="1" fill="hold">
                                          <p:stCondLst>
                                            <p:cond delay="0"/>
                                          </p:stCondLst>
                                        </p:cTn>
                                        <p:tgtEl>
                                          <p:spTgt spid="178200"/>
                                        </p:tgtEl>
                                        <p:attrNameLst>
                                          <p:attrName>style.visibility</p:attrName>
                                        </p:attrNameLst>
                                      </p:cBhvr>
                                      <p:to>
                                        <p:strVal val="visible"/>
                                      </p:to>
                                    </p:set>
                                    <p:animEffect transition="in" filter="fade">
                                      <p:cBhvr>
                                        <p:cTn id="25" dur="1000"/>
                                        <p:tgtEl>
                                          <p:spTgt spid="178200"/>
                                        </p:tgtEl>
                                      </p:cBhvr>
                                    </p:animEffect>
                                    <p:anim calcmode="lin" valueType="num">
                                      <p:cBhvr>
                                        <p:cTn id="26" dur="1000" fill="hold"/>
                                        <p:tgtEl>
                                          <p:spTgt spid="178200"/>
                                        </p:tgtEl>
                                        <p:attrNameLst>
                                          <p:attrName>ppt_x</p:attrName>
                                        </p:attrNameLst>
                                      </p:cBhvr>
                                      <p:tavLst>
                                        <p:tav tm="0">
                                          <p:val>
                                            <p:strVal val="#ppt_x"/>
                                          </p:val>
                                        </p:tav>
                                        <p:tav tm="100000">
                                          <p:val>
                                            <p:strVal val="#ppt_x"/>
                                          </p:val>
                                        </p:tav>
                                      </p:tavLst>
                                    </p:anim>
                                    <p:anim calcmode="lin" valueType="num">
                                      <p:cBhvr>
                                        <p:cTn id="27" dur="1000" fill="hold"/>
                                        <p:tgtEl>
                                          <p:spTgt spid="178200"/>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7" presetClass="entr" presetSubtype="0" fill="hold" nodeType="afterEffect">
                                  <p:stCondLst>
                                    <p:cond delay="0"/>
                                  </p:stCondLst>
                                  <p:childTnLst>
                                    <p:set>
                                      <p:cBhvr>
                                        <p:cTn id="30" dur="1" fill="hold">
                                          <p:stCondLst>
                                            <p:cond delay="0"/>
                                          </p:stCondLst>
                                        </p:cTn>
                                        <p:tgtEl>
                                          <p:spTgt spid="178201"/>
                                        </p:tgtEl>
                                        <p:attrNameLst>
                                          <p:attrName>style.visibility</p:attrName>
                                        </p:attrNameLst>
                                      </p:cBhvr>
                                      <p:to>
                                        <p:strVal val="visible"/>
                                      </p:to>
                                    </p:set>
                                    <p:animEffect transition="in" filter="fade">
                                      <p:cBhvr>
                                        <p:cTn id="31" dur="1000"/>
                                        <p:tgtEl>
                                          <p:spTgt spid="178201"/>
                                        </p:tgtEl>
                                      </p:cBhvr>
                                    </p:animEffect>
                                    <p:anim calcmode="lin" valueType="num">
                                      <p:cBhvr>
                                        <p:cTn id="32" dur="1000" fill="hold"/>
                                        <p:tgtEl>
                                          <p:spTgt spid="178201"/>
                                        </p:tgtEl>
                                        <p:attrNameLst>
                                          <p:attrName>ppt_x</p:attrName>
                                        </p:attrNameLst>
                                      </p:cBhvr>
                                      <p:tavLst>
                                        <p:tav tm="0">
                                          <p:val>
                                            <p:strVal val="#ppt_x"/>
                                          </p:val>
                                        </p:tav>
                                        <p:tav tm="100000">
                                          <p:val>
                                            <p:strVal val="#ppt_x"/>
                                          </p:val>
                                        </p:tav>
                                      </p:tavLst>
                                    </p:anim>
                                    <p:anim calcmode="lin" valueType="num">
                                      <p:cBhvr>
                                        <p:cTn id="33" dur="1000" fill="hold"/>
                                        <p:tgtEl>
                                          <p:spTgt spid="1782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54274" name="Rectangle 3"/>
          <p:cNvSpPr>
            <a:spLocks noGrp="1" noChangeArrowheads="1"/>
          </p:cNvSpPr>
          <p:nvPr>
            <p:ph type="body" idx="1"/>
          </p:nvPr>
        </p:nvSpPr>
        <p:spPr>
          <a:xfrm>
            <a:off x="0" y="381000"/>
            <a:ext cx="9144000" cy="2759968"/>
          </a:xfrm>
          <a:solidFill>
            <a:schemeClr val="bg1"/>
          </a:solidFill>
        </p:spPr>
        <p:txBody>
          <a:bodyPr/>
          <a:lstStyle/>
          <a:p>
            <a:pPr marL="0" indent="0" eaLnBrk="1" hangingPunct="1">
              <a:lnSpc>
                <a:spcPct val="90000"/>
              </a:lnSpc>
            </a:pPr>
            <a:r>
              <a:rPr lang="en-GB" altLang="x-none" sz="3600" b="1">
                <a:solidFill>
                  <a:srgbClr val="FF0000"/>
                </a:solidFill>
              </a:rPr>
              <a:t>2010</a:t>
            </a:r>
            <a:r>
              <a:rPr lang="en-GB" altLang="x-none" b="1">
                <a:solidFill>
                  <a:schemeClr val="tx2"/>
                </a:solidFill>
              </a:rPr>
              <a:t> </a:t>
            </a:r>
          </a:p>
          <a:p>
            <a:pPr marL="0" indent="0" eaLnBrk="1" hangingPunct="1">
              <a:lnSpc>
                <a:spcPct val="90000"/>
              </a:lnSpc>
              <a:buFontTx/>
              <a:buNone/>
            </a:pPr>
            <a:r>
              <a:rPr lang="en-GB" altLang="x-none" b="1">
                <a:solidFill>
                  <a:schemeClr val="tx2"/>
                </a:solidFill>
              </a:rPr>
              <a:t> </a:t>
            </a:r>
            <a:r>
              <a:rPr lang="en-GB" altLang="x-none" b="1">
                <a:solidFill>
                  <a:srgbClr val="FF0000"/>
                </a:solidFill>
              </a:rPr>
              <a:t>Family whole genomes: </a:t>
            </a:r>
          </a:p>
          <a:p>
            <a:pPr marL="0" indent="0" eaLnBrk="1" hangingPunct="1">
              <a:lnSpc>
                <a:spcPct val="90000"/>
              </a:lnSpc>
              <a:buFontTx/>
              <a:buNone/>
            </a:pPr>
            <a:r>
              <a:rPr lang="en-GB" altLang="x-none" b="1">
                <a:solidFill>
                  <a:schemeClr val="tx2"/>
                </a:solidFill>
              </a:rPr>
              <a:t>Whole-genome sequences of a family of four,</a:t>
            </a:r>
            <a:r>
              <a:rPr lang="en-GB" altLang="x-none" b="1" baseline="30000">
                <a:solidFill>
                  <a:schemeClr val="tx2"/>
                </a:solidFill>
              </a:rPr>
              <a:t> </a:t>
            </a:r>
            <a:r>
              <a:rPr lang="en-GB" altLang="x-none" b="1">
                <a:solidFill>
                  <a:schemeClr val="tx2"/>
                </a:solidFill>
              </a:rPr>
              <a:t>consisting of two siblings and their parents.</a:t>
            </a:r>
          </a:p>
          <a:p>
            <a:pPr marL="0" indent="0" eaLnBrk="1" hangingPunct="1">
              <a:lnSpc>
                <a:spcPct val="90000"/>
              </a:lnSpc>
              <a:buFontTx/>
              <a:buNone/>
            </a:pPr>
            <a:r>
              <a:rPr lang="en-GB" altLang="x-none" sz="1600" b="1">
                <a:solidFill>
                  <a:schemeClr val="tx2"/>
                </a:solidFill>
              </a:rPr>
              <a:t>(</a:t>
            </a:r>
            <a:r>
              <a:rPr lang="en-GB" altLang="x-none" sz="1600" b="1"/>
              <a:t>Analysis of Genetic Inheritance in a Family Quartet </a:t>
            </a:r>
            <a:r>
              <a:rPr lang="en-GB" altLang="x-none" sz="1600" b="1">
                <a:latin typeface="Helvetica" charset="0"/>
              </a:rPr>
              <a:t>by Whole-Genome Sequencing.</a:t>
            </a:r>
          </a:p>
          <a:p>
            <a:pPr marL="0" indent="0" eaLnBrk="1" hangingPunct="1">
              <a:lnSpc>
                <a:spcPct val="90000"/>
              </a:lnSpc>
              <a:buFontTx/>
              <a:buNone/>
            </a:pPr>
            <a:r>
              <a:rPr lang="en-GB" altLang="x-none" sz="1600">
                <a:latin typeface="Helvetica" charset="0"/>
              </a:rPr>
              <a:t>Jared C. Roach, </a:t>
            </a:r>
            <a:r>
              <a:rPr lang="en-GB" altLang="x-none" sz="1600" i="1">
                <a:latin typeface="Helvetica" charset="0"/>
              </a:rPr>
              <a:t>et al. </a:t>
            </a:r>
            <a:r>
              <a:rPr lang="en-GB" altLang="x-none" sz="1600" i="1"/>
              <a:t>Science </a:t>
            </a:r>
            <a:r>
              <a:rPr lang="en-GB" altLang="x-none" sz="1600" b="1"/>
              <a:t>328</a:t>
            </a:r>
            <a:r>
              <a:rPr lang="en-GB" altLang="x-none" sz="1600"/>
              <a:t>, 636 (2010)</a:t>
            </a:r>
            <a:r>
              <a:rPr lang="en-GB" altLang="x-none" sz="1600" b="1"/>
              <a:t>)</a:t>
            </a:r>
            <a:endParaRPr lang="en-GB" altLang="x-none" sz="1600"/>
          </a:p>
        </p:txBody>
      </p:sp>
      <p:sp>
        <p:nvSpPr>
          <p:cNvPr id="49155" name="Text Box 3"/>
          <p:cNvSpPr txBox="1">
            <a:spLocks noChangeArrowheads="1"/>
          </p:cNvSpPr>
          <p:nvPr/>
        </p:nvSpPr>
        <p:spPr bwMode="auto">
          <a:xfrm>
            <a:off x="228600" y="3597275"/>
            <a:ext cx="8686800" cy="1187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=&gt; Family-based genome analysis enabled to narrow the candidate genes for two Mendelian disorders (Miller syndrome, primary ciliary dyskinesia) to only four genes.</a:t>
            </a:r>
            <a:r>
              <a:rPr lang="en-GB" altLang="x-none" sz="2400" b="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fade">
                                      <p:cBhvr>
                                        <p:cTn id="7" dur="1000"/>
                                        <p:tgtEl>
                                          <p:spTgt spid="49155"/>
                                        </p:tgtEl>
                                      </p:cBhvr>
                                    </p:animEffect>
                                    <p:anim calcmode="lin" valueType="num">
                                      <p:cBhvr>
                                        <p:cTn id="8" dur="1000" fill="hold"/>
                                        <p:tgtEl>
                                          <p:spTgt spid="49155"/>
                                        </p:tgtEl>
                                        <p:attrNameLst>
                                          <p:attrName>ppt_x</p:attrName>
                                        </p:attrNameLst>
                                      </p:cBhvr>
                                      <p:tavLst>
                                        <p:tav tm="0">
                                          <p:val>
                                            <p:strVal val="#ppt_x"/>
                                          </p:val>
                                        </p:tav>
                                        <p:tav tm="100000">
                                          <p:val>
                                            <p:strVal val="#ppt_x"/>
                                          </p:val>
                                        </p:tav>
                                      </p:tavLst>
                                    </p:anim>
                                    <p:anim calcmode="lin" valueType="num">
                                      <p:cBhvr>
                                        <p:cTn id="9" dur="1000" fill="hold"/>
                                        <p:tgtEl>
                                          <p:spTgt spid="491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 Box 1029"/>
          <p:cNvSpPr txBox="1">
            <a:spLocks noChangeArrowheads="1"/>
          </p:cNvSpPr>
          <p:nvPr/>
        </p:nvSpPr>
        <p:spPr bwMode="auto">
          <a:xfrm>
            <a:off x="152400" y="152400"/>
            <a:ext cx="14478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0000"/>
                </a:solidFill>
                <a:latin typeface="Helvetica" charset="0"/>
              </a:rPr>
              <a:t>2012</a:t>
            </a:r>
            <a:endParaRPr lang="en-GB" altLang="x-none" sz="2400" b="0"/>
          </a:p>
        </p:txBody>
      </p:sp>
      <p:sp>
        <p:nvSpPr>
          <p:cNvPr id="51203" name="Text Box 3"/>
          <p:cNvSpPr txBox="1">
            <a:spLocks noChangeArrowheads="1"/>
          </p:cNvSpPr>
          <p:nvPr/>
        </p:nvSpPr>
        <p:spPr bwMode="auto">
          <a:xfrm>
            <a:off x="0" y="5013176"/>
            <a:ext cx="92202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rPr>
              <a:t>=&gt; These analyses suggest that there are both common and rare longevity-associated variants that may counter the effects of disease-predisposing variants and extend lifespan.</a:t>
            </a:r>
            <a:endParaRPr lang="en-GB" altLang="x-none" sz="2800" b="0"/>
          </a:p>
        </p:txBody>
      </p:sp>
      <p:pic>
        <p:nvPicPr>
          <p:cNvPr id="5632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52513"/>
            <a:ext cx="8812213"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fade">
                                      <p:cBhvr>
                                        <p:cTn id="7" dur="1000"/>
                                        <p:tgtEl>
                                          <p:spTgt spid="51203"/>
                                        </p:tgtEl>
                                      </p:cBhvr>
                                    </p:animEffect>
                                    <p:anim calcmode="lin" valueType="num">
                                      <p:cBhvr>
                                        <p:cTn id="8" dur="1000" fill="hold"/>
                                        <p:tgtEl>
                                          <p:spTgt spid="51203"/>
                                        </p:tgtEl>
                                        <p:attrNameLst>
                                          <p:attrName>ppt_x</p:attrName>
                                        </p:attrNameLst>
                                      </p:cBhvr>
                                      <p:tavLst>
                                        <p:tav tm="0">
                                          <p:val>
                                            <p:strVal val="#ppt_x"/>
                                          </p:val>
                                        </p:tav>
                                        <p:tav tm="100000">
                                          <p:val>
                                            <p:strVal val="#ppt_x"/>
                                          </p:val>
                                        </p:tav>
                                      </p:tavLst>
                                    </p:anim>
                                    <p:anim calcmode="lin" valueType="num">
                                      <p:cBhvr>
                                        <p:cTn id="9" dur="1000" fill="hold"/>
                                        <p:tgtEl>
                                          <p:spTgt spid="512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Box 1029"/>
          <p:cNvSpPr txBox="1">
            <a:spLocks noChangeArrowheads="1"/>
          </p:cNvSpPr>
          <p:nvPr/>
        </p:nvSpPr>
        <p:spPr bwMode="auto">
          <a:xfrm>
            <a:off x="152400" y="152400"/>
            <a:ext cx="14478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0000"/>
                </a:solidFill>
                <a:latin typeface="Helvetica" charset="0"/>
              </a:rPr>
              <a:t>2014</a:t>
            </a:r>
            <a:endParaRPr lang="en-GB" altLang="x-none" sz="2400" b="0"/>
          </a:p>
        </p:txBody>
      </p:sp>
      <p:sp>
        <p:nvSpPr>
          <p:cNvPr id="58370" name="Text Box 4"/>
          <p:cNvSpPr txBox="1">
            <a:spLocks noChangeArrowheads="1"/>
          </p:cNvSpPr>
          <p:nvPr/>
        </p:nvSpPr>
        <p:spPr bwMode="auto">
          <a:xfrm>
            <a:off x="0" y="2743200"/>
            <a:ext cx="8763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33"/>
                </a:solidFill>
              </a:rPr>
              <a:t>74 Supercentenarians (110 years or older) are alive worldwide, with 22 in the United States. </a:t>
            </a:r>
          </a:p>
          <a:p>
            <a:pPr>
              <a:spcBef>
                <a:spcPct val="50000"/>
              </a:spcBef>
              <a:buFontTx/>
              <a:buNone/>
            </a:pPr>
            <a:r>
              <a:rPr lang="en-GB" altLang="x-none" sz="2400">
                <a:solidFill>
                  <a:srgbClr val="333333"/>
                </a:solidFill>
              </a:rPr>
              <a:t>Whole-genome sequencing was performed on 17 supercentenarians to explore the genetic basis underlying extreme human longevity.</a:t>
            </a:r>
          </a:p>
        </p:txBody>
      </p:sp>
      <p:sp>
        <p:nvSpPr>
          <p:cNvPr id="202757" name="Text Box 5"/>
          <p:cNvSpPr txBox="1">
            <a:spLocks noChangeArrowheads="1"/>
          </p:cNvSpPr>
          <p:nvPr/>
        </p:nvSpPr>
        <p:spPr bwMode="auto">
          <a:xfrm>
            <a:off x="0" y="5105400"/>
            <a:ext cx="9144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33FF"/>
                </a:solidFill>
              </a:rPr>
              <a:t>No significant evidence of enrichment for a single rare protein-altering variant or for a gene </a:t>
            </a:r>
            <a:r>
              <a:rPr lang="en-GB" altLang="x-none" sz="2400" err="1">
                <a:solidFill>
                  <a:srgbClr val="0033FF"/>
                </a:solidFill>
              </a:rPr>
              <a:t>harboring</a:t>
            </a:r>
            <a:r>
              <a:rPr lang="en-GB" altLang="x-none" sz="2400">
                <a:solidFill>
                  <a:srgbClr val="0033FF"/>
                </a:solidFill>
              </a:rPr>
              <a:t> different rare protein altering variants in supercentenarian compared to control genomes.</a:t>
            </a:r>
          </a:p>
        </p:txBody>
      </p:sp>
      <p:pic>
        <p:nvPicPr>
          <p:cNvPr id="58372"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40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2757"/>
                                        </p:tgtEl>
                                        <p:attrNameLst>
                                          <p:attrName>style.visibility</p:attrName>
                                        </p:attrNameLst>
                                      </p:cBhvr>
                                      <p:to>
                                        <p:strVal val="visible"/>
                                      </p:to>
                                    </p:set>
                                    <p:animEffect transition="in" filter="fade">
                                      <p:cBhvr>
                                        <p:cTn id="7" dur="1000"/>
                                        <p:tgtEl>
                                          <p:spTgt spid="202757"/>
                                        </p:tgtEl>
                                      </p:cBhvr>
                                    </p:animEffect>
                                    <p:anim calcmode="lin" valueType="num">
                                      <p:cBhvr>
                                        <p:cTn id="8" dur="1000" fill="hold"/>
                                        <p:tgtEl>
                                          <p:spTgt spid="202757"/>
                                        </p:tgtEl>
                                        <p:attrNameLst>
                                          <p:attrName>ppt_x</p:attrName>
                                        </p:attrNameLst>
                                      </p:cBhvr>
                                      <p:tavLst>
                                        <p:tav tm="0">
                                          <p:val>
                                            <p:strVal val="#ppt_x"/>
                                          </p:val>
                                        </p:tav>
                                        <p:tav tm="100000">
                                          <p:val>
                                            <p:strVal val="#ppt_x"/>
                                          </p:val>
                                        </p:tav>
                                      </p:tavLst>
                                    </p:anim>
                                    <p:anim calcmode="lin" valueType="num">
                                      <p:cBhvr>
                                        <p:cTn id="9" dur="1000" fill="hold"/>
                                        <p:tgtEl>
                                          <p:spTgt spid="2027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Vue-d-artiste-des-hominides-viv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52600"/>
            <a:ext cx="8991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Text Box 2"/>
          <p:cNvSpPr txBox="1">
            <a:spLocks noChangeArrowheads="1"/>
          </p:cNvSpPr>
          <p:nvPr/>
        </p:nvSpPr>
        <p:spPr bwMode="auto">
          <a:xfrm>
            <a:off x="0" y="-27384"/>
            <a:ext cx="91440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70AF2"/>
                </a:solidFill>
              </a:rPr>
              <a:t>Ancient DNA sequencing</a:t>
            </a:r>
            <a:endParaRPr lang="en-GB" altLang="x-none" sz="2400" b="0">
              <a:solidFill>
                <a:srgbClr val="070AF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ext Box 2"/>
          <p:cNvSpPr txBox="1">
            <a:spLocks noChangeArrowheads="1"/>
          </p:cNvSpPr>
          <p:nvPr/>
        </p:nvSpPr>
        <p:spPr bwMode="auto">
          <a:xfrm>
            <a:off x="0" y="44624"/>
            <a:ext cx="91440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70AF2"/>
                </a:solidFill>
              </a:rPr>
              <a:t>Ancient DNA sequencing</a:t>
            </a:r>
            <a:endParaRPr lang="en-GB" altLang="x-none" sz="2400" b="0">
              <a:solidFill>
                <a:srgbClr val="070AF2"/>
              </a:solidFill>
            </a:endParaRPr>
          </a:p>
        </p:txBody>
      </p:sp>
      <p:sp>
        <p:nvSpPr>
          <p:cNvPr id="62466" name="Text Box 3"/>
          <p:cNvSpPr txBox="1">
            <a:spLocks noChangeArrowheads="1"/>
          </p:cNvSpPr>
          <p:nvPr/>
        </p:nvSpPr>
        <p:spPr bwMode="auto">
          <a:xfrm>
            <a:off x="0" y="12954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21EFD"/>
                </a:solidFill>
              </a:rPr>
              <a:t>Ancient DNA studies are used to address three broad issues: </a:t>
            </a:r>
          </a:p>
        </p:txBody>
      </p:sp>
      <p:sp>
        <p:nvSpPr>
          <p:cNvPr id="200708" name="Text Box 4"/>
          <p:cNvSpPr txBox="1">
            <a:spLocks noChangeArrowheads="1"/>
          </p:cNvSpPr>
          <p:nvPr/>
        </p:nvSpPr>
        <p:spPr bwMode="auto">
          <a:xfrm>
            <a:off x="76200" y="5486400"/>
            <a:ext cx="8839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 </a:t>
            </a:r>
            <a:r>
              <a:rPr lang="en-GB" altLang="x-none">
                <a:solidFill>
                  <a:srgbClr val="021EFD"/>
                </a:solidFill>
              </a:rPr>
              <a:t>The estimation of changes in genetic diversity and population sizes through time.</a:t>
            </a:r>
          </a:p>
        </p:txBody>
      </p:sp>
      <p:sp>
        <p:nvSpPr>
          <p:cNvPr id="200709" name="Text Box 5"/>
          <p:cNvSpPr txBox="1">
            <a:spLocks noChangeArrowheads="1"/>
          </p:cNvSpPr>
          <p:nvPr/>
        </p:nvSpPr>
        <p:spPr bwMode="auto">
          <a:xfrm>
            <a:off x="76200" y="4114800"/>
            <a:ext cx="9067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 </a:t>
            </a:r>
            <a:r>
              <a:rPr lang="en-GB" altLang="x-none">
                <a:solidFill>
                  <a:srgbClr val="021EFD"/>
                </a:solidFill>
              </a:rPr>
              <a:t>The testing of specific evolutionary hypotheses;</a:t>
            </a:r>
          </a:p>
        </p:txBody>
      </p:sp>
      <p:sp>
        <p:nvSpPr>
          <p:cNvPr id="200710" name="Text Box 6"/>
          <p:cNvSpPr txBox="1">
            <a:spLocks noChangeArrowheads="1"/>
          </p:cNvSpPr>
          <p:nvPr/>
        </p:nvSpPr>
        <p:spPr bwMode="auto">
          <a:xfrm>
            <a:off x="76200" y="2819400"/>
            <a:ext cx="8839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 </a:t>
            </a:r>
            <a:r>
              <a:rPr lang="en-GB" altLang="x-none">
                <a:solidFill>
                  <a:srgbClr val="021EFD"/>
                </a:solidFill>
              </a:rPr>
              <a:t>The estimation of molecular rates of change using serially preserved samples;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0710"/>
                                        </p:tgtEl>
                                        <p:attrNameLst>
                                          <p:attrName>style.visibility</p:attrName>
                                        </p:attrNameLst>
                                      </p:cBhvr>
                                      <p:to>
                                        <p:strVal val="visible"/>
                                      </p:to>
                                    </p:set>
                                    <p:animEffect transition="in" filter="fade">
                                      <p:cBhvr>
                                        <p:cTn id="7" dur="1000"/>
                                        <p:tgtEl>
                                          <p:spTgt spid="200710"/>
                                        </p:tgtEl>
                                      </p:cBhvr>
                                    </p:animEffect>
                                    <p:anim calcmode="lin" valueType="num">
                                      <p:cBhvr>
                                        <p:cTn id="8" dur="1000" fill="hold"/>
                                        <p:tgtEl>
                                          <p:spTgt spid="200710"/>
                                        </p:tgtEl>
                                        <p:attrNameLst>
                                          <p:attrName>ppt_x</p:attrName>
                                        </p:attrNameLst>
                                      </p:cBhvr>
                                      <p:tavLst>
                                        <p:tav tm="0">
                                          <p:val>
                                            <p:strVal val="#ppt_x"/>
                                          </p:val>
                                        </p:tav>
                                        <p:tav tm="100000">
                                          <p:val>
                                            <p:strVal val="#ppt_x"/>
                                          </p:val>
                                        </p:tav>
                                      </p:tavLst>
                                    </p:anim>
                                    <p:anim calcmode="lin" valueType="num">
                                      <p:cBhvr>
                                        <p:cTn id="9" dur="1000" fill="hold"/>
                                        <p:tgtEl>
                                          <p:spTgt spid="20071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00709"/>
                                        </p:tgtEl>
                                        <p:attrNameLst>
                                          <p:attrName>style.visibility</p:attrName>
                                        </p:attrNameLst>
                                      </p:cBhvr>
                                      <p:to>
                                        <p:strVal val="visible"/>
                                      </p:to>
                                    </p:set>
                                    <p:animEffect transition="in" filter="fade">
                                      <p:cBhvr>
                                        <p:cTn id="13" dur="1000"/>
                                        <p:tgtEl>
                                          <p:spTgt spid="200709"/>
                                        </p:tgtEl>
                                      </p:cBhvr>
                                    </p:animEffect>
                                    <p:anim calcmode="lin" valueType="num">
                                      <p:cBhvr>
                                        <p:cTn id="14" dur="1000" fill="hold"/>
                                        <p:tgtEl>
                                          <p:spTgt spid="200709"/>
                                        </p:tgtEl>
                                        <p:attrNameLst>
                                          <p:attrName>ppt_x</p:attrName>
                                        </p:attrNameLst>
                                      </p:cBhvr>
                                      <p:tavLst>
                                        <p:tav tm="0">
                                          <p:val>
                                            <p:strVal val="#ppt_x"/>
                                          </p:val>
                                        </p:tav>
                                        <p:tav tm="100000">
                                          <p:val>
                                            <p:strVal val="#ppt_x"/>
                                          </p:val>
                                        </p:tav>
                                      </p:tavLst>
                                    </p:anim>
                                    <p:anim calcmode="lin" valueType="num">
                                      <p:cBhvr>
                                        <p:cTn id="15" dur="1000" fill="hold"/>
                                        <p:tgtEl>
                                          <p:spTgt spid="200709"/>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00708"/>
                                        </p:tgtEl>
                                        <p:attrNameLst>
                                          <p:attrName>style.visibility</p:attrName>
                                        </p:attrNameLst>
                                      </p:cBhvr>
                                      <p:to>
                                        <p:strVal val="visible"/>
                                      </p:to>
                                    </p:set>
                                    <p:animEffect transition="in" filter="fade">
                                      <p:cBhvr>
                                        <p:cTn id="19" dur="1000"/>
                                        <p:tgtEl>
                                          <p:spTgt spid="200708"/>
                                        </p:tgtEl>
                                      </p:cBhvr>
                                    </p:animEffect>
                                    <p:anim calcmode="lin" valueType="num">
                                      <p:cBhvr>
                                        <p:cTn id="20" dur="1000" fill="hold"/>
                                        <p:tgtEl>
                                          <p:spTgt spid="200708"/>
                                        </p:tgtEl>
                                        <p:attrNameLst>
                                          <p:attrName>ppt_x</p:attrName>
                                        </p:attrNameLst>
                                      </p:cBhvr>
                                      <p:tavLst>
                                        <p:tav tm="0">
                                          <p:val>
                                            <p:strVal val="#ppt_x"/>
                                          </p:val>
                                        </p:tav>
                                        <p:tav tm="100000">
                                          <p:val>
                                            <p:strVal val="#ppt_x"/>
                                          </p:val>
                                        </p:tav>
                                      </p:tavLst>
                                    </p:anim>
                                    <p:anim calcmode="lin" valueType="num">
                                      <p:cBhvr>
                                        <p:cTn id="21" dur="1000" fill="hold"/>
                                        <p:tgtEl>
                                          <p:spTgt spid="2007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8" grpId="0"/>
      <p:bldP spid="200709" grpId="0"/>
      <p:bldP spid="2007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5"/>
          <p:cNvSpPr>
            <a:spLocks noChangeArrowheads="1"/>
          </p:cNvSpPr>
          <p:nvPr/>
        </p:nvSpPr>
        <p:spPr bwMode="auto">
          <a:xfrm>
            <a:off x="0" y="2743200"/>
            <a:ext cx="9144000" cy="701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000">
                <a:solidFill>
                  <a:srgbClr val="070AF2"/>
                </a:solidFill>
              </a:rPr>
              <a:t>Founding Milestones in Genetics</a:t>
            </a:r>
            <a:endParaRPr lang="en-GB" altLang="x-none" sz="2800">
              <a:solidFill>
                <a:srgbClr val="070AF2"/>
              </a:solidFill>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 Box 4"/>
          <p:cNvSpPr txBox="1">
            <a:spLocks noChangeArrowheads="1"/>
          </p:cNvSpPr>
          <p:nvPr/>
        </p:nvSpPr>
        <p:spPr bwMode="auto">
          <a:xfrm>
            <a:off x="762000" y="5867400"/>
            <a:ext cx="7620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3200">
                <a:solidFill>
                  <a:schemeClr val="tx1"/>
                </a:solidFill>
                <a:latin typeface="Arial" charset="0"/>
                <a:ea typeface="ＭＳ Ｐゴシック" charset="-128"/>
              </a:defRPr>
            </a:lvl1pPr>
            <a:lvl2pPr marL="742950" indent="-28575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800">
                <a:solidFill>
                  <a:schemeClr val="tx1"/>
                </a:solidFill>
                <a:latin typeface="Arial" charset="0"/>
                <a:ea typeface="ＭＳ Ｐゴシック" charset="-128"/>
              </a:defRPr>
            </a:lvl2pPr>
            <a:lvl3pPr marL="11430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400">
                <a:solidFill>
                  <a:schemeClr val="tx1"/>
                </a:solidFill>
                <a:latin typeface="Arial" charset="0"/>
                <a:ea typeface="ＭＳ Ｐゴシック" charset="-128"/>
              </a:defRPr>
            </a:lvl3pPr>
            <a:lvl4pPr marL="16002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4pPr>
            <a:lvl5pPr marL="20574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5pPr>
            <a:lvl6pPr marL="25146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6pPr>
            <a:lvl7pPr marL="29718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7pPr>
            <a:lvl8pPr marL="34290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8pPr>
            <a:lvl9pPr marL="38862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9pPr>
          </a:lstStyle>
          <a:p>
            <a:pPr algn="ctr" eaLnBrk="1" hangingPunct="1">
              <a:spcBef>
                <a:spcPct val="0"/>
              </a:spcBef>
              <a:buFontTx/>
              <a:buNone/>
            </a:pPr>
            <a:r>
              <a:rPr lang="en-US" altLang="x-none" sz="1200" b="0"/>
              <a:t>M Meyer</a:t>
            </a:r>
            <a:r>
              <a:rPr lang="en-GB" altLang="x-none" sz="1200" b="0">
                <a:ea typeface="宋体" charset="-122"/>
              </a:rPr>
              <a:t> </a:t>
            </a:r>
            <a:r>
              <a:rPr lang="en-GB" altLang="zh-CN" sz="1200" b="0" i="1">
                <a:ea typeface="宋体" charset="-122"/>
              </a:rPr>
              <a:t>et al. Nature </a:t>
            </a:r>
            <a:r>
              <a:rPr lang="en-GB" altLang="zh-CN" sz="1200">
                <a:ea typeface="宋体" charset="-122"/>
              </a:rPr>
              <a:t>000</a:t>
            </a:r>
            <a:r>
              <a:rPr lang="en-GB" altLang="zh-CN" sz="1200" b="0">
                <a:ea typeface="宋体" charset="-122"/>
              </a:rPr>
              <a:t>, 1-4 (2013) doi:10.1038/nature12788</a:t>
            </a:r>
          </a:p>
        </p:txBody>
      </p:sp>
      <p:sp>
        <p:nvSpPr>
          <p:cNvPr id="64514" name="Text Box 8"/>
          <p:cNvSpPr txBox="1">
            <a:spLocks noChangeArrowheads="1"/>
          </p:cNvSpPr>
          <p:nvPr/>
        </p:nvSpPr>
        <p:spPr bwMode="auto">
          <a:xfrm>
            <a:off x="381000" y="388938"/>
            <a:ext cx="83978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US" altLang="x-none" sz="1800" b="0"/>
              <a:t>Location of the Middle Pleistocene site of Sima de los Huesos (yellow) as</a:t>
            </a:r>
          </a:p>
          <a:p>
            <a:pPr algn="ctr" eaLnBrk="1" hangingPunct="1">
              <a:spcBef>
                <a:spcPct val="0"/>
              </a:spcBef>
              <a:buFontTx/>
              <a:buNone/>
            </a:pPr>
            <a:r>
              <a:rPr lang="en-US" altLang="x-none" sz="1800" b="0"/>
              <a:t>well as Late Pleistocene sites that have yielded Neanderthal DNA</a:t>
            </a:r>
          </a:p>
          <a:p>
            <a:pPr algn="ctr" eaLnBrk="1" hangingPunct="1">
              <a:spcBef>
                <a:spcPct val="0"/>
              </a:spcBef>
              <a:buFontTx/>
              <a:buNone/>
            </a:pPr>
            <a:r>
              <a:rPr lang="en-US" altLang="x-none" sz="1800" b="0"/>
              <a:t>(red) and Denisovan DNA (blue).</a:t>
            </a:r>
          </a:p>
        </p:txBody>
      </p:sp>
      <p:pic>
        <p:nvPicPr>
          <p:cNvPr id="64515" name="Picture 31" descr="nature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096000"/>
            <a:ext cx="1230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6" descr="C:\Documents and Settings\Administrator\Desktop\New Folder\12788\completed\nature12788-f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752600"/>
            <a:ext cx="7583488"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 Box 6"/>
          <p:cNvSpPr txBox="1">
            <a:spLocks noChangeArrowheads="1"/>
          </p:cNvSpPr>
          <p:nvPr/>
        </p:nvSpPr>
        <p:spPr bwMode="auto">
          <a:xfrm>
            <a:off x="152400" y="6096000"/>
            <a:ext cx="693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b="0">
                <a:solidFill>
                  <a:srgbClr val="021EFD"/>
                </a:solidFill>
              </a:rPr>
              <a:t>A mitochondrial genome sequence of a hominin from Sima de los Huesos</a:t>
            </a:r>
            <a:endParaRPr lang="en-GB" altLang="x-none" sz="2400" b="0">
              <a:solidFill>
                <a:srgbClr val="222222"/>
              </a:solidFill>
            </a:endParaRPr>
          </a:p>
        </p:txBody>
      </p:sp>
      <p:sp>
        <p:nvSpPr>
          <p:cNvPr id="64518" name="Text Box 4"/>
          <p:cNvSpPr txBox="1">
            <a:spLocks noChangeArrowheads="1"/>
          </p:cNvSpPr>
          <p:nvPr/>
        </p:nvSpPr>
        <p:spPr bwMode="auto">
          <a:xfrm>
            <a:off x="228600" y="974725"/>
            <a:ext cx="21336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0000"/>
                </a:solidFill>
              </a:rPr>
              <a:t>• 2013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ext Box 4"/>
          <p:cNvSpPr txBox="1">
            <a:spLocks noChangeArrowheads="1"/>
          </p:cNvSpPr>
          <p:nvPr/>
        </p:nvSpPr>
        <p:spPr bwMode="auto">
          <a:xfrm>
            <a:off x="762000" y="5867400"/>
            <a:ext cx="7620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3200">
                <a:solidFill>
                  <a:schemeClr val="tx1"/>
                </a:solidFill>
                <a:latin typeface="Arial" charset="0"/>
                <a:ea typeface="ＭＳ Ｐゴシック" charset="-128"/>
              </a:defRPr>
            </a:lvl1pPr>
            <a:lvl2pPr marL="742950" indent="-28575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800">
                <a:solidFill>
                  <a:schemeClr val="tx1"/>
                </a:solidFill>
                <a:latin typeface="Arial" charset="0"/>
                <a:ea typeface="ＭＳ Ｐゴシック" charset="-128"/>
              </a:defRPr>
            </a:lvl2pPr>
            <a:lvl3pPr marL="11430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400">
                <a:solidFill>
                  <a:schemeClr val="tx1"/>
                </a:solidFill>
                <a:latin typeface="Arial" charset="0"/>
                <a:ea typeface="ＭＳ Ｐゴシック" charset="-128"/>
              </a:defRPr>
            </a:lvl3pPr>
            <a:lvl4pPr marL="16002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4pPr>
            <a:lvl5pPr marL="20574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5pPr>
            <a:lvl6pPr marL="25146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6pPr>
            <a:lvl7pPr marL="29718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7pPr>
            <a:lvl8pPr marL="34290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8pPr>
            <a:lvl9pPr marL="38862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9pPr>
          </a:lstStyle>
          <a:p>
            <a:pPr algn="ctr" eaLnBrk="1" hangingPunct="1">
              <a:spcBef>
                <a:spcPct val="0"/>
              </a:spcBef>
              <a:buFontTx/>
              <a:buNone/>
            </a:pPr>
            <a:r>
              <a:rPr lang="en-US" altLang="x-none" sz="1200" b="0"/>
              <a:t>M Meyer</a:t>
            </a:r>
            <a:r>
              <a:rPr lang="en-GB" altLang="x-none" sz="1200" b="0">
                <a:ea typeface="宋体" charset="-122"/>
              </a:rPr>
              <a:t> </a:t>
            </a:r>
            <a:r>
              <a:rPr lang="en-GB" altLang="zh-CN" sz="1200" b="0" i="1">
                <a:ea typeface="宋体" charset="-122"/>
              </a:rPr>
              <a:t>et al. Nature </a:t>
            </a:r>
            <a:r>
              <a:rPr lang="en-GB" altLang="zh-CN" sz="1200">
                <a:ea typeface="宋体" charset="-122"/>
              </a:rPr>
              <a:t>000</a:t>
            </a:r>
            <a:r>
              <a:rPr lang="en-GB" altLang="zh-CN" sz="1200" b="0">
                <a:ea typeface="宋体" charset="-122"/>
              </a:rPr>
              <a:t>, 1-4 (2013) doi:10.1038/nature12788</a:t>
            </a:r>
          </a:p>
        </p:txBody>
      </p:sp>
      <p:sp>
        <p:nvSpPr>
          <p:cNvPr id="66562" name="Text Box 8"/>
          <p:cNvSpPr txBox="1">
            <a:spLocks noChangeArrowheads="1"/>
          </p:cNvSpPr>
          <p:nvPr/>
        </p:nvSpPr>
        <p:spPr bwMode="auto">
          <a:xfrm>
            <a:off x="381000" y="608013"/>
            <a:ext cx="83978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US" altLang="x-none" sz="1800" b="0"/>
              <a:t>Bayesian phylogenetic tree of hominin mitochondrial relationships based</a:t>
            </a:r>
          </a:p>
          <a:p>
            <a:pPr algn="ctr" eaLnBrk="1" hangingPunct="1">
              <a:spcBef>
                <a:spcPct val="0"/>
              </a:spcBef>
              <a:buFontTx/>
              <a:buNone/>
            </a:pPr>
            <a:r>
              <a:rPr lang="en-US" altLang="x-none" sz="1800" b="0"/>
              <a:t>on the Sima de los Huesos mtDNA sequence determined</a:t>
            </a:r>
          </a:p>
          <a:p>
            <a:pPr algn="ctr" eaLnBrk="1" hangingPunct="1">
              <a:spcBef>
                <a:spcPct val="0"/>
              </a:spcBef>
              <a:buFontTx/>
              <a:buNone/>
            </a:pPr>
            <a:r>
              <a:rPr lang="en-US" altLang="x-none" sz="1800" b="0"/>
              <a:t>using the inclusive filtering criteria.</a:t>
            </a:r>
          </a:p>
        </p:txBody>
      </p:sp>
      <p:pic>
        <p:nvPicPr>
          <p:cNvPr id="66563" name="Picture 31" descr="nature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096000"/>
            <a:ext cx="1230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6" descr="C:\Documents and Settings\Administrator\Desktop\New Folder\12788\completed\nature12788-f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1600200"/>
            <a:ext cx="5218112"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6"/>
          <p:cNvSpPr txBox="1">
            <a:spLocks noChangeArrowheads="1"/>
          </p:cNvSpPr>
          <p:nvPr/>
        </p:nvSpPr>
        <p:spPr bwMode="auto">
          <a:xfrm>
            <a:off x="152400" y="6096000"/>
            <a:ext cx="693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b="0">
                <a:solidFill>
                  <a:srgbClr val="021EFD"/>
                </a:solidFill>
              </a:rPr>
              <a:t>A mitochondrial genome sequence of a hominin from Sima de los Huesos</a:t>
            </a:r>
            <a:endParaRPr lang="en-GB" altLang="x-none" sz="2400" b="0">
              <a:solidFill>
                <a:srgbClr val="222222"/>
              </a:solidFill>
            </a:endParaRPr>
          </a:p>
        </p:txBody>
      </p:sp>
      <p:sp>
        <p:nvSpPr>
          <p:cNvPr id="66566" name="Text Box 4"/>
          <p:cNvSpPr txBox="1">
            <a:spLocks noChangeArrowheads="1"/>
          </p:cNvSpPr>
          <p:nvPr/>
        </p:nvSpPr>
        <p:spPr bwMode="auto">
          <a:xfrm>
            <a:off x="152400" y="60325"/>
            <a:ext cx="21336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0000"/>
                </a:solidFill>
              </a:rPr>
              <a:t>• 2013</a:t>
            </a:r>
          </a:p>
        </p:txBody>
      </p:sp>
      <p:sp>
        <p:nvSpPr>
          <p:cNvPr id="66567" name="Text Box 8"/>
          <p:cNvSpPr txBox="1">
            <a:spLocks noChangeArrowheads="1"/>
          </p:cNvSpPr>
          <p:nvPr/>
        </p:nvSpPr>
        <p:spPr bwMode="auto">
          <a:xfrm rot="-4076588">
            <a:off x="-509587" y="2351087"/>
            <a:ext cx="36703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F3300"/>
                </a:solidFill>
                <a:latin typeface="Helvetica" charset="0"/>
              </a:rPr>
              <a:t>Oldest hominin sequence: </a:t>
            </a:r>
          </a:p>
          <a:p>
            <a:pPr>
              <a:spcBef>
                <a:spcPct val="50000"/>
              </a:spcBef>
              <a:buFontTx/>
              <a:buNone/>
            </a:pPr>
            <a:r>
              <a:rPr lang="en-GB" altLang="x-none" sz="2000">
                <a:solidFill>
                  <a:srgbClr val="FF3300"/>
                </a:solidFill>
                <a:latin typeface="Helvetica" charset="0"/>
              </a:rPr>
              <a:t>400 000 years ago</a:t>
            </a:r>
          </a:p>
        </p:txBody>
      </p:sp>
      <p:sp>
        <p:nvSpPr>
          <p:cNvPr id="66568" name="Line 9"/>
          <p:cNvSpPr>
            <a:spLocks noChangeShapeType="1"/>
          </p:cNvSpPr>
          <p:nvPr/>
        </p:nvSpPr>
        <p:spPr bwMode="auto">
          <a:xfrm>
            <a:off x="2057400" y="1219200"/>
            <a:ext cx="4191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946" name="Group 2"/>
          <p:cNvGrpSpPr>
            <a:grpSpLocks/>
          </p:cNvGrpSpPr>
          <p:nvPr/>
        </p:nvGrpSpPr>
        <p:grpSpPr bwMode="auto">
          <a:xfrm>
            <a:off x="0" y="228600"/>
            <a:ext cx="9144000" cy="4191000"/>
            <a:chOff x="0" y="1728"/>
            <a:chExt cx="5760" cy="2640"/>
          </a:xfrm>
        </p:grpSpPr>
        <p:pic>
          <p:nvPicPr>
            <p:cNvPr id="481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8"/>
              <a:ext cx="5760" cy="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68616" name="Text Box 6"/>
            <p:cNvSpPr txBox="1">
              <a:spLocks noChangeArrowheads="1"/>
            </p:cNvSpPr>
            <p:nvPr/>
          </p:nvSpPr>
          <p:spPr bwMode="auto">
            <a:xfrm>
              <a:off x="3072" y="4176"/>
              <a:ext cx="2640" cy="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i="1">
                  <a:solidFill>
                    <a:srgbClr val="021EFD"/>
                  </a:solidFill>
                  <a:latin typeface="Helvetica" charset="0"/>
                </a:rPr>
                <a:t>Callaway e. Nature</a:t>
              </a:r>
              <a:r>
                <a:rPr lang="en-GB" altLang="x-none" sz="1200">
                  <a:solidFill>
                    <a:srgbClr val="021EFD"/>
                  </a:solidFill>
                  <a:latin typeface="Helvetica" charset="0"/>
                </a:rPr>
                <a:t> 504, 16</a:t>
              </a:r>
              <a:r>
                <a:rPr lang="fr-FR" altLang="x-none" sz="1200">
                  <a:solidFill>
                    <a:srgbClr val="021EFD"/>
                  </a:solidFill>
                  <a:latin typeface="Helvetica" charset="0"/>
                </a:rPr>
                <a:t>-1</a:t>
              </a:r>
              <a:r>
                <a:rPr lang="en-GB" altLang="x-none" sz="1200">
                  <a:solidFill>
                    <a:srgbClr val="021EFD"/>
                  </a:solidFill>
                  <a:latin typeface="Helvetica" charset="0"/>
                </a:rPr>
                <a:t>7. 5 December, 2013.</a:t>
              </a:r>
              <a:endParaRPr lang="en-GB" altLang="x-none" sz="2400" b="0">
                <a:solidFill>
                  <a:srgbClr val="333333"/>
                </a:solidFill>
              </a:endParaRPr>
            </a:p>
          </p:txBody>
        </p:sp>
        <p:grpSp>
          <p:nvGrpSpPr>
            <p:cNvPr id="68617" name="Group 10"/>
            <p:cNvGrpSpPr>
              <a:grpSpLocks/>
            </p:cNvGrpSpPr>
            <p:nvPr/>
          </p:nvGrpSpPr>
          <p:grpSpPr bwMode="auto">
            <a:xfrm>
              <a:off x="768" y="2592"/>
              <a:ext cx="2160" cy="288"/>
              <a:chOff x="768" y="2544"/>
              <a:chExt cx="2160" cy="288"/>
            </a:xfrm>
          </p:grpSpPr>
          <p:sp>
            <p:nvSpPr>
              <p:cNvPr id="68618" name="Line 8"/>
              <p:cNvSpPr>
                <a:spLocks noChangeShapeType="1"/>
              </p:cNvSpPr>
              <p:nvPr/>
            </p:nvSpPr>
            <p:spPr bwMode="auto">
              <a:xfrm>
                <a:off x="768" y="2544"/>
                <a:ext cx="96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8619" name="Text Box 9"/>
              <p:cNvSpPr txBox="1">
                <a:spLocks noChangeArrowheads="1"/>
              </p:cNvSpPr>
              <p:nvPr/>
            </p:nvSpPr>
            <p:spPr bwMode="auto">
              <a:xfrm>
                <a:off x="960" y="2544"/>
                <a:ext cx="196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3300"/>
                    </a:solidFill>
                    <a:latin typeface="Helvetica" charset="0"/>
                  </a:rPr>
                  <a:t>400 000 years ago</a:t>
                </a:r>
                <a:endParaRPr lang="en-GB" altLang="x-none" sz="2400" b="0"/>
              </a:p>
            </p:txBody>
          </p:sp>
        </p:grpSp>
      </p:grpSp>
      <p:sp>
        <p:nvSpPr>
          <p:cNvPr id="68610" name="Text Box 4"/>
          <p:cNvSpPr txBox="1">
            <a:spLocks noChangeArrowheads="1"/>
          </p:cNvSpPr>
          <p:nvPr/>
        </p:nvSpPr>
        <p:spPr bwMode="auto">
          <a:xfrm>
            <a:off x="7315200" y="60325"/>
            <a:ext cx="17526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0000"/>
                </a:solidFill>
              </a:rPr>
              <a:t>• 2013</a:t>
            </a:r>
          </a:p>
        </p:txBody>
      </p:sp>
      <p:grpSp>
        <p:nvGrpSpPr>
          <p:cNvPr id="65548" name="Group 12"/>
          <p:cNvGrpSpPr>
            <a:grpSpLocks/>
          </p:cNvGrpSpPr>
          <p:nvPr/>
        </p:nvGrpSpPr>
        <p:grpSpPr bwMode="auto">
          <a:xfrm>
            <a:off x="0" y="4495800"/>
            <a:ext cx="9144000" cy="2270125"/>
            <a:chOff x="0" y="2976"/>
            <a:chExt cx="5760" cy="1430"/>
          </a:xfrm>
        </p:grpSpPr>
        <p:sp>
          <p:nvSpPr>
            <p:cNvPr id="68612" name="Text Box 8"/>
            <p:cNvSpPr txBox="1">
              <a:spLocks noChangeArrowheads="1"/>
            </p:cNvSpPr>
            <p:nvPr/>
          </p:nvSpPr>
          <p:spPr bwMode="auto">
            <a:xfrm>
              <a:off x="0" y="3216"/>
              <a:ext cx="5760" cy="86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t>Nuclear DNA sequences from two specimens were recovered, which show that the </a:t>
              </a:r>
              <a:r>
                <a:rPr lang="en-GB" altLang="x-none" sz="2000" err="1">
                  <a:solidFill>
                    <a:srgbClr val="FF0000"/>
                  </a:solidFill>
                </a:rPr>
                <a:t>Sima</a:t>
              </a:r>
              <a:r>
                <a:rPr lang="en-GB" altLang="x-none" sz="2000">
                  <a:solidFill>
                    <a:srgbClr val="FF0000"/>
                  </a:solidFill>
                </a:rPr>
                <a:t> de </a:t>
              </a:r>
              <a:r>
                <a:rPr lang="en-GB" altLang="x-none" sz="2000" err="1">
                  <a:solidFill>
                    <a:srgbClr val="FF0000"/>
                  </a:solidFill>
                </a:rPr>
                <a:t>los</a:t>
              </a:r>
              <a:r>
                <a:rPr lang="en-GB" altLang="x-none" sz="2000">
                  <a:solidFill>
                    <a:srgbClr val="FF0000"/>
                  </a:solidFill>
                </a:rPr>
                <a:t> </a:t>
              </a:r>
              <a:r>
                <a:rPr lang="en-GB" altLang="x-none" sz="2000" err="1">
                  <a:solidFill>
                    <a:srgbClr val="FF0000"/>
                  </a:solidFill>
                </a:rPr>
                <a:t>Huesos</a:t>
              </a:r>
              <a:r>
                <a:rPr lang="en-GB" altLang="x-none" sz="2000">
                  <a:solidFill>
                    <a:srgbClr val="FF0000"/>
                  </a:solidFill>
                </a:rPr>
                <a:t> hominins were related to Neanderthals rather than to </a:t>
              </a:r>
              <a:r>
                <a:rPr lang="en-GB" altLang="x-none" sz="2000" err="1">
                  <a:solidFill>
                    <a:srgbClr val="FF0000"/>
                  </a:solidFill>
                </a:rPr>
                <a:t>Denisovans</a:t>
              </a:r>
              <a:r>
                <a:rPr lang="en-GB" altLang="x-none" sz="2000"/>
                <a:t>, indicating that the population divergence between Neanderthals and </a:t>
              </a:r>
              <a:r>
                <a:rPr lang="en-GB" altLang="x-none" sz="2000" err="1"/>
                <a:t>Denisovans</a:t>
              </a:r>
              <a:r>
                <a:rPr lang="en-GB" altLang="x-none" sz="2000"/>
                <a:t> predates </a:t>
              </a:r>
              <a:r>
                <a:rPr lang="en-GB" altLang="x-none" sz="2400">
                  <a:solidFill>
                    <a:srgbClr val="FF3333"/>
                  </a:solidFill>
                </a:rPr>
                <a:t>430,000 years ago</a:t>
              </a:r>
              <a:r>
                <a:rPr lang="en-GB" altLang="x-none" sz="2000"/>
                <a:t>. </a:t>
              </a:r>
            </a:p>
          </p:txBody>
        </p:sp>
        <p:sp>
          <p:nvSpPr>
            <p:cNvPr id="68613" name="Text Box 10"/>
            <p:cNvSpPr txBox="1">
              <a:spLocks noChangeArrowheads="1"/>
            </p:cNvSpPr>
            <p:nvPr/>
          </p:nvSpPr>
          <p:spPr bwMode="auto">
            <a:xfrm>
              <a:off x="0" y="4080"/>
              <a:ext cx="576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21EFD"/>
                  </a:solidFill>
                </a:rPr>
                <a:t>Meyer M, et al.</a:t>
              </a:r>
              <a:r>
                <a:rPr lang="en-GB" altLang="x-none" sz="1400" i="1">
                  <a:solidFill>
                    <a:srgbClr val="021EFD"/>
                  </a:solidFill>
                </a:rPr>
                <a:t>Nature</a:t>
              </a:r>
              <a:r>
                <a:rPr lang="en-GB" altLang="x-none" sz="1400">
                  <a:solidFill>
                    <a:srgbClr val="021EFD"/>
                  </a:solidFill>
                </a:rPr>
                <a:t>. 2016 Mar 14. </a:t>
              </a:r>
              <a:r>
                <a:rPr lang="en-GB" altLang="x-none" sz="1400">
                  <a:solidFill>
                    <a:srgbClr val="021EFD"/>
                  </a:solidFill>
                  <a:hlinkClick r:id="rId4"/>
                </a:rPr>
                <a:t>Nuclear DNA sequences from the Middle Pleistocene Sima de los Huesos hominins.</a:t>
              </a:r>
              <a:endParaRPr lang="en-GB" altLang="x-none" sz="1400">
                <a:solidFill>
                  <a:srgbClr val="021EFD"/>
                </a:solidFill>
              </a:endParaRPr>
            </a:p>
          </p:txBody>
        </p:sp>
        <p:sp>
          <p:nvSpPr>
            <p:cNvPr id="68614" name="Text Box 11"/>
            <p:cNvSpPr txBox="1">
              <a:spLocks noChangeArrowheads="1"/>
            </p:cNvSpPr>
            <p:nvPr/>
          </p:nvSpPr>
          <p:spPr bwMode="auto">
            <a:xfrm>
              <a:off x="0" y="2976"/>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Recently (2016):</a:t>
              </a:r>
              <a:endParaRPr lang="en-GB" altLang="x-none"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fade">
                                      <p:cBhvr>
                                        <p:cTn id="7" dur="1000"/>
                                        <p:tgtEl>
                                          <p:spTgt spid="210946"/>
                                        </p:tgtEl>
                                      </p:cBhvr>
                                    </p:animEffect>
                                    <p:anim calcmode="lin" valueType="num">
                                      <p:cBhvr>
                                        <p:cTn id="8" dur="1000" fill="hold"/>
                                        <p:tgtEl>
                                          <p:spTgt spid="210946"/>
                                        </p:tgtEl>
                                        <p:attrNameLst>
                                          <p:attrName>ppt_x</p:attrName>
                                        </p:attrNameLst>
                                      </p:cBhvr>
                                      <p:tavLst>
                                        <p:tav tm="0">
                                          <p:val>
                                            <p:strVal val="#ppt_x"/>
                                          </p:val>
                                        </p:tav>
                                        <p:tav tm="100000">
                                          <p:val>
                                            <p:strVal val="#ppt_x"/>
                                          </p:val>
                                        </p:tav>
                                      </p:tavLst>
                                    </p:anim>
                                    <p:anim calcmode="lin" valueType="num">
                                      <p:cBhvr>
                                        <p:cTn id="9" dur="1000" fill="hold"/>
                                        <p:tgtEl>
                                          <p:spTgt spid="21094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65548"/>
                                        </p:tgtEl>
                                        <p:attrNameLst>
                                          <p:attrName>style.visibility</p:attrName>
                                        </p:attrNameLst>
                                      </p:cBhvr>
                                      <p:to>
                                        <p:strVal val="visible"/>
                                      </p:to>
                                    </p:set>
                                    <p:animEffect transition="in" filter="fade">
                                      <p:cBhvr>
                                        <p:cTn id="13" dur="1000"/>
                                        <p:tgtEl>
                                          <p:spTgt spid="65548"/>
                                        </p:tgtEl>
                                      </p:cBhvr>
                                    </p:animEffect>
                                    <p:anim calcmode="lin" valueType="num">
                                      <p:cBhvr>
                                        <p:cTn id="14" dur="1000" fill="hold"/>
                                        <p:tgtEl>
                                          <p:spTgt spid="65548"/>
                                        </p:tgtEl>
                                        <p:attrNameLst>
                                          <p:attrName>ppt_x</p:attrName>
                                        </p:attrNameLst>
                                      </p:cBhvr>
                                      <p:tavLst>
                                        <p:tav tm="0">
                                          <p:val>
                                            <p:strVal val="#ppt_x"/>
                                          </p:val>
                                        </p:tav>
                                        <p:tav tm="100000">
                                          <p:val>
                                            <p:strVal val="#ppt_x"/>
                                          </p:val>
                                        </p:tav>
                                      </p:tavLst>
                                    </p:anim>
                                    <p:anim calcmode="lin" valueType="num">
                                      <p:cBhvr>
                                        <p:cTn id="15" dur="1000" fill="hold"/>
                                        <p:tgtEl>
                                          <p:spTgt spid="655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4" descr="AncientHorseDNA_nature122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0"/>
            <a:ext cx="6019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8" name="Text Box 5"/>
          <p:cNvSpPr txBox="1">
            <a:spLocks noChangeArrowheads="1"/>
          </p:cNvSpPr>
          <p:nvPr/>
        </p:nvSpPr>
        <p:spPr bwMode="auto">
          <a:xfrm>
            <a:off x="0" y="152400"/>
            <a:ext cx="1828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3333"/>
                </a:solidFill>
              </a:rPr>
              <a:t>• 2013</a:t>
            </a:r>
            <a:endParaRPr lang="en-GB" altLang="x-none" sz="2400" b="0"/>
          </a:p>
        </p:txBody>
      </p:sp>
      <p:pic>
        <p:nvPicPr>
          <p:cNvPr id="4352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073448">
            <a:off x="4664075" y="2520950"/>
            <a:ext cx="53848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70660" name="Text Box 7"/>
          <p:cNvSpPr txBox="1">
            <a:spLocks noChangeArrowheads="1"/>
          </p:cNvSpPr>
          <p:nvPr/>
        </p:nvSpPr>
        <p:spPr bwMode="auto">
          <a:xfrm>
            <a:off x="0" y="6232525"/>
            <a:ext cx="3962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b="0">
                <a:solidFill>
                  <a:srgbClr val="021EFD"/>
                </a:solidFill>
              </a:rPr>
              <a:t>Ancient DNA: Towards a million-year-old genome.</a:t>
            </a:r>
          </a:p>
          <a:p>
            <a:pPr>
              <a:spcBef>
                <a:spcPct val="50000"/>
              </a:spcBef>
              <a:buFontTx/>
              <a:buNone/>
            </a:pPr>
            <a:r>
              <a:rPr lang="en-GB" altLang="x-none" sz="1200">
                <a:solidFill>
                  <a:srgbClr val="021EFD"/>
                </a:solidFill>
              </a:rPr>
              <a:t>Millar CD</a:t>
            </a:r>
            <a:r>
              <a:rPr lang="en-GB" altLang="x-none" sz="1200" b="0">
                <a:solidFill>
                  <a:srgbClr val="021EFD"/>
                </a:solidFill>
              </a:rPr>
              <a:t>, </a:t>
            </a:r>
            <a:r>
              <a:rPr lang="en-GB" altLang="x-none" sz="1200">
                <a:solidFill>
                  <a:srgbClr val="021EFD"/>
                </a:solidFill>
              </a:rPr>
              <a:t>Lambert DM</a:t>
            </a:r>
            <a:r>
              <a:rPr lang="en-GB" altLang="x-none" sz="1200" b="0">
                <a:solidFill>
                  <a:srgbClr val="021EFD"/>
                </a:solidFill>
              </a:rPr>
              <a:t>.Nature. 2013 499:34-5.</a:t>
            </a:r>
            <a:endParaRPr lang="en-GB" altLang="x-none" sz="2400" b="0"/>
          </a:p>
        </p:txBody>
      </p:sp>
      <p:sp>
        <p:nvSpPr>
          <p:cNvPr id="70661" name="Text Box 8"/>
          <p:cNvSpPr txBox="1">
            <a:spLocks noChangeArrowheads="1"/>
          </p:cNvSpPr>
          <p:nvPr/>
        </p:nvSpPr>
        <p:spPr bwMode="auto">
          <a:xfrm>
            <a:off x="5562600" y="6248400"/>
            <a:ext cx="35814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b="0">
                <a:solidFill>
                  <a:srgbClr val="021EFD"/>
                </a:solidFill>
              </a:rPr>
              <a:t>Recalibrating Equus evolution using the genome sequence of an early Middle Pleistocene horse. </a:t>
            </a:r>
            <a:r>
              <a:rPr lang="en-GB" altLang="x-none" sz="1200">
                <a:solidFill>
                  <a:srgbClr val="021EFD"/>
                </a:solidFill>
              </a:rPr>
              <a:t>Orlando et al. </a:t>
            </a:r>
            <a:r>
              <a:rPr lang="en-GB" altLang="x-none" sz="1200" b="0">
                <a:solidFill>
                  <a:srgbClr val="021EFD"/>
                </a:solidFill>
              </a:rPr>
              <a:t>Nature 2013. 29:1682-4.</a:t>
            </a:r>
          </a:p>
        </p:txBody>
      </p:sp>
      <p:sp>
        <p:nvSpPr>
          <p:cNvPr id="53255" name="Line 7"/>
          <p:cNvSpPr>
            <a:spLocks noChangeShapeType="1"/>
          </p:cNvSpPr>
          <p:nvPr/>
        </p:nvSpPr>
        <p:spPr bwMode="auto">
          <a:xfrm flipH="1">
            <a:off x="6781800" y="4648200"/>
            <a:ext cx="381000" cy="9906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435206"/>
                                        </p:tgtEl>
                                        <p:attrNameLst>
                                          <p:attrName>style.visibility</p:attrName>
                                        </p:attrNameLst>
                                      </p:cBhvr>
                                      <p:to>
                                        <p:strVal val="visible"/>
                                      </p:to>
                                    </p:set>
                                    <p:animEffect transition="in" filter="fade">
                                      <p:cBhvr>
                                        <p:cTn id="7" dur="1000"/>
                                        <p:tgtEl>
                                          <p:spTgt spid="435206"/>
                                        </p:tgtEl>
                                      </p:cBhvr>
                                    </p:animEffect>
                                    <p:anim calcmode="lin" valueType="num">
                                      <p:cBhvr>
                                        <p:cTn id="8" dur="1000" fill="hold"/>
                                        <p:tgtEl>
                                          <p:spTgt spid="435206"/>
                                        </p:tgtEl>
                                        <p:attrNameLst>
                                          <p:attrName>ppt_x</p:attrName>
                                        </p:attrNameLst>
                                      </p:cBhvr>
                                      <p:tavLst>
                                        <p:tav tm="0">
                                          <p:val>
                                            <p:strVal val="#ppt_x"/>
                                          </p:val>
                                        </p:tav>
                                        <p:tav tm="100000">
                                          <p:val>
                                            <p:strVal val="#ppt_x"/>
                                          </p:val>
                                        </p:tav>
                                      </p:tavLst>
                                    </p:anim>
                                    <p:anim calcmode="lin" valueType="num">
                                      <p:cBhvr>
                                        <p:cTn id="9" dur="1000" fill="hold"/>
                                        <p:tgtEl>
                                          <p:spTgt spid="43520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3" presetClass="entr" presetSubtype="0" fill="hold" grpId="0" nodeType="afterEffect">
                                  <p:stCondLst>
                                    <p:cond delay="0"/>
                                  </p:stCondLst>
                                  <p:childTnLst>
                                    <p:set>
                                      <p:cBhvr>
                                        <p:cTn id="12" dur="1" fill="hold">
                                          <p:stCondLst>
                                            <p:cond delay="0"/>
                                          </p:stCondLst>
                                        </p:cTn>
                                        <p:tgtEl>
                                          <p:spTgt spid="53255"/>
                                        </p:tgtEl>
                                        <p:attrNameLst>
                                          <p:attrName>style.visibility</p:attrName>
                                        </p:attrNameLst>
                                      </p:cBhvr>
                                      <p:to>
                                        <p:strVal val="visible"/>
                                      </p:to>
                                    </p:set>
                                    <p:animEffect transition="in" filter="fade">
                                      <p:cBhvr>
                                        <p:cTn id="13" dur="100"/>
                                        <p:tgtEl>
                                          <p:spTgt spid="53255"/>
                                        </p:tgtEl>
                                      </p:cBhvr>
                                    </p:animEffect>
                                    <p:anim calcmode="lin" valueType="num">
                                      <p:cBhvr>
                                        <p:cTn id="14" dur="400" fill="hold"/>
                                        <p:tgtEl>
                                          <p:spTgt spid="53255"/>
                                        </p:tgtEl>
                                        <p:attrNameLst>
                                          <p:attrName>ppt_x</p:attrName>
                                        </p:attrNameLst>
                                      </p:cBhvr>
                                      <p:tavLst>
                                        <p:tav tm="0">
                                          <p:val>
                                            <p:strVal val="#ppt_x"/>
                                          </p:val>
                                        </p:tav>
                                        <p:tav tm="100000">
                                          <p:val>
                                            <p:strVal val="#ppt_x"/>
                                          </p:val>
                                        </p:tav>
                                      </p:tavLst>
                                    </p:anim>
                                    <p:anim calcmode="lin" valueType="num">
                                      <p:cBhvr>
                                        <p:cTn id="15" dur="400" fill="hold"/>
                                        <p:tgtEl>
                                          <p:spTgt spid="53255"/>
                                        </p:tgtEl>
                                        <p:attrNameLst>
                                          <p:attrName>ppt_y</p:attrName>
                                        </p:attrNameLst>
                                      </p:cBhvr>
                                      <p:tavLst>
                                        <p:tav tm="0">
                                          <p:val>
                                            <p:strVal val="#ppt_y+0.31"/>
                                          </p:val>
                                        </p:tav>
                                        <p:tav tm="100000">
                                          <p:val>
                                            <p:strVal val="#ppt_y+0.31"/>
                                          </p:val>
                                        </p:tav>
                                      </p:tavLst>
                                    </p:anim>
                                    <p:anim calcmode="lin" valueType="num">
                                      <p:cBhvr>
                                        <p:cTn id="16" dur="600" decel="50000" fill="hold">
                                          <p:stCondLst>
                                            <p:cond delay="400"/>
                                          </p:stCondLst>
                                        </p:cTn>
                                        <p:tgtEl>
                                          <p:spTgt spid="5325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7" dur="600" decel="50000" fill="hold">
                                          <p:stCondLst>
                                            <p:cond delay="400"/>
                                          </p:stCondLst>
                                        </p:cTn>
                                        <p:tgtEl>
                                          <p:spTgt spid="5325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72706" name="Text Box 3"/>
          <p:cNvSpPr txBox="1">
            <a:spLocks noChangeArrowheads="1"/>
          </p:cNvSpPr>
          <p:nvPr/>
        </p:nvSpPr>
        <p:spPr bwMode="auto">
          <a:xfrm>
            <a:off x="228600" y="2254250"/>
            <a:ext cx="8686800" cy="155575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0000FF"/>
                </a:solidFill>
              </a:rPr>
              <a:t>Pandoraviruses:</a:t>
            </a:r>
            <a:r>
              <a:rPr lang="en-GB" altLang="x-none" sz="2400" b="0">
                <a:solidFill>
                  <a:srgbClr val="1B2DC3"/>
                </a:solidFill>
              </a:rPr>
              <a:t> </a:t>
            </a:r>
            <a:r>
              <a:rPr lang="en-GB" altLang="x-none" sz="2400">
                <a:solidFill>
                  <a:srgbClr val="0000FF"/>
                </a:solidFill>
                <a:latin typeface="Helvetica" charset="0"/>
              </a:rPr>
              <a:t>amoeba viruses with genomes up to 2.5 Mb reaching that of parasitic eukaryotes.</a:t>
            </a:r>
            <a:endParaRPr lang="en-GB" altLang="x-none" sz="2400" b="0">
              <a:solidFill>
                <a:srgbClr val="0000FF"/>
              </a:solidFill>
            </a:endParaRPr>
          </a:p>
          <a:p>
            <a:pPr>
              <a:spcBef>
                <a:spcPct val="50000"/>
              </a:spcBef>
              <a:buFontTx/>
              <a:buNone/>
            </a:pPr>
            <a:r>
              <a:rPr lang="en-GB" altLang="x-none" sz="1600"/>
              <a:t>Philippe N, Legendre M, Doutre G, Cout</a:t>
            </a:r>
            <a:r>
              <a:rPr lang="en-GB" altLang="x-none" sz="1600">
                <a:latin typeface="Lucida Grande" charset="0"/>
              </a:rPr>
              <a:t>e</a:t>
            </a:r>
            <a:r>
              <a:rPr lang="en-GB" altLang="x-none" sz="1600"/>
              <a:t> Y, Poirot O, Lescot M, Arslan D, Seltzer V, Bertaux L, Bruley C, Garin J, Claverie JM, Abergel C.Science. 341(6143):281-6.</a:t>
            </a:r>
          </a:p>
        </p:txBody>
      </p:sp>
      <p:sp>
        <p:nvSpPr>
          <p:cNvPr id="72707" name="Text Box 4"/>
          <p:cNvSpPr txBox="1">
            <a:spLocks noChangeArrowheads="1"/>
          </p:cNvSpPr>
          <p:nvPr/>
        </p:nvSpPr>
        <p:spPr bwMode="auto">
          <a:xfrm>
            <a:off x="228600" y="762000"/>
            <a:ext cx="2133600" cy="70167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0000"/>
                </a:solidFill>
              </a:rPr>
              <a:t>• 2013</a:t>
            </a:r>
          </a:p>
        </p:txBody>
      </p:sp>
      <p:pic>
        <p:nvPicPr>
          <p:cNvPr id="7270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676400"/>
            <a:ext cx="10668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74754" name="Text Box 5"/>
          <p:cNvSpPr txBox="1">
            <a:spLocks noChangeArrowheads="1"/>
          </p:cNvSpPr>
          <p:nvPr/>
        </p:nvSpPr>
        <p:spPr bwMode="auto">
          <a:xfrm>
            <a:off x="6248400" y="1066800"/>
            <a:ext cx="13716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0000"/>
                </a:solidFill>
                <a:latin typeface="Helvetica" charset="0"/>
              </a:rPr>
              <a:t>2014</a:t>
            </a:r>
            <a:endParaRPr lang="en-GB" altLang="x-none" sz="2400" b="0"/>
          </a:p>
        </p:txBody>
      </p:sp>
      <p:sp>
        <p:nvSpPr>
          <p:cNvPr id="74755" name="Text Box 6"/>
          <p:cNvSpPr txBox="1">
            <a:spLocks noChangeArrowheads="1"/>
          </p:cNvSpPr>
          <p:nvPr/>
        </p:nvSpPr>
        <p:spPr bwMode="auto">
          <a:xfrm>
            <a:off x="0" y="76200"/>
            <a:ext cx="50292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Building the first eukaryotic chromosome</a:t>
            </a:r>
            <a:endParaRPr lang="en-GB" altLang="x-none" b="0"/>
          </a:p>
        </p:txBody>
      </p:sp>
      <p:sp>
        <p:nvSpPr>
          <p:cNvPr id="74756" name="Text Box 7"/>
          <p:cNvSpPr txBox="1">
            <a:spLocks noChangeArrowheads="1"/>
          </p:cNvSpPr>
          <p:nvPr/>
        </p:nvSpPr>
        <p:spPr bwMode="auto">
          <a:xfrm>
            <a:off x="0" y="1143000"/>
            <a:ext cx="46482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b="0">
                <a:solidFill>
                  <a:srgbClr val="FF0000"/>
                </a:solidFill>
                <a:latin typeface="Helvetica" charset="0"/>
              </a:rPr>
              <a:t>Annaluru, Muller et al. Science 344:55-8. 2014.</a:t>
            </a:r>
            <a:endParaRPr lang="en-GB" altLang="x-none" sz="2400" b="0">
              <a:solidFill>
                <a:srgbClr val="FF0000"/>
              </a:solidFill>
            </a:endParaRPr>
          </a:p>
        </p:txBody>
      </p:sp>
      <p:sp>
        <p:nvSpPr>
          <p:cNvPr id="74757" name="Text Box 5"/>
          <p:cNvSpPr txBox="1">
            <a:spLocks noChangeArrowheads="1"/>
          </p:cNvSpPr>
          <p:nvPr/>
        </p:nvSpPr>
        <p:spPr bwMode="auto">
          <a:xfrm>
            <a:off x="0" y="1654175"/>
            <a:ext cx="2590800" cy="2546350"/>
          </a:xfrm>
          <a:prstGeom prst="rect">
            <a:avLst/>
          </a:prstGeom>
          <a:noFill/>
          <a:ln w="9525">
            <a:solidFill>
              <a:srgbClr val="FF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a:solidFill>
                  <a:srgbClr val="021EFD"/>
                </a:solidFill>
                <a:latin typeface="Georgia" charset="0"/>
              </a:rPr>
              <a:t>The target was chromosome 3, which controls the yeast's sexual reproduction and has 316,617 base pairs of the DNA alphabet</a:t>
            </a:r>
            <a:r>
              <a:rPr lang="fr-FR" altLang="x-none" sz="1600">
                <a:solidFill>
                  <a:srgbClr val="021EFD"/>
                </a:solidFill>
                <a:latin typeface="Georgia" charset="0"/>
              </a:rPr>
              <a:t>: A</a:t>
            </a:r>
            <a:r>
              <a:rPr lang="en-GB" altLang="x-none" sz="1600">
                <a:solidFill>
                  <a:srgbClr val="021EFD"/>
                </a:solidFill>
                <a:latin typeface="Georgia" charset="0"/>
              </a:rPr>
              <a:t> for adenine, G for guanine, C for cytosine and T for thymine.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Rectangle 2"/>
          <p:cNvSpPr>
            <a:spLocks noChangeArrowheads="1"/>
          </p:cNvSpPr>
          <p:nvPr/>
        </p:nvSpPr>
        <p:spPr bwMode="auto">
          <a:xfrm>
            <a:off x="152400" y="152400"/>
            <a:ext cx="1314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0000"/>
                </a:solidFill>
                <a:latin typeface="Helvetica" charset="0"/>
              </a:rPr>
              <a:t>2014</a:t>
            </a:r>
          </a:p>
        </p:txBody>
      </p:sp>
      <p:pic>
        <p:nvPicPr>
          <p:cNvPr id="76802" name="Picture 3" descr="SmellTheCoff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52400"/>
            <a:ext cx="3051175"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Text Box 4"/>
          <p:cNvSpPr txBox="1">
            <a:spLocks noChangeArrowheads="1"/>
          </p:cNvSpPr>
          <p:nvPr/>
        </p:nvSpPr>
        <p:spPr bwMode="auto">
          <a:xfrm>
            <a:off x="304800" y="2590800"/>
            <a:ext cx="8077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draft genome of the diploid </a:t>
            </a:r>
            <a:r>
              <a:rPr lang="en-GB" altLang="x-none" sz="2400" b="0" i="1"/>
              <a:t>Coffea canephora</a:t>
            </a:r>
            <a:r>
              <a:rPr lang="en-GB" altLang="x-none" sz="2400" b="0"/>
              <a:t>, one of the two founder species of the tetraploid crop </a:t>
            </a:r>
            <a:r>
              <a:rPr lang="en-GB" altLang="x-none" sz="2400" b="0" i="1"/>
              <a:t>Coffea arabica</a:t>
            </a:r>
            <a:r>
              <a:rPr lang="en-GB" altLang="x-none" sz="2400" b="0"/>
              <a:t>.</a:t>
            </a:r>
            <a:endParaRPr lang="en-GB" altLang="x-none" sz="2400" b="0">
              <a:solidFill>
                <a:srgbClr val="333333"/>
              </a:solidFill>
            </a:endParaRPr>
          </a:p>
        </p:txBody>
      </p:sp>
      <p:sp>
        <p:nvSpPr>
          <p:cNvPr id="76804" name="Text Box 5"/>
          <p:cNvSpPr txBox="1">
            <a:spLocks noChangeArrowheads="1"/>
          </p:cNvSpPr>
          <p:nvPr/>
        </p:nvSpPr>
        <p:spPr bwMode="auto">
          <a:xfrm>
            <a:off x="152400" y="6200775"/>
            <a:ext cx="8763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600" b="0">
                <a:solidFill>
                  <a:srgbClr val="021EFD"/>
                </a:solidFill>
                <a:hlinkClick r:id="rId4"/>
              </a:rPr>
              <a:t>The coffee genome provides insight into the convergent evolution of caffeine biosynthesis.</a:t>
            </a:r>
            <a:r>
              <a:rPr lang="en-GB" altLang="x-none" sz="1600" b="0">
                <a:solidFill>
                  <a:srgbClr val="021EFD"/>
                </a:solidFill>
              </a:rPr>
              <a:t> </a:t>
            </a:r>
            <a:r>
              <a:rPr lang="en-GB" altLang="x-none" sz="1600">
                <a:solidFill>
                  <a:srgbClr val="021EFD"/>
                </a:solidFill>
              </a:rPr>
              <a:t>Denoeud F</a:t>
            </a:r>
            <a:r>
              <a:rPr lang="en-GB" altLang="x-none" sz="1600" b="0">
                <a:solidFill>
                  <a:srgbClr val="021EFD"/>
                </a:solidFill>
              </a:rPr>
              <a:t> et al. .Science. 2014 Sep 5;345(6201):1181-4.</a:t>
            </a:r>
            <a:r>
              <a:rPr lang="en-GB" altLang="x-none" sz="1400" b="0"/>
              <a:t> </a:t>
            </a:r>
          </a:p>
        </p:txBody>
      </p:sp>
      <p:sp>
        <p:nvSpPr>
          <p:cNvPr id="76805" name="Text Box 6"/>
          <p:cNvSpPr txBox="1">
            <a:spLocks noChangeArrowheads="1"/>
          </p:cNvSpPr>
          <p:nvPr/>
        </p:nvSpPr>
        <p:spPr bwMode="auto">
          <a:xfrm>
            <a:off x="457200" y="36576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 About 25000 genes</a:t>
            </a:r>
            <a:endParaRPr lang="en-GB" altLang="x-none" sz="2400" b="0"/>
          </a:p>
        </p:txBody>
      </p:sp>
      <p:sp>
        <p:nvSpPr>
          <p:cNvPr id="76806" name="Text Box 7"/>
          <p:cNvSpPr txBox="1">
            <a:spLocks noChangeArrowheads="1"/>
          </p:cNvSpPr>
          <p:nvPr/>
        </p:nvSpPr>
        <p:spPr bwMode="auto">
          <a:xfrm>
            <a:off x="2079625" y="46402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GB" altLang="x-none" sz="2400" b="0"/>
          </a:p>
        </p:txBody>
      </p:sp>
      <p:sp>
        <p:nvSpPr>
          <p:cNvPr id="76807" name="Text Box 8"/>
          <p:cNvSpPr txBox="1">
            <a:spLocks noChangeArrowheads="1"/>
          </p:cNvSpPr>
          <p:nvPr/>
        </p:nvSpPr>
        <p:spPr bwMode="auto">
          <a:xfrm>
            <a:off x="457200" y="4495800"/>
            <a:ext cx="7924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 About 16000 genes derive from a unique gene issued from the flowering plants</a:t>
            </a:r>
            <a:r>
              <a:rPr lang="en-GB" altLang="fr-FR" sz="2400"/>
              <a:t>’</a:t>
            </a:r>
            <a:r>
              <a:rPr lang="en-GB" altLang="x-none" sz="2400"/>
              <a:t> common ancestor.</a:t>
            </a:r>
            <a:r>
              <a:rPr lang="en-GB" altLang="x-none" sz="2400" b="0"/>
              <a:t> </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descr="cover_n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76200"/>
            <a:ext cx="1371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ext Box 3"/>
          <p:cNvSpPr txBox="1">
            <a:spLocks noChangeArrowheads="1"/>
          </p:cNvSpPr>
          <p:nvPr/>
        </p:nvSpPr>
        <p:spPr bwMode="auto">
          <a:xfrm>
            <a:off x="152400" y="228600"/>
            <a:ext cx="1600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0000"/>
                </a:solidFill>
              </a:rPr>
              <a:t>2015</a:t>
            </a:r>
            <a:endParaRPr lang="en-GB" altLang="x-none" sz="2400"/>
          </a:p>
        </p:txBody>
      </p:sp>
      <p:sp>
        <p:nvSpPr>
          <p:cNvPr id="78851" name="Text Box 4"/>
          <p:cNvSpPr txBox="1">
            <a:spLocks noChangeArrowheads="1"/>
          </p:cNvSpPr>
          <p:nvPr/>
        </p:nvSpPr>
        <p:spPr bwMode="auto">
          <a:xfrm>
            <a:off x="0" y="1905000"/>
            <a:ext cx="9372600"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a:t>
            </a:r>
            <a:r>
              <a:rPr lang="en-GB" altLang="x-none" sz="2400">
                <a:solidFill>
                  <a:srgbClr val="222222"/>
                </a:solidFill>
              </a:rPr>
              <a:t> Begun in 2008, the project has developed an open resource that now includes the genomic data for more than </a:t>
            </a:r>
            <a:r>
              <a:rPr lang="en-GB" altLang="x-none" sz="2400">
                <a:solidFill>
                  <a:srgbClr val="FF0000"/>
                </a:solidFill>
              </a:rPr>
              <a:t>2,504 individuals from 26 global populations</a:t>
            </a:r>
            <a:r>
              <a:rPr lang="en-GB" altLang="x-none" sz="2400">
                <a:solidFill>
                  <a:srgbClr val="222222"/>
                </a:solidFill>
              </a:rPr>
              <a:t>.</a:t>
            </a:r>
          </a:p>
          <a:p>
            <a:pPr>
              <a:spcBef>
                <a:spcPct val="50000"/>
              </a:spcBef>
              <a:buFontTx/>
              <a:buNone/>
            </a:pPr>
            <a:r>
              <a:rPr lang="en-GB" altLang="x-none">
                <a:solidFill>
                  <a:srgbClr val="FF0000"/>
                </a:solidFill>
              </a:rPr>
              <a:t>•</a:t>
            </a:r>
            <a:r>
              <a:rPr lang="en-GB" altLang="x-none" sz="2400">
                <a:solidFill>
                  <a:srgbClr val="222222"/>
                </a:solidFill>
              </a:rPr>
              <a:t> Analysed using whole-genome sequencing, deep exome sequencing and dense microarray genotyping approaches. </a:t>
            </a:r>
          </a:p>
          <a:p>
            <a:pPr>
              <a:spcBef>
                <a:spcPct val="50000"/>
              </a:spcBef>
              <a:buFontTx/>
              <a:buNone/>
            </a:pPr>
            <a:r>
              <a:rPr lang="en-GB" altLang="x-none">
                <a:solidFill>
                  <a:srgbClr val="FF0000"/>
                </a:solidFill>
              </a:rPr>
              <a:t>•</a:t>
            </a:r>
            <a:r>
              <a:rPr lang="en-GB" altLang="x-none" sz="2400">
                <a:solidFill>
                  <a:srgbClr val="222222"/>
                </a:solidFill>
              </a:rPr>
              <a:t> The data are available via </a:t>
            </a:r>
            <a:r>
              <a:rPr lang="en-GB" altLang="x-none" sz="2400">
                <a:solidFill>
                  <a:srgbClr val="286694"/>
                </a:solidFill>
                <a:hlinkClick r:id="rId4"/>
              </a:rPr>
              <a:t>http://www.1000genomes.org/data</a:t>
            </a:r>
            <a:r>
              <a:rPr lang="en-GB" altLang="x-none" sz="2400">
                <a:solidFill>
                  <a:srgbClr val="222222"/>
                </a:solidFill>
              </a:rPr>
              <a:t>.</a:t>
            </a:r>
          </a:p>
        </p:txBody>
      </p:sp>
      <p:sp>
        <p:nvSpPr>
          <p:cNvPr id="78852" name="Text Box 5"/>
          <p:cNvSpPr txBox="1">
            <a:spLocks noChangeArrowheads="1"/>
          </p:cNvSpPr>
          <p:nvPr/>
        </p:nvSpPr>
        <p:spPr bwMode="auto">
          <a:xfrm>
            <a:off x="152400" y="914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1 October</a:t>
            </a:r>
          </a:p>
        </p:txBody>
      </p:sp>
      <p:sp>
        <p:nvSpPr>
          <p:cNvPr id="78853" name="Rectangle 6"/>
          <p:cNvSpPr>
            <a:spLocks noChangeArrowheads="1"/>
          </p:cNvSpPr>
          <p:nvPr/>
        </p:nvSpPr>
        <p:spPr bwMode="auto">
          <a:xfrm>
            <a:off x="4419600" y="361950"/>
            <a:ext cx="45434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a:solidFill>
                  <a:srgbClr val="286694"/>
                </a:solidFill>
                <a:hlinkClick r:id="rId5"/>
              </a:rPr>
              <a:t>1000 Genomes Project</a:t>
            </a:r>
            <a:endParaRPr lang="en-GB" altLang="x-none" sz="2400">
              <a:solidFill>
                <a:srgbClr val="28669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2"/>
          <p:cNvSpPr txBox="1">
            <a:spLocks noChangeArrowheads="1"/>
          </p:cNvSpPr>
          <p:nvPr/>
        </p:nvSpPr>
        <p:spPr bwMode="auto">
          <a:xfrm>
            <a:off x="0" y="762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A global reference for human genetic variation</a:t>
            </a:r>
            <a:endParaRPr lang="en-GB" altLang="x-none" sz="2400">
              <a:solidFill>
                <a:srgbClr val="286694"/>
              </a:solidFill>
            </a:endParaRPr>
          </a:p>
        </p:txBody>
      </p:sp>
      <p:sp>
        <p:nvSpPr>
          <p:cNvPr id="80898" name="Text Box 4"/>
          <p:cNvSpPr txBox="1">
            <a:spLocks noChangeArrowheads="1"/>
          </p:cNvSpPr>
          <p:nvPr/>
        </p:nvSpPr>
        <p:spPr bwMode="auto">
          <a:xfrm>
            <a:off x="762000" y="5972175"/>
            <a:ext cx="762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US" altLang="x-none" sz="2000">
                <a:solidFill>
                  <a:srgbClr val="021EFD"/>
                </a:solidFill>
              </a:rPr>
              <a:t>Auton </a:t>
            </a:r>
            <a:r>
              <a:rPr lang="en-US" altLang="x-none" sz="2000" i="1">
                <a:solidFill>
                  <a:srgbClr val="021EFD"/>
                </a:solidFill>
              </a:rPr>
              <a:t>et al</a:t>
            </a:r>
            <a:r>
              <a:rPr lang="en-US" altLang="x-none" sz="2000">
                <a:solidFill>
                  <a:srgbClr val="021EFD"/>
                </a:solidFill>
              </a:rPr>
              <a:t>. </a:t>
            </a:r>
            <a:r>
              <a:rPr lang="en-GB" altLang="zh-CN" sz="2000" i="1">
                <a:solidFill>
                  <a:srgbClr val="021EFD"/>
                </a:solidFill>
                <a:ea typeface="宋体" charset="-122"/>
              </a:rPr>
              <a:t>Nature </a:t>
            </a:r>
            <a:r>
              <a:rPr lang="en-US" altLang="zh-CN" sz="2000">
                <a:solidFill>
                  <a:srgbClr val="021EFD"/>
                </a:solidFill>
                <a:ea typeface="宋体" charset="-122"/>
              </a:rPr>
              <a:t>526</a:t>
            </a:r>
            <a:r>
              <a:rPr lang="en-GB" altLang="zh-CN" sz="2000">
                <a:solidFill>
                  <a:srgbClr val="021EFD"/>
                </a:solidFill>
                <a:ea typeface="宋体" charset="-122"/>
              </a:rPr>
              <a:t>, 68-74 (2015) </a:t>
            </a:r>
            <a:r>
              <a:rPr lang="en-US" altLang="x-none" sz="2000">
                <a:solidFill>
                  <a:srgbClr val="021EFD"/>
                </a:solidFill>
              </a:rPr>
              <a:t>doi:10.1038/nature15393</a:t>
            </a:r>
            <a:endParaRPr lang="en-US" altLang="x-none" sz="1200" b="0"/>
          </a:p>
        </p:txBody>
      </p:sp>
      <p:sp>
        <p:nvSpPr>
          <p:cNvPr id="80899" name="Text Box 8"/>
          <p:cNvSpPr txBox="1">
            <a:spLocks noChangeArrowheads="1"/>
          </p:cNvSpPr>
          <p:nvPr/>
        </p:nvSpPr>
        <p:spPr bwMode="auto">
          <a:xfrm>
            <a:off x="381000" y="1425575"/>
            <a:ext cx="8397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spAutoFit/>
          </a:bodyPr>
          <a:lstStyle>
            <a:lvl1pPr marL="609600" indent="-609600">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buFontTx/>
              <a:buNone/>
            </a:pPr>
            <a:r>
              <a:rPr lang="en-US" altLang="x-none" sz="2800"/>
              <a:t>Population sampling</a:t>
            </a:r>
            <a:endParaRPr lang="en-US" altLang="x-none" sz="1800" b="0"/>
          </a:p>
        </p:txBody>
      </p:sp>
      <p:pic>
        <p:nvPicPr>
          <p:cNvPr id="80900" name="Picture 31" descr="nature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88" y="6324600"/>
            <a:ext cx="1230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905000"/>
            <a:ext cx="5638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Text Box 7"/>
          <p:cNvSpPr txBox="1">
            <a:spLocks noChangeArrowheads="1"/>
          </p:cNvSpPr>
          <p:nvPr/>
        </p:nvSpPr>
        <p:spPr bwMode="auto">
          <a:xfrm>
            <a:off x="152400" y="6400800"/>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286694"/>
                </a:solidFill>
                <a:hlinkClick r:id="rId5"/>
              </a:rPr>
              <a:t>The 1000 Genomes Project Consortium</a:t>
            </a:r>
            <a:endParaRPr lang="en-GB" altLang="x-none" sz="2400">
              <a:solidFill>
                <a:srgbClr val="286694"/>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ext Box 2"/>
          <p:cNvSpPr txBox="1">
            <a:spLocks noChangeArrowheads="1"/>
          </p:cNvSpPr>
          <p:nvPr/>
        </p:nvSpPr>
        <p:spPr bwMode="auto">
          <a:xfrm>
            <a:off x="0" y="88265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An integrated map of structural variation in the 2504 human genomes</a:t>
            </a:r>
            <a:endParaRPr lang="en-GB" altLang="x-none" sz="2400"/>
          </a:p>
        </p:txBody>
      </p:sp>
      <p:sp>
        <p:nvSpPr>
          <p:cNvPr id="82946" name="Text Box 3"/>
          <p:cNvSpPr txBox="1">
            <a:spLocks noChangeArrowheads="1"/>
          </p:cNvSpPr>
          <p:nvPr/>
        </p:nvSpPr>
        <p:spPr bwMode="auto">
          <a:xfrm>
            <a:off x="304800" y="6400800"/>
            <a:ext cx="861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i="1">
                <a:solidFill>
                  <a:srgbClr val="021EFD"/>
                </a:solidFill>
              </a:rPr>
              <a:t>Sudmant et al. Nature</a:t>
            </a:r>
            <a:r>
              <a:rPr lang="en-GB" altLang="x-none" sz="1800">
                <a:solidFill>
                  <a:srgbClr val="021EFD"/>
                </a:solidFill>
              </a:rPr>
              <a:t> 526, 75</a:t>
            </a:r>
            <a:r>
              <a:rPr lang="fr-FR" altLang="x-none" sz="1800">
                <a:solidFill>
                  <a:srgbClr val="021EFD"/>
                </a:solidFill>
              </a:rPr>
              <a:t>-8</a:t>
            </a:r>
            <a:r>
              <a:rPr lang="en-GB" altLang="x-none" sz="1800">
                <a:solidFill>
                  <a:srgbClr val="021EFD"/>
                </a:solidFill>
              </a:rPr>
              <a:t>1 (01 October 2015) doi:10.1038/nature15394</a:t>
            </a:r>
            <a:endParaRPr lang="en-GB" altLang="x-none" sz="1800" b="0">
              <a:solidFill>
                <a:srgbClr val="333333"/>
              </a:solidFill>
            </a:endParaRPr>
          </a:p>
        </p:txBody>
      </p:sp>
      <p:sp>
        <p:nvSpPr>
          <p:cNvPr id="82947" name="Text Box 4"/>
          <p:cNvSpPr txBox="1">
            <a:spLocks noChangeArrowheads="1"/>
          </p:cNvSpPr>
          <p:nvPr/>
        </p:nvSpPr>
        <p:spPr bwMode="auto">
          <a:xfrm>
            <a:off x="76200" y="76200"/>
            <a:ext cx="556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t>They show :</a:t>
            </a:r>
            <a:endParaRPr lang="en-GB" altLang="x-none" sz="2400"/>
          </a:p>
        </p:txBody>
      </p:sp>
      <p:sp>
        <p:nvSpPr>
          <p:cNvPr id="79876" name="Text Box 4"/>
          <p:cNvSpPr txBox="1">
            <a:spLocks noChangeArrowheads="1"/>
          </p:cNvSpPr>
          <p:nvPr/>
        </p:nvSpPr>
        <p:spPr bwMode="auto">
          <a:xfrm>
            <a:off x="0" y="4602163"/>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3333"/>
                </a:solidFill>
              </a:rPr>
              <a:t>•</a:t>
            </a:r>
            <a:r>
              <a:rPr lang="en-GB" altLang="x-none"/>
              <a:t> </a:t>
            </a:r>
            <a:r>
              <a:rPr lang="en-GB" altLang="x-none">
                <a:solidFill>
                  <a:srgbClr val="021EFD"/>
                </a:solidFill>
              </a:rPr>
              <a:t>more than 60000 structural variants (SVs)</a:t>
            </a:r>
            <a:r>
              <a:rPr lang="en-GB" altLang="x-none"/>
              <a:t>  (ie based on event size &gt;= 15bp ) </a:t>
            </a:r>
          </a:p>
        </p:txBody>
      </p:sp>
      <p:sp>
        <p:nvSpPr>
          <p:cNvPr id="82949" name="Text Box 5"/>
          <p:cNvSpPr txBox="1">
            <a:spLocks noChangeArrowheads="1"/>
          </p:cNvSpPr>
          <p:nvPr/>
        </p:nvSpPr>
        <p:spPr bwMode="auto">
          <a:xfrm>
            <a:off x="152400" y="2133600"/>
            <a:ext cx="6705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t>Revealing an impressive:</a:t>
            </a:r>
            <a:endParaRPr lang="en-GB" altLang="x-none" sz="2400"/>
          </a:p>
        </p:txBody>
      </p:sp>
      <p:sp>
        <p:nvSpPr>
          <p:cNvPr id="79878" name="Text Box 6"/>
          <p:cNvSpPr txBox="1">
            <a:spLocks noChangeArrowheads="1"/>
          </p:cNvSpPr>
          <p:nvPr/>
        </p:nvSpPr>
        <p:spPr bwMode="auto">
          <a:xfrm>
            <a:off x="0" y="2780928"/>
            <a:ext cx="93965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FF3333"/>
                </a:solidFill>
              </a:rPr>
              <a:t>•</a:t>
            </a:r>
            <a:r>
              <a:rPr lang="en-GB" altLang="x-none" dirty="0"/>
              <a:t> </a:t>
            </a:r>
            <a:r>
              <a:rPr lang="en-GB" altLang="x-none">
                <a:solidFill>
                  <a:srgbClr val="021EFD"/>
                </a:solidFill>
              </a:rPr>
              <a:t>84.7 millions single-nucleotide </a:t>
            </a:r>
            <a:r>
              <a:rPr lang="en-GB" altLang="x-none" dirty="0">
                <a:solidFill>
                  <a:srgbClr val="021EFD"/>
                </a:solidFill>
              </a:rPr>
              <a:t>variants (</a:t>
            </a:r>
            <a:r>
              <a:rPr lang="en-GB" altLang="x-none">
                <a:solidFill>
                  <a:srgbClr val="021EFD"/>
                </a:solidFill>
              </a:rPr>
              <a:t>SNVs)</a:t>
            </a:r>
            <a:endParaRPr lang="en-GB" altLang="x-none" dirty="0"/>
          </a:p>
        </p:txBody>
      </p:sp>
      <p:sp>
        <p:nvSpPr>
          <p:cNvPr id="79879" name="Text Box 7"/>
          <p:cNvSpPr txBox="1">
            <a:spLocks noChangeArrowheads="1"/>
          </p:cNvSpPr>
          <p:nvPr/>
        </p:nvSpPr>
        <p:spPr bwMode="auto">
          <a:xfrm>
            <a:off x="0" y="3810000"/>
            <a:ext cx="9601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dirty="0">
                <a:solidFill>
                  <a:srgbClr val="FF3333"/>
                </a:solidFill>
              </a:rPr>
              <a:t>•</a:t>
            </a:r>
            <a:r>
              <a:rPr lang="en-GB" altLang="x-none" dirty="0"/>
              <a:t> </a:t>
            </a:r>
            <a:r>
              <a:rPr lang="en-GB" altLang="x-none" dirty="0">
                <a:solidFill>
                  <a:srgbClr val="021EFD"/>
                </a:solidFill>
              </a:rPr>
              <a:t>3.6 millions insertion/deletion (</a:t>
            </a:r>
            <a:r>
              <a:rPr lang="en-GB" altLang="x-none" dirty="0" err="1">
                <a:solidFill>
                  <a:srgbClr val="021EFD"/>
                </a:solidFill>
              </a:rPr>
              <a:t>indels</a:t>
            </a:r>
            <a:r>
              <a:rPr lang="en-GB" altLang="x-none" dirty="0">
                <a:solidFill>
                  <a:srgbClr val="021EFD"/>
                </a:solidFill>
              </a:rPr>
              <a:t>) variants;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fade">
                                      <p:cBhvr>
                                        <p:cTn id="7" dur="1000"/>
                                        <p:tgtEl>
                                          <p:spTgt spid="79878"/>
                                        </p:tgtEl>
                                      </p:cBhvr>
                                    </p:animEffect>
                                    <p:anim calcmode="lin" valueType="num">
                                      <p:cBhvr>
                                        <p:cTn id="8" dur="1000" fill="hold"/>
                                        <p:tgtEl>
                                          <p:spTgt spid="79878"/>
                                        </p:tgtEl>
                                        <p:attrNameLst>
                                          <p:attrName>ppt_x</p:attrName>
                                        </p:attrNameLst>
                                      </p:cBhvr>
                                      <p:tavLst>
                                        <p:tav tm="0">
                                          <p:val>
                                            <p:strVal val="#ppt_x"/>
                                          </p:val>
                                        </p:tav>
                                        <p:tav tm="100000">
                                          <p:val>
                                            <p:strVal val="#ppt_x"/>
                                          </p:val>
                                        </p:tav>
                                      </p:tavLst>
                                    </p:anim>
                                    <p:anim calcmode="lin" valueType="num">
                                      <p:cBhvr>
                                        <p:cTn id="9" dur="1000" fill="hold"/>
                                        <p:tgtEl>
                                          <p:spTgt spid="7987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9879"/>
                                        </p:tgtEl>
                                        <p:attrNameLst>
                                          <p:attrName>style.visibility</p:attrName>
                                        </p:attrNameLst>
                                      </p:cBhvr>
                                      <p:to>
                                        <p:strVal val="visible"/>
                                      </p:to>
                                    </p:set>
                                    <p:animEffect transition="in" filter="fade">
                                      <p:cBhvr>
                                        <p:cTn id="13" dur="1000"/>
                                        <p:tgtEl>
                                          <p:spTgt spid="79879"/>
                                        </p:tgtEl>
                                      </p:cBhvr>
                                    </p:animEffect>
                                    <p:anim calcmode="lin" valueType="num">
                                      <p:cBhvr>
                                        <p:cTn id="14" dur="1000" fill="hold"/>
                                        <p:tgtEl>
                                          <p:spTgt spid="79879"/>
                                        </p:tgtEl>
                                        <p:attrNameLst>
                                          <p:attrName>ppt_x</p:attrName>
                                        </p:attrNameLst>
                                      </p:cBhvr>
                                      <p:tavLst>
                                        <p:tav tm="0">
                                          <p:val>
                                            <p:strVal val="#ppt_x"/>
                                          </p:val>
                                        </p:tav>
                                        <p:tav tm="100000">
                                          <p:val>
                                            <p:strVal val="#ppt_x"/>
                                          </p:val>
                                        </p:tav>
                                      </p:tavLst>
                                    </p:anim>
                                    <p:anim calcmode="lin" valueType="num">
                                      <p:cBhvr>
                                        <p:cTn id="15" dur="1000" fill="hold"/>
                                        <p:tgtEl>
                                          <p:spTgt spid="79879"/>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79876"/>
                                        </p:tgtEl>
                                        <p:attrNameLst>
                                          <p:attrName>style.visibility</p:attrName>
                                        </p:attrNameLst>
                                      </p:cBhvr>
                                      <p:to>
                                        <p:strVal val="visible"/>
                                      </p:to>
                                    </p:set>
                                    <p:animEffect transition="in" filter="fade">
                                      <p:cBhvr>
                                        <p:cTn id="19" dur="1000"/>
                                        <p:tgtEl>
                                          <p:spTgt spid="79876"/>
                                        </p:tgtEl>
                                      </p:cBhvr>
                                    </p:animEffect>
                                    <p:anim calcmode="lin" valueType="num">
                                      <p:cBhvr>
                                        <p:cTn id="20" dur="1000" fill="hold"/>
                                        <p:tgtEl>
                                          <p:spTgt spid="79876"/>
                                        </p:tgtEl>
                                        <p:attrNameLst>
                                          <p:attrName>ppt_x</p:attrName>
                                        </p:attrNameLst>
                                      </p:cBhvr>
                                      <p:tavLst>
                                        <p:tav tm="0">
                                          <p:val>
                                            <p:strVal val="#ppt_x"/>
                                          </p:val>
                                        </p:tav>
                                        <p:tav tm="100000">
                                          <p:val>
                                            <p:strVal val="#ppt_x"/>
                                          </p:val>
                                        </p:tav>
                                      </p:tavLst>
                                    </p:anim>
                                    <p:anim calcmode="lin" valueType="num">
                                      <p:cBhvr>
                                        <p:cTn id="21" dur="1000" fill="hold"/>
                                        <p:tgtEl>
                                          <p:spTgt spid="798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p:bldP spid="79878" grpId="0"/>
      <p:bldP spid="7987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0"/>
            <a:ext cx="7890553" cy="6858000"/>
          </a:xfrm>
          <a:prstGeom prst="rect">
            <a:avLst/>
          </a:prstGeom>
        </p:spPr>
      </p:pic>
    </p:spTree>
    <p:extLst>
      <p:ext uri="{BB962C8B-B14F-4D97-AF65-F5344CB8AC3E}">
        <p14:creationId xmlns:p14="http://schemas.microsoft.com/office/powerpoint/2010/main" val="1152532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ChangeArrowheads="1"/>
          </p:cNvSpPr>
          <p:nvPr/>
        </p:nvSpPr>
        <p:spPr bwMode="auto">
          <a:xfrm>
            <a:off x="0" y="2819400"/>
            <a:ext cx="9144000" cy="762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400">
                <a:solidFill>
                  <a:srgbClr val="021EFD"/>
                </a:solidFill>
              </a:rPr>
              <a:t>Genomic island</a:t>
            </a:r>
            <a:endParaRPr lang="en-GB" altLang="x-none" sz="4000">
              <a:solidFill>
                <a:srgbClr val="021EFD"/>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26988"/>
            <a:ext cx="9144000" cy="10683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21EFD"/>
                </a:solidFill>
              </a:rPr>
              <a:t>Genomic island</a:t>
            </a:r>
            <a:endParaRPr lang="en-GB" altLang="x-none" sz="4000">
              <a:solidFill>
                <a:srgbClr val="222222"/>
              </a:solidFill>
            </a:endParaRPr>
          </a:p>
          <a:p>
            <a:pPr algn="ctr">
              <a:spcBef>
                <a:spcPct val="50000"/>
              </a:spcBef>
              <a:buFontTx/>
              <a:buNone/>
            </a:pPr>
            <a:r>
              <a:rPr lang="en-GB" altLang="x-none" sz="1600" i="1">
                <a:solidFill>
                  <a:srgbClr val="021EFD"/>
                </a:solidFill>
              </a:rPr>
              <a:t>Nature Genetics</a:t>
            </a:r>
            <a:r>
              <a:rPr lang="en-GB" altLang="x-none" sz="1600">
                <a:solidFill>
                  <a:srgbClr val="021EFD"/>
                </a:solidFill>
              </a:rPr>
              <a:t> 47, 1221 (2015) doi:10.1038/ng.3436</a:t>
            </a:r>
          </a:p>
        </p:txBody>
      </p:sp>
      <p:sp>
        <p:nvSpPr>
          <p:cNvPr id="3" name="Text Box 3"/>
          <p:cNvSpPr txBox="1">
            <a:spLocks noChangeArrowheads="1"/>
          </p:cNvSpPr>
          <p:nvPr/>
        </p:nvSpPr>
        <p:spPr bwMode="auto">
          <a:xfrm>
            <a:off x="0" y="1196975"/>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rPr>
              <a:t>•</a:t>
            </a:r>
            <a:r>
              <a:rPr lang="en-GB" altLang="x-none" sz="3600">
                <a:solidFill>
                  <a:srgbClr val="333333"/>
                </a:solidFill>
              </a:rPr>
              <a:t> </a:t>
            </a:r>
            <a:r>
              <a:rPr lang="en-GB" altLang="x-none" sz="3600">
                <a:solidFill>
                  <a:srgbClr val="0717FF"/>
                </a:solidFill>
              </a:rPr>
              <a:t>Genome of the Netherlands (</a:t>
            </a:r>
            <a:r>
              <a:rPr lang="en-GB" altLang="x-none" sz="3600" err="1">
                <a:solidFill>
                  <a:srgbClr val="0717FF"/>
                </a:solidFill>
              </a:rPr>
              <a:t>GoNL</a:t>
            </a:r>
            <a:r>
              <a:rPr lang="en-GB" altLang="x-none" sz="3600">
                <a:solidFill>
                  <a:srgbClr val="0717FF"/>
                </a:solidFill>
              </a:rPr>
              <a:t>)               </a:t>
            </a:r>
            <a:r>
              <a:rPr lang="en-GB" altLang="x-none" sz="2400"/>
              <a:t>(</a:t>
            </a:r>
            <a:r>
              <a:rPr lang="en-GB" altLang="x-none" sz="2400" i="1">
                <a:solidFill>
                  <a:srgbClr val="286694"/>
                </a:solidFill>
                <a:hlinkClick r:id="rId2"/>
              </a:rPr>
              <a:t>Nat. Genet.</a:t>
            </a:r>
            <a:r>
              <a:rPr lang="en-GB" altLang="x-none" sz="2400">
                <a:solidFill>
                  <a:srgbClr val="286694"/>
                </a:solidFill>
                <a:hlinkClick r:id="rId2"/>
              </a:rPr>
              <a:t> 46</a:t>
            </a:r>
            <a:r>
              <a:rPr lang="en-GB" altLang="x-none" sz="2400" b="0">
                <a:solidFill>
                  <a:srgbClr val="286694"/>
                </a:solidFill>
                <a:hlinkClick r:id="rId2"/>
              </a:rPr>
              <a:t>, 818</a:t>
            </a:r>
            <a:r>
              <a:rPr lang="fr-FR" altLang="x-none" sz="2400" b="0">
                <a:solidFill>
                  <a:srgbClr val="286694"/>
                </a:solidFill>
                <a:hlinkClick r:id="rId2"/>
              </a:rPr>
              <a:t>-8</a:t>
            </a:r>
            <a:r>
              <a:rPr lang="en-GB" altLang="x-none" sz="2400" b="0">
                <a:solidFill>
                  <a:srgbClr val="286694"/>
                </a:solidFill>
                <a:hlinkClick r:id="rId2"/>
              </a:rPr>
              <a:t>25, 2014</a:t>
            </a:r>
            <a:r>
              <a:rPr lang="en-GB" altLang="x-none" sz="2400">
                <a:solidFill>
                  <a:srgbClr val="333333"/>
                </a:solidFill>
              </a:rPr>
              <a:t>)</a:t>
            </a:r>
          </a:p>
        </p:txBody>
      </p:sp>
      <p:sp>
        <p:nvSpPr>
          <p:cNvPr id="4" name="Text Box 4"/>
          <p:cNvSpPr txBox="1">
            <a:spLocks noChangeArrowheads="1"/>
          </p:cNvSpPr>
          <p:nvPr/>
        </p:nvSpPr>
        <p:spPr bwMode="auto">
          <a:xfrm>
            <a:off x="0" y="27813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rPr>
              <a:t>•</a:t>
            </a:r>
            <a:r>
              <a:rPr lang="en-GB" altLang="x-none" sz="3600"/>
              <a:t> </a:t>
            </a:r>
            <a:r>
              <a:rPr lang="en-GB" altLang="x-none" sz="3600">
                <a:solidFill>
                  <a:srgbClr val="0717FF"/>
                </a:solidFill>
              </a:rPr>
              <a:t>Iceland</a:t>
            </a:r>
            <a:r>
              <a:rPr lang="en-GB" altLang="x-none" sz="2400">
                <a:solidFill>
                  <a:srgbClr val="333333"/>
                </a:solidFill>
              </a:rPr>
              <a:t> (</a:t>
            </a:r>
            <a:r>
              <a:rPr lang="en-GB" altLang="x-none" sz="2400">
                <a:solidFill>
                  <a:srgbClr val="286694"/>
                </a:solidFill>
                <a:hlinkClick r:id="rId3"/>
              </a:rPr>
              <a:t>http://www.nature.com/ng/focus/icelanders/</a:t>
            </a:r>
            <a:r>
              <a:rPr lang="en-GB" altLang="x-none" sz="2400">
                <a:solidFill>
                  <a:srgbClr val="333333"/>
                </a:solidFill>
              </a:rPr>
              <a:t>)</a:t>
            </a:r>
          </a:p>
        </p:txBody>
      </p:sp>
      <p:sp>
        <p:nvSpPr>
          <p:cNvPr id="5" name="Text Box 5"/>
          <p:cNvSpPr txBox="1">
            <a:spLocks noChangeArrowheads="1"/>
          </p:cNvSpPr>
          <p:nvPr/>
        </p:nvSpPr>
        <p:spPr bwMode="auto">
          <a:xfrm>
            <a:off x="0" y="3933056"/>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rPr>
              <a:t>•</a:t>
            </a:r>
            <a:r>
              <a:rPr lang="en-GB" altLang="x-none" sz="3600"/>
              <a:t> </a:t>
            </a:r>
            <a:r>
              <a:rPr lang="en-GB" altLang="x-none" sz="3600">
                <a:solidFill>
                  <a:srgbClr val="0717FF"/>
                </a:solidFill>
              </a:rPr>
              <a:t>The UK</a:t>
            </a:r>
            <a:r>
              <a:rPr lang="en-GB" altLang="x-none" sz="2400">
                <a:solidFill>
                  <a:srgbClr val="0717FF"/>
                </a:solidFill>
              </a:rPr>
              <a:t> </a:t>
            </a:r>
            <a:r>
              <a:rPr lang="en-GB" altLang="x-none" sz="2400">
                <a:solidFill>
                  <a:srgbClr val="333333"/>
                </a:solidFill>
              </a:rPr>
              <a:t>(</a:t>
            </a:r>
            <a:r>
              <a:rPr lang="en-GB" altLang="x-none" sz="2400" i="1">
                <a:solidFill>
                  <a:srgbClr val="286694"/>
                </a:solidFill>
                <a:hlinkClick r:id="rId4"/>
              </a:rPr>
              <a:t>Nature</a:t>
            </a:r>
            <a:r>
              <a:rPr lang="en-GB" altLang="x-none" sz="2400">
                <a:solidFill>
                  <a:srgbClr val="286694"/>
                </a:solidFill>
                <a:hlinkClick r:id="rId4"/>
              </a:rPr>
              <a:t> 526</a:t>
            </a:r>
            <a:r>
              <a:rPr lang="en-GB" altLang="x-none" sz="2400" b="0">
                <a:solidFill>
                  <a:srgbClr val="286694"/>
                </a:solidFill>
                <a:hlinkClick r:id="rId4"/>
              </a:rPr>
              <a:t>, 82</a:t>
            </a:r>
            <a:r>
              <a:rPr lang="fr-FR" altLang="x-none" sz="2400" b="0">
                <a:solidFill>
                  <a:srgbClr val="286694"/>
                </a:solidFill>
                <a:hlinkClick r:id="rId4"/>
              </a:rPr>
              <a:t>-9</a:t>
            </a:r>
            <a:r>
              <a:rPr lang="en-GB" altLang="x-none" sz="2400" b="0">
                <a:solidFill>
                  <a:srgbClr val="286694"/>
                </a:solidFill>
                <a:hlinkClick r:id="rId4"/>
              </a:rPr>
              <a:t>0, 2015</a:t>
            </a:r>
            <a:r>
              <a:rPr lang="en-GB" altLang="x-none" sz="2400" b="0">
                <a:solidFill>
                  <a:srgbClr val="286694"/>
                </a:solidFill>
              </a:rPr>
              <a:t>;</a:t>
            </a:r>
            <a:r>
              <a:rPr lang="pt-BR" altLang="x-none" sz="1200"/>
              <a:t> </a:t>
            </a:r>
            <a:r>
              <a:rPr lang="pt-BR" altLang="x-none" sz="2000"/>
              <a:t>doi:10.1038/nature14962</a:t>
            </a:r>
            <a:r>
              <a:rPr lang="en-GB" altLang="x-none" sz="2400">
                <a:solidFill>
                  <a:srgbClr val="333333"/>
                </a:solidFill>
              </a:rPr>
              <a:t>)</a:t>
            </a:r>
          </a:p>
        </p:txBody>
      </p:sp>
      <p:sp>
        <p:nvSpPr>
          <p:cNvPr id="6" name="Text Box 2"/>
          <p:cNvSpPr txBox="1">
            <a:spLocks noChangeArrowheads="1"/>
          </p:cNvSpPr>
          <p:nvPr/>
        </p:nvSpPr>
        <p:spPr bwMode="auto">
          <a:xfrm>
            <a:off x="-14288" y="5516563"/>
            <a:ext cx="9448801"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rPr>
              <a:t>•</a:t>
            </a:r>
            <a:r>
              <a:rPr lang="en-GB" altLang="x-none">
                <a:solidFill>
                  <a:srgbClr val="021EFD"/>
                </a:solidFill>
              </a:rPr>
              <a:t>The SardiNIA Project</a:t>
            </a:r>
            <a:r>
              <a:rPr lang="en-GB" altLang="x-none" sz="2400"/>
              <a:t> (</a:t>
            </a:r>
            <a:r>
              <a:rPr lang="en-GB" altLang="x-none" sz="2400">
                <a:solidFill>
                  <a:srgbClr val="021EFD"/>
                </a:solidFill>
              </a:rPr>
              <a:t>https://sardinia.irp.nia.nih.gov/</a:t>
            </a:r>
            <a:r>
              <a:rPr lang="en-GB" altLang="x-none" sz="2400"/>
              <a:t>)</a:t>
            </a:r>
            <a:endParaRPr lang="en-GB" altLang="x-none" sz="2400">
              <a:solidFill>
                <a:srgbClr val="021EFD"/>
              </a:solidFill>
            </a:endParaRPr>
          </a:p>
        </p:txBody>
      </p:sp>
      <p:sp>
        <p:nvSpPr>
          <p:cNvPr id="7" name="Rectangle 1"/>
          <p:cNvSpPr>
            <a:spLocks noChangeArrowheads="1"/>
          </p:cNvSpPr>
          <p:nvPr/>
        </p:nvSpPr>
        <p:spPr bwMode="auto">
          <a:xfrm>
            <a:off x="323850" y="3413125"/>
            <a:ext cx="8496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333333"/>
                </a:solidFill>
              </a:rPr>
              <a:t>whole genomes of </a:t>
            </a:r>
            <a:r>
              <a:rPr lang="en-GB" altLang="x-none" sz="2400">
                <a:solidFill>
                  <a:srgbClr val="FF0000"/>
                </a:solidFill>
              </a:rPr>
              <a:t>2,636</a:t>
            </a:r>
            <a:r>
              <a:rPr lang="en-GB" altLang="x-none" sz="2400">
                <a:solidFill>
                  <a:srgbClr val="333333"/>
                </a:solidFill>
              </a:rPr>
              <a:t> Icelanders</a:t>
            </a:r>
            <a:r>
              <a:rPr lang="fr-FR" altLang="x-none" sz="2400" b="0">
                <a:solidFill>
                  <a:srgbClr val="333333"/>
                </a:solidFill>
              </a:rPr>
              <a:t> </a:t>
            </a:r>
            <a:endParaRPr lang="fr-FR" altLang="x-none" sz="2400"/>
          </a:p>
        </p:txBody>
      </p:sp>
      <p:sp>
        <p:nvSpPr>
          <p:cNvPr id="8" name="Rectangle 2"/>
          <p:cNvSpPr>
            <a:spLocks noChangeArrowheads="1"/>
          </p:cNvSpPr>
          <p:nvPr/>
        </p:nvSpPr>
        <p:spPr bwMode="auto">
          <a:xfrm>
            <a:off x="0" y="4964113"/>
            <a:ext cx="8820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000"/>
              <a:t>The </a:t>
            </a:r>
            <a:r>
              <a:rPr lang="en-GB" altLang="x-none" sz="2000">
                <a:solidFill>
                  <a:srgbClr val="FF0000"/>
                </a:solidFill>
              </a:rPr>
              <a:t>UK10K</a:t>
            </a:r>
            <a:r>
              <a:rPr lang="en-GB" altLang="x-none" sz="2000"/>
              <a:t> project identifies rare variants in health and disease</a:t>
            </a:r>
          </a:p>
        </p:txBody>
      </p:sp>
      <p:sp>
        <p:nvSpPr>
          <p:cNvPr id="9" name="Rectangle 1"/>
          <p:cNvSpPr>
            <a:spLocks noChangeArrowheads="1"/>
          </p:cNvSpPr>
          <p:nvPr/>
        </p:nvSpPr>
        <p:spPr bwMode="auto">
          <a:xfrm>
            <a:off x="107950" y="6129338"/>
            <a:ext cx="8928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i="1">
                <a:solidFill>
                  <a:srgbClr val="000000"/>
                </a:solidFill>
                <a:latin typeface="-webkit-standard" charset="0"/>
              </a:rPr>
              <a:t>Identify genetic bases for prominent age-associated changes</a:t>
            </a:r>
            <a:endParaRPr lang="en-GB" altLang="x-none" sz="2400"/>
          </a:p>
        </p:txBody>
      </p:sp>
      <p:sp>
        <p:nvSpPr>
          <p:cNvPr id="10" name="ZoneTexte 2"/>
          <p:cNvSpPr txBox="1">
            <a:spLocks noChangeArrowheads="1"/>
          </p:cNvSpPr>
          <p:nvPr/>
        </p:nvSpPr>
        <p:spPr bwMode="auto">
          <a:xfrm>
            <a:off x="107950" y="2212975"/>
            <a:ext cx="8712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t>Whole Genome of </a:t>
            </a:r>
            <a:r>
              <a:rPr lang="en-GB" altLang="x-none" sz="2400">
                <a:solidFill>
                  <a:srgbClr val="FF0000"/>
                </a:solidFill>
              </a:rPr>
              <a:t>250 Dutch </a:t>
            </a:r>
            <a:r>
              <a:rPr lang="en-GB" altLang="x-none" sz="2400"/>
              <a:t>parent-offspring families </a:t>
            </a:r>
          </a:p>
        </p:txBody>
      </p:sp>
      <p:sp>
        <p:nvSpPr>
          <p:cNvPr id="11" name="ZoneTexte 10"/>
          <p:cNvSpPr txBox="1"/>
          <p:nvPr/>
        </p:nvSpPr>
        <p:spPr>
          <a:xfrm>
            <a:off x="107950" y="4509120"/>
            <a:ext cx="8496498" cy="461665"/>
          </a:xfrm>
          <a:prstGeom prst="rect">
            <a:avLst/>
          </a:prstGeom>
          <a:noFill/>
        </p:spPr>
        <p:txBody>
          <a:bodyPr wrap="square" rtlCol="0">
            <a:spAutoFit/>
          </a:bodyPr>
          <a:lstStyle/>
          <a:p>
            <a:pPr algn="ctr"/>
            <a:r>
              <a:rPr lang="en-GB" altLang="x-none">
                <a:solidFill>
                  <a:srgbClr val="FB0817"/>
                </a:solidFill>
              </a:rPr>
              <a:t>http://www.uk10k.org/</a:t>
            </a:r>
            <a:endParaRPr lang="en-GB" altLang="x-none">
              <a:solidFill>
                <a:srgbClr val="021EFD"/>
              </a:solidFill>
            </a:endParaRPr>
          </a:p>
        </p:txBody>
      </p:sp>
    </p:spTree>
    <p:extLst>
      <p:ext uri="{BB962C8B-B14F-4D97-AF65-F5344CB8AC3E}">
        <p14:creationId xmlns:p14="http://schemas.microsoft.com/office/powerpoint/2010/main" val="1241142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 Box 2"/>
          <p:cNvSpPr txBox="1">
            <a:spLocks noChangeArrowheads="1"/>
          </p:cNvSpPr>
          <p:nvPr/>
        </p:nvSpPr>
        <p:spPr bwMode="auto">
          <a:xfrm>
            <a:off x="0" y="-27384"/>
            <a:ext cx="9144000" cy="1138773"/>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The </a:t>
            </a:r>
            <a:r>
              <a:rPr lang="en-GB" altLang="x-none" err="1">
                <a:solidFill>
                  <a:srgbClr val="021EFD"/>
                </a:solidFill>
              </a:rPr>
              <a:t>SardiNIA</a:t>
            </a:r>
            <a:r>
              <a:rPr lang="en-GB" altLang="x-none">
                <a:solidFill>
                  <a:srgbClr val="021EFD"/>
                </a:solidFill>
              </a:rPr>
              <a:t> Project</a:t>
            </a:r>
            <a:endParaRPr lang="en-GB" altLang="x-none" sz="2400"/>
          </a:p>
          <a:p>
            <a:pPr algn="ctr">
              <a:spcBef>
                <a:spcPct val="50000"/>
              </a:spcBef>
              <a:buFontTx/>
              <a:buNone/>
            </a:pPr>
            <a:r>
              <a:rPr lang="en-GB" altLang="x-none" sz="2400">
                <a:solidFill>
                  <a:srgbClr val="021EFD"/>
                </a:solidFill>
              </a:rPr>
              <a:t>https://</a:t>
            </a:r>
            <a:r>
              <a:rPr lang="en-GB" altLang="x-none" sz="2400" err="1">
                <a:solidFill>
                  <a:srgbClr val="021EFD"/>
                </a:solidFill>
              </a:rPr>
              <a:t>sardinia.irp.nia.nih.gov</a:t>
            </a:r>
            <a:r>
              <a:rPr lang="en-GB" altLang="x-none" sz="2400">
                <a:solidFill>
                  <a:srgbClr val="021EFD"/>
                </a:solidFill>
              </a:rPr>
              <a:t>/</a:t>
            </a:r>
            <a:endParaRPr lang="en-GB" altLang="x-none" sz="2400"/>
          </a:p>
        </p:txBody>
      </p:sp>
      <p:sp>
        <p:nvSpPr>
          <p:cNvPr id="89090" name="Text Box 3"/>
          <p:cNvSpPr txBox="1">
            <a:spLocks noChangeArrowheads="1"/>
          </p:cNvSpPr>
          <p:nvPr/>
        </p:nvSpPr>
        <p:spPr bwMode="auto">
          <a:xfrm>
            <a:off x="0" y="1295400"/>
            <a:ext cx="9144000" cy="338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t>Finding </a:t>
            </a:r>
            <a:r>
              <a:rPr lang="en-GB" altLang="x-none" sz="2000">
                <a:solidFill>
                  <a:srgbClr val="FF0000"/>
                </a:solidFill>
              </a:rPr>
              <a:t>longevity genes </a:t>
            </a:r>
            <a:r>
              <a:rPr lang="en-GB" altLang="x-none" sz="2000"/>
              <a:t>is one of many goals for gerontologists.</a:t>
            </a:r>
          </a:p>
          <a:p>
            <a:pPr>
              <a:spcBef>
                <a:spcPct val="50000"/>
              </a:spcBef>
              <a:buFontTx/>
              <a:buNone/>
            </a:pPr>
            <a:r>
              <a:rPr lang="en-GB" altLang="x-none" sz="2000"/>
              <a:t> </a:t>
            </a:r>
            <a:r>
              <a:rPr lang="en-GB" altLang="x-none" sz="2400">
                <a:solidFill>
                  <a:srgbClr val="070AF2"/>
                </a:solidFill>
              </a:rPr>
              <a:t>An equally important mission is </a:t>
            </a:r>
            <a:r>
              <a:rPr lang="en-GB" altLang="x-none" sz="2400" err="1">
                <a:solidFill>
                  <a:srgbClr val="070AF2"/>
                </a:solidFill>
              </a:rPr>
              <a:t>unraveling</a:t>
            </a:r>
            <a:r>
              <a:rPr lang="en-GB" altLang="x-none" sz="2400">
                <a:solidFill>
                  <a:srgbClr val="070AF2"/>
                </a:solidFill>
              </a:rPr>
              <a:t> the genetic processes involved in age-related traits and diseases.</a:t>
            </a:r>
            <a:r>
              <a:rPr lang="en-GB" altLang="x-none" sz="2000">
                <a:solidFill>
                  <a:srgbClr val="070AF2"/>
                </a:solidFill>
              </a:rPr>
              <a:t> </a:t>
            </a:r>
          </a:p>
          <a:p>
            <a:pPr>
              <a:spcBef>
                <a:spcPct val="50000"/>
              </a:spcBef>
              <a:buFontTx/>
              <a:buNone/>
            </a:pPr>
            <a:r>
              <a:rPr lang="en-GB" altLang="x-none" sz="2000"/>
              <a:t>NIA and Italian investigators are focusing their attention on the Mediterranean island of Sardinia:</a:t>
            </a:r>
          </a:p>
          <a:p>
            <a:pPr>
              <a:spcBef>
                <a:spcPct val="50000"/>
              </a:spcBef>
              <a:buFontTx/>
              <a:buNone/>
            </a:pPr>
            <a:r>
              <a:rPr lang="en-GB" altLang="x-none" sz="2400" i="1">
                <a:solidFill>
                  <a:srgbClr val="021EFD"/>
                </a:solidFill>
              </a:rPr>
              <a:t>To identify genetic bases for prominent age-associated changes, including cardiovascular risk factors and determinants of personality traits, in a founder population.</a:t>
            </a:r>
            <a:endParaRPr lang="en-GB" altLang="x-none" sz="2000" i="1"/>
          </a:p>
        </p:txBody>
      </p:sp>
      <p:sp>
        <p:nvSpPr>
          <p:cNvPr id="89091" name="Text Box 4"/>
          <p:cNvSpPr txBox="1">
            <a:spLocks noChangeArrowheads="1"/>
          </p:cNvSpPr>
          <p:nvPr/>
        </p:nvSpPr>
        <p:spPr bwMode="auto">
          <a:xfrm>
            <a:off x="0" y="5791200"/>
            <a:ext cx="89154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21EFD"/>
                </a:solidFill>
              </a:rPr>
              <a:t>A new genomic Island:</a:t>
            </a:r>
          </a:p>
          <a:p>
            <a:pPr>
              <a:spcBef>
                <a:spcPct val="50000"/>
              </a:spcBef>
              <a:buFontTx/>
              <a:buNone/>
            </a:pPr>
            <a:r>
              <a:rPr lang="en-GB" altLang="x-none" sz="1400">
                <a:solidFill>
                  <a:srgbClr val="021EFD"/>
                </a:solidFill>
              </a:rPr>
              <a:t>http://www.nature.com/ng/journal/v47/n11/full/ng.3436.html?WT.ec_id=NG-201511&amp;spMailingID=49879982&amp;spUserID=NzEyNjk4MDIyNQS2&amp;spJobID=783928471&amp;spReportId=NzgzOTI4NDcxS0</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 Box 2"/>
          <p:cNvSpPr txBox="1">
            <a:spLocks noChangeArrowheads="1"/>
          </p:cNvSpPr>
          <p:nvPr/>
        </p:nvSpPr>
        <p:spPr bwMode="auto">
          <a:xfrm>
            <a:off x="0" y="1543050"/>
            <a:ext cx="9144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333333"/>
                </a:solidFill>
              </a:rPr>
              <a:t>Researchers report results from </a:t>
            </a:r>
            <a:r>
              <a:rPr lang="en-GB" altLang="x-none" sz="2400">
                <a:solidFill>
                  <a:srgbClr val="FF0000"/>
                </a:solidFill>
              </a:rPr>
              <a:t>whole-genome DNA sequencing in 2,120 Sardinians</a:t>
            </a:r>
            <a:r>
              <a:rPr lang="en-GB" altLang="x-none" sz="2400">
                <a:solidFill>
                  <a:srgbClr val="333333"/>
                </a:solidFill>
              </a:rPr>
              <a:t>:</a:t>
            </a:r>
          </a:p>
          <a:p>
            <a:pPr>
              <a:spcBef>
                <a:spcPct val="50000"/>
              </a:spcBef>
              <a:buFontTx/>
              <a:buNone/>
            </a:pPr>
            <a:r>
              <a:rPr lang="en-GB" altLang="x-none" sz="2400">
                <a:solidFill>
                  <a:srgbClr val="333333"/>
                </a:solidFill>
              </a:rPr>
              <a:t>they identified </a:t>
            </a:r>
            <a:r>
              <a:rPr lang="en-GB" altLang="x-none" sz="2400">
                <a:solidFill>
                  <a:srgbClr val="021EFD"/>
                </a:solidFill>
              </a:rPr>
              <a:t>~17.6 million DNA sequence variants</a:t>
            </a:r>
            <a:r>
              <a:rPr lang="en-GB" altLang="x-none" sz="2400">
                <a:solidFill>
                  <a:srgbClr val="333333"/>
                </a:solidFill>
              </a:rPr>
              <a:t>, of which </a:t>
            </a:r>
            <a:r>
              <a:rPr lang="en-GB" altLang="x-none" sz="2400">
                <a:solidFill>
                  <a:srgbClr val="021EFD"/>
                </a:solidFill>
              </a:rPr>
              <a:t>22% are absent from publicly available databases</a:t>
            </a:r>
            <a:r>
              <a:rPr lang="en-GB" altLang="x-none" sz="2400">
                <a:solidFill>
                  <a:srgbClr val="333333"/>
                </a:solidFill>
              </a:rPr>
              <a:t>.</a:t>
            </a:r>
          </a:p>
          <a:p>
            <a:pPr>
              <a:spcBef>
                <a:spcPct val="50000"/>
              </a:spcBef>
              <a:buFontTx/>
              <a:buNone/>
            </a:pPr>
            <a:r>
              <a:rPr lang="en-GB" altLang="x-none" sz="2400">
                <a:solidFill>
                  <a:srgbClr val="333333"/>
                </a:solidFill>
              </a:rPr>
              <a:t>This number also includes </a:t>
            </a:r>
            <a:r>
              <a:rPr lang="en-GB" altLang="x-none" sz="2400">
                <a:solidFill>
                  <a:srgbClr val="021EFD"/>
                </a:solidFill>
              </a:rPr>
              <a:t>~76,000 markers that are common in Sardinia</a:t>
            </a:r>
            <a:r>
              <a:rPr lang="en-GB" altLang="x-none" sz="2400">
                <a:solidFill>
                  <a:srgbClr val="333333"/>
                </a:solidFill>
              </a:rPr>
              <a:t> (minor allele frequency (MAF) &gt;5%) but rare elsewhere in the world (MAF &lt;0.5%). </a:t>
            </a:r>
          </a:p>
        </p:txBody>
      </p:sp>
      <p:sp>
        <p:nvSpPr>
          <p:cNvPr id="91138" name="Text Box 3"/>
          <p:cNvSpPr txBox="1">
            <a:spLocks noChangeArrowheads="1"/>
          </p:cNvSpPr>
          <p:nvPr/>
        </p:nvSpPr>
        <p:spPr bwMode="auto">
          <a:xfrm>
            <a:off x="0" y="4462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21EFD"/>
                </a:solidFill>
              </a:rPr>
              <a:t>Small Island, big genetic discoveries</a:t>
            </a:r>
            <a:endParaRPr lang="en-GB" altLang="x-none" sz="1800"/>
          </a:p>
        </p:txBody>
      </p:sp>
      <p:sp>
        <p:nvSpPr>
          <p:cNvPr id="91139" name="Text Box 4"/>
          <p:cNvSpPr txBox="1">
            <a:spLocks noChangeArrowheads="1"/>
          </p:cNvSpPr>
          <p:nvPr/>
        </p:nvSpPr>
        <p:spPr bwMode="auto">
          <a:xfrm>
            <a:off x="0" y="642371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21EFD"/>
                </a:solidFill>
              </a:rPr>
              <a:t>http://</a:t>
            </a:r>
            <a:r>
              <a:rPr lang="en-GB" altLang="x-none" sz="1200" err="1">
                <a:solidFill>
                  <a:srgbClr val="021EFD"/>
                </a:solidFill>
              </a:rPr>
              <a:t>www.nature.com</a:t>
            </a:r>
            <a:r>
              <a:rPr lang="en-GB" altLang="x-none" sz="1200">
                <a:solidFill>
                  <a:srgbClr val="021EFD"/>
                </a:solidFill>
              </a:rPr>
              <a:t>/ng/journal/v47/n11/full/ng.3426.html?WT.ec_id=NG-201511&amp;spMailingID=49879982&amp;spUserID=NzEyNjk4MDIyNQS2&amp;spJobID=783928471&amp;spReportId=NzgzOTI4NDcxS0</a:t>
            </a:r>
            <a:endParaRPr lang="en-GB" altLang="x-none" sz="12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ext Box 2"/>
          <p:cNvSpPr txBox="1">
            <a:spLocks noChangeArrowheads="1"/>
          </p:cNvSpPr>
          <p:nvPr/>
        </p:nvSpPr>
        <p:spPr bwMode="auto">
          <a:xfrm>
            <a:off x="152400" y="152400"/>
            <a:ext cx="868680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21EFD"/>
                </a:solidFill>
              </a:rPr>
              <a:t>Height-reducing variants and selection for short stature in Sardinia</a:t>
            </a:r>
          </a:p>
          <a:p>
            <a:pPr>
              <a:spcBef>
                <a:spcPct val="50000"/>
              </a:spcBef>
              <a:buFontTx/>
              <a:buNone/>
            </a:pPr>
            <a:r>
              <a:rPr lang="en-GB" altLang="x-none" sz="2400" err="1">
                <a:solidFill>
                  <a:srgbClr val="286694"/>
                </a:solidFill>
              </a:rPr>
              <a:t>Zoledziewska</a:t>
            </a:r>
            <a:r>
              <a:rPr lang="en-GB" altLang="x-none" sz="2400">
                <a:solidFill>
                  <a:srgbClr val="286694"/>
                </a:solidFill>
              </a:rPr>
              <a:t> M et al. </a:t>
            </a:r>
            <a:r>
              <a:rPr lang="en-GB" altLang="x-none" sz="2400" i="1">
                <a:solidFill>
                  <a:srgbClr val="333333"/>
                </a:solidFill>
              </a:rPr>
              <a:t>Nature Genetics</a:t>
            </a:r>
            <a:r>
              <a:rPr lang="en-GB" altLang="x-none" sz="2400">
                <a:solidFill>
                  <a:srgbClr val="333333"/>
                </a:solidFill>
              </a:rPr>
              <a:t> 47</a:t>
            </a:r>
            <a:r>
              <a:rPr lang="en-GB" altLang="x-none" sz="2400" b="0">
                <a:solidFill>
                  <a:srgbClr val="333333"/>
                </a:solidFill>
              </a:rPr>
              <a:t>, 1352</a:t>
            </a:r>
            <a:r>
              <a:rPr lang="fr-FR" altLang="x-none" sz="2400" b="0">
                <a:solidFill>
                  <a:srgbClr val="333333"/>
                </a:solidFill>
              </a:rPr>
              <a:t>-1</a:t>
            </a:r>
            <a:r>
              <a:rPr lang="en-GB" altLang="x-none" sz="2400" b="0">
                <a:solidFill>
                  <a:srgbClr val="333333"/>
                </a:solidFill>
              </a:rPr>
              <a:t>356 (2015) doi:10.1038/ng.3403</a:t>
            </a:r>
          </a:p>
        </p:txBody>
      </p:sp>
      <p:sp>
        <p:nvSpPr>
          <p:cNvPr id="93186" name="Text Box 3"/>
          <p:cNvSpPr txBox="1">
            <a:spLocks noChangeArrowheads="1"/>
          </p:cNvSpPr>
          <p:nvPr/>
        </p:nvSpPr>
        <p:spPr bwMode="auto">
          <a:xfrm>
            <a:off x="228600" y="2835275"/>
            <a:ext cx="8534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FF0000"/>
                </a:solidFill>
              </a:rPr>
              <a:t>Investigated the genetics of height for Sardinians</a:t>
            </a:r>
            <a:r>
              <a:rPr lang="en-GB" altLang="x-none" sz="2400"/>
              <a:t>, one of the shortest populations in Europe. </a:t>
            </a:r>
          </a:p>
        </p:txBody>
      </p:sp>
      <p:sp>
        <p:nvSpPr>
          <p:cNvPr id="93187" name="Text Box 4"/>
          <p:cNvSpPr txBox="1">
            <a:spLocks noChangeArrowheads="1"/>
          </p:cNvSpPr>
          <p:nvPr/>
        </p:nvSpPr>
        <p:spPr bwMode="auto">
          <a:xfrm>
            <a:off x="0" y="4038600"/>
            <a:ext cx="91440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They identified two variants that are more frequent in Sardinia and have a relatively strong effect on height when compared with the effect of the GWAS (700 variants associated with adult stature) findings (2</a:t>
            </a:r>
            <a:r>
              <a:rPr lang="fr-FR" altLang="x-none" sz="2400"/>
              <a:t>-4</a:t>
            </a:r>
            <a:r>
              <a:rPr lang="en-GB" altLang="x-none" sz="2400"/>
              <a:t> cm versus &lt;0.3 cm).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ext Box 2"/>
          <p:cNvSpPr txBox="1">
            <a:spLocks noChangeArrowheads="1"/>
          </p:cNvSpPr>
          <p:nvPr/>
        </p:nvSpPr>
        <p:spPr bwMode="auto">
          <a:xfrm>
            <a:off x="0" y="-27384"/>
            <a:ext cx="9144000" cy="1614488"/>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a:solidFill>
                  <a:srgbClr val="0000FF"/>
                </a:solidFill>
              </a:rPr>
              <a:t>National </a:t>
            </a:r>
            <a:r>
              <a:rPr lang="fr-FR" altLang="x-none" err="1">
                <a:solidFill>
                  <a:srgbClr val="0000FF"/>
                </a:solidFill>
              </a:rPr>
              <a:t>Heart</a:t>
            </a:r>
            <a:r>
              <a:rPr lang="fr-FR" altLang="x-none">
                <a:solidFill>
                  <a:srgbClr val="0000FF"/>
                </a:solidFill>
              </a:rPr>
              <a:t>, Lung, and Blood Institute (</a:t>
            </a:r>
            <a:r>
              <a:rPr lang="en-GB" altLang="x-none">
                <a:solidFill>
                  <a:srgbClr val="0000FF"/>
                </a:solidFill>
              </a:rPr>
              <a:t>NHLBI) Exome Sequencing Project (ESP)</a:t>
            </a:r>
          </a:p>
          <a:p>
            <a:pPr algn="ctr">
              <a:spcBef>
                <a:spcPct val="50000"/>
              </a:spcBef>
              <a:buFontTx/>
              <a:buNone/>
            </a:pPr>
            <a:r>
              <a:rPr lang="en-GB" altLang="x-none" sz="2400"/>
              <a:t>Exome Variant Server: </a:t>
            </a:r>
            <a:r>
              <a:rPr lang="en-GB" altLang="x-none" sz="2400">
                <a:solidFill>
                  <a:srgbClr val="3366FF"/>
                </a:solidFill>
              </a:rPr>
              <a:t>http://</a:t>
            </a:r>
            <a:r>
              <a:rPr lang="en-GB" altLang="x-none" sz="2400" err="1">
                <a:solidFill>
                  <a:srgbClr val="3366FF"/>
                </a:solidFill>
              </a:rPr>
              <a:t>evs.gs.washington.edu</a:t>
            </a:r>
            <a:r>
              <a:rPr lang="en-GB" altLang="x-none" sz="2400">
                <a:solidFill>
                  <a:srgbClr val="3366FF"/>
                </a:solidFill>
              </a:rPr>
              <a:t>/EVS/</a:t>
            </a:r>
          </a:p>
        </p:txBody>
      </p:sp>
      <p:sp>
        <p:nvSpPr>
          <p:cNvPr id="95234" name="Text Box 3"/>
          <p:cNvSpPr txBox="1">
            <a:spLocks noChangeArrowheads="1"/>
          </p:cNvSpPr>
          <p:nvPr/>
        </p:nvSpPr>
        <p:spPr bwMode="auto">
          <a:xfrm>
            <a:off x="0" y="1946275"/>
            <a:ext cx="91440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t>The goal of the </a:t>
            </a:r>
            <a:r>
              <a:rPr lang="en-GB" altLang="x-none" sz="2800">
                <a:solidFill>
                  <a:srgbClr val="222222"/>
                </a:solidFill>
                <a:hlinkClick r:id="rId3"/>
              </a:rPr>
              <a:t>NHLBI GO Exome Sequencing Project (ESP)</a:t>
            </a:r>
            <a:r>
              <a:rPr lang="en-GB" altLang="x-none" sz="2800"/>
              <a:t> is to </a:t>
            </a:r>
            <a:r>
              <a:rPr lang="en-GB" altLang="x-none" sz="2800">
                <a:solidFill>
                  <a:srgbClr val="FF3333"/>
                </a:solidFill>
              </a:rPr>
              <a:t>discover novel genes and mechanisms contributing to heart, lung and blood disorders</a:t>
            </a:r>
            <a:r>
              <a:rPr lang="en-GB" altLang="x-none" sz="2800"/>
              <a:t> by pioneering the application of NGS of the protein coding regions of the human genome across diverse, richly-phenotyped populations and to share these datasets and findings with the scientific community to extend and enrich the diagnosis, management and treatment of heart, lung and blood disorders.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2" descr="Sus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838200"/>
            <a:ext cx="591343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ext Box 3"/>
          <p:cNvSpPr txBox="1">
            <a:spLocks noChangeArrowheads="1"/>
          </p:cNvSpPr>
          <p:nvPr/>
        </p:nvSpPr>
        <p:spPr bwMode="auto">
          <a:xfrm>
            <a:off x="228600" y="76200"/>
            <a:ext cx="1295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3300"/>
                </a:solidFill>
              </a:rPr>
              <a:t>2016</a:t>
            </a:r>
            <a:endParaRPr lang="en-GB" altLang="x-none" sz="2400"/>
          </a:p>
        </p:txBody>
      </p:sp>
      <p:sp>
        <p:nvSpPr>
          <p:cNvPr id="97283" name="Text Box 4"/>
          <p:cNvSpPr txBox="1">
            <a:spLocks noChangeArrowheads="1"/>
          </p:cNvSpPr>
          <p:nvPr/>
        </p:nvSpPr>
        <p:spPr bwMode="auto">
          <a:xfrm>
            <a:off x="1524000" y="-27384"/>
            <a:ext cx="7589838"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021EFD"/>
                </a:solidFill>
              </a:rPr>
              <a:t>Improving on the gorilla genome</a:t>
            </a:r>
            <a:endParaRPr lang="en-GB" altLang="x-none" sz="2400">
              <a:solidFill>
                <a:srgbClr val="333333"/>
              </a:solidFill>
            </a:endParaRPr>
          </a:p>
        </p:txBody>
      </p:sp>
      <p:sp>
        <p:nvSpPr>
          <p:cNvPr id="97284" name="Text Box 5"/>
          <p:cNvSpPr txBox="1">
            <a:spLocks noChangeArrowheads="1"/>
          </p:cNvSpPr>
          <p:nvPr/>
        </p:nvSpPr>
        <p:spPr bwMode="auto">
          <a:xfrm>
            <a:off x="0" y="64770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FF3300"/>
                </a:solidFill>
              </a:rPr>
              <a:t>Gordon D, et al. (2016) Long-read sequence assembly of the gorilla genome. Sciences. 352 (6281). 53-57.</a:t>
            </a:r>
            <a:endParaRPr lang="en-GB" altLang="x-none" sz="1400"/>
          </a:p>
        </p:txBody>
      </p:sp>
      <p:sp>
        <p:nvSpPr>
          <p:cNvPr id="97285" name="Text Box 6"/>
          <p:cNvSpPr txBox="1">
            <a:spLocks noChangeArrowheads="1"/>
          </p:cNvSpPr>
          <p:nvPr/>
        </p:nvSpPr>
        <p:spPr bwMode="auto">
          <a:xfrm>
            <a:off x="0" y="1127125"/>
            <a:ext cx="31242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dirty="0">
                <a:solidFill>
                  <a:srgbClr val="FF3300"/>
                </a:solidFill>
              </a:rPr>
              <a:t>•</a:t>
            </a:r>
            <a:r>
              <a:rPr lang="en-GB" altLang="x-none" sz="2000" dirty="0"/>
              <a:t> High-quality assembly of the gorilla genome using single-molecule real-time (SMRT) sequence technology and a string graph de novo assembly algorithm.</a:t>
            </a:r>
          </a:p>
        </p:txBody>
      </p:sp>
      <p:sp>
        <p:nvSpPr>
          <p:cNvPr id="97286" name="Text Box 7"/>
          <p:cNvSpPr txBox="1">
            <a:spLocks noChangeArrowheads="1"/>
          </p:cNvSpPr>
          <p:nvPr/>
        </p:nvSpPr>
        <p:spPr bwMode="auto">
          <a:xfrm>
            <a:off x="0" y="3794125"/>
            <a:ext cx="32004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FF3300"/>
                </a:solidFill>
              </a:rPr>
              <a:t>•</a:t>
            </a:r>
            <a:r>
              <a:rPr lang="en-GB" altLang="x-none" sz="2000"/>
              <a:t> This assembly provides new biological insight into genetic diversity, structural variation, gene loss, and representation of repeat structures within the gorilla genome.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0" y="643335"/>
            <a:ext cx="9144000" cy="76944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400">
                <a:solidFill>
                  <a:srgbClr val="0717FF"/>
                </a:solidFill>
              </a:rPr>
              <a:t>Synthetic Biology</a:t>
            </a:r>
            <a:endParaRPr lang="en-GB" altLang="x-none" sz="440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968500"/>
            <a:ext cx="3810000" cy="2908300"/>
          </a:xfrm>
          <a:prstGeom prst="rect">
            <a:avLst/>
          </a:prstGeom>
        </p:spPr>
      </p:pic>
    </p:spTree>
    <p:extLst>
      <p:ext uri="{BB962C8B-B14F-4D97-AF65-F5344CB8AC3E}">
        <p14:creationId xmlns:p14="http://schemas.microsoft.com/office/powerpoint/2010/main" val="405281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2417515"/>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Designing and building genomes</a:t>
            </a:r>
            <a:endParaRPr lang="en-GB" altLang="x-none">
              <a:solidFill>
                <a:srgbClr val="333333"/>
              </a:solidFill>
            </a:endParaRPr>
          </a:p>
        </p:txBody>
      </p:sp>
      <p:sp>
        <p:nvSpPr>
          <p:cNvPr id="3" name="Text Box 3"/>
          <p:cNvSpPr txBox="1">
            <a:spLocks noChangeArrowheads="1"/>
          </p:cNvSpPr>
          <p:nvPr/>
        </p:nvSpPr>
        <p:spPr bwMode="auto">
          <a:xfrm>
            <a:off x="0" y="3227492"/>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t>A core theme in synthetic biology, </a:t>
            </a:r>
            <a:r>
              <a:rPr lang="en-GB" altLang="x-none">
                <a:solidFill>
                  <a:srgbClr val="FF0000"/>
                </a:solidFill>
              </a:rPr>
              <a:t>“understanding by creating”</a:t>
            </a:r>
            <a:r>
              <a:rPr lang="en-GB" altLang="x-none"/>
              <a:t>, inspired the efforts to generate synthetic cell. </a:t>
            </a:r>
            <a:endParaRPr lang="en-GB" altLang="x-none">
              <a:solidFill>
                <a:srgbClr val="333333"/>
              </a:solidFill>
            </a:endParaRPr>
          </a:p>
        </p:txBody>
      </p:sp>
      <p:sp>
        <p:nvSpPr>
          <p:cNvPr id="4" name="Text Box 4"/>
          <p:cNvSpPr txBox="1">
            <a:spLocks noChangeArrowheads="1"/>
          </p:cNvSpPr>
          <p:nvPr/>
        </p:nvSpPr>
        <p:spPr bwMode="auto">
          <a:xfrm>
            <a:off x="0" y="6505575"/>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21EFD"/>
                </a:solidFill>
              </a:rPr>
              <a:t>Kannan K and Gibson DG. 2017. Yeast genome, by design. Science, 2017;35pp.1024-1025.</a:t>
            </a:r>
          </a:p>
        </p:txBody>
      </p:sp>
      <p:sp>
        <p:nvSpPr>
          <p:cNvPr id="5" name="Text Box 7"/>
          <p:cNvSpPr txBox="1">
            <a:spLocks noChangeArrowheads="1"/>
          </p:cNvSpPr>
          <p:nvPr/>
        </p:nvSpPr>
        <p:spPr bwMode="auto">
          <a:xfrm>
            <a:off x="0" y="1363415"/>
            <a:ext cx="9144000" cy="76944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400">
                <a:solidFill>
                  <a:srgbClr val="0717FF"/>
                </a:solidFill>
              </a:rPr>
              <a:t>Synthetic Biology</a:t>
            </a:r>
            <a:endParaRPr lang="en-GB" altLang="x-none" sz="4400"/>
          </a:p>
        </p:txBody>
      </p:sp>
    </p:spTree>
    <p:extLst>
      <p:ext uri="{BB962C8B-B14F-4D97-AF65-F5344CB8AC3E}">
        <p14:creationId xmlns:p14="http://schemas.microsoft.com/office/powerpoint/2010/main" val="1663250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1271662"/>
            <a:ext cx="9144000" cy="1077218"/>
          </a:xfrm>
          <a:prstGeom prst="rect">
            <a:avLst/>
          </a:prstGeom>
          <a:no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17FF"/>
                </a:solidFill>
              </a:rPr>
              <a:t>Designing and building a minimal bacterial genome</a:t>
            </a:r>
          </a:p>
        </p:txBody>
      </p:sp>
      <p:sp>
        <p:nvSpPr>
          <p:cNvPr id="3" name="Text Box 3"/>
          <p:cNvSpPr txBox="1">
            <a:spLocks noChangeArrowheads="1"/>
          </p:cNvSpPr>
          <p:nvPr/>
        </p:nvSpPr>
        <p:spPr bwMode="auto">
          <a:xfrm>
            <a:off x="0" y="2622391"/>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333333"/>
                </a:solidFill>
              </a:rPr>
              <a:t>Three cycles of design, synthesis and testing, with retention of quasi-essential genes, produced </a:t>
            </a:r>
            <a:r>
              <a:rPr lang="en-GB" altLang="x-none" sz="2800">
                <a:solidFill>
                  <a:srgbClr val="021EFD"/>
                </a:solidFill>
              </a:rPr>
              <a:t>JCVI-syn3.0</a:t>
            </a:r>
            <a:r>
              <a:rPr lang="en-GB" altLang="x-none" sz="2800">
                <a:solidFill>
                  <a:srgbClr val="333333"/>
                </a:solidFill>
              </a:rPr>
              <a:t> (</a:t>
            </a:r>
            <a:r>
              <a:rPr lang="en-GB" altLang="x-none" sz="2800">
                <a:solidFill>
                  <a:srgbClr val="FF0000"/>
                </a:solidFill>
              </a:rPr>
              <a:t>531 </a:t>
            </a:r>
            <a:r>
              <a:rPr lang="en-GB" altLang="x-none" sz="2800" err="1">
                <a:solidFill>
                  <a:srgbClr val="FF0000"/>
                </a:solidFill>
              </a:rPr>
              <a:t>kilobase</a:t>
            </a:r>
            <a:r>
              <a:rPr lang="en-GB" altLang="x-none" sz="2800">
                <a:solidFill>
                  <a:srgbClr val="FF0000"/>
                </a:solidFill>
              </a:rPr>
              <a:t> pairs, 473 genes</a:t>
            </a:r>
            <a:r>
              <a:rPr lang="en-GB" altLang="x-none" sz="2800">
                <a:solidFill>
                  <a:srgbClr val="333333"/>
                </a:solidFill>
              </a:rPr>
              <a:t>), </a:t>
            </a:r>
            <a:r>
              <a:rPr lang="en-GB" altLang="x-none" sz="2800">
                <a:solidFill>
                  <a:srgbClr val="021EFD"/>
                </a:solidFill>
              </a:rPr>
              <a:t>which has a genome smaller</a:t>
            </a:r>
            <a:r>
              <a:rPr lang="en-GB" altLang="x-none" sz="2800">
                <a:solidFill>
                  <a:srgbClr val="333333"/>
                </a:solidFill>
              </a:rPr>
              <a:t> than that of any autonomously replicating cell found in nature.</a:t>
            </a:r>
          </a:p>
        </p:txBody>
      </p:sp>
      <p:sp>
        <p:nvSpPr>
          <p:cNvPr id="4" name="Text Box 4"/>
          <p:cNvSpPr txBox="1">
            <a:spLocks noChangeArrowheads="1"/>
          </p:cNvSpPr>
          <p:nvPr/>
        </p:nvSpPr>
        <p:spPr bwMode="auto">
          <a:xfrm>
            <a:off x="0" y="6258414"/>
            <a:ext cx="91440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21EFD"/>
                </a:solidFill>
              </a:rPr>
              <a:t>Design and synthesis of a minimal bacterial genome.</a:t>
            </a:r>
          </a:p>
          <a:p>
            <a:pPr>
              <a:spcBef>
                <a:spcPct val="50000"/>
              </a:spcBef>
              <a:buFontTx/>
              <a:buNone/>
            </a:pPr>
            <a:r>
              <a:rPr lang="en-GB" altLang="x-none" sz="1400">
                <a:solidFill>
                  <a:srgbClr val="021EFD"/>
                </a:solidFill>
              </a:rPr>
              <a:t>Hutchison CA 3rd, et </a:t>
            </a:r>
            <a:r>
              <a:rPr lang="en-GB" altLang="x-none" sz="1400" err="1">
                <a:solidFill>
                  <a:srgbClr val="021EFD"/>
                </a:solidFill>
              </a:rPr>
              <a:t>al</a:t>
            </a:r>
            <a:r>
              <a:rPr lang="en-GB" altLang="x-none" sz="1400" b="0" err="1">
                <a:solidFill>
                  <a:srgbClr val="021EFD"/>
                </a:solidFill>
              </a:rPr>
              <a:t>.Science</a:t>
            </a:r>
            <a:r>
              <a:rPr lang="en-GB" altLang="x-none" sz="1400" b="0">
                <a:solidFill>
                  <a:srgbClr val="021EFD"/>
                </a:solidFill>
              </a:rPr>
              <a:t>. 2016 Mar 25;351(6280).</a:t>
            </a:r>
            <a:endParaRPr lang="en-GB" altLang="x-none" sz="1400">
              <a:solidFill>
                <a:srgbClr val="021EFD"/>
              </a:solidFill>
            </a:endParaRPr>
          </a:p>
        </p:txBody>
      </p:sp>
      <p:sp>
        <p:nvSpPr>
          <p:cNvPr id="5" name="Text Box 5"/>
          <p:cNvSpPr txBox="1">
            <a:spLocks noChangeArrowheads="1"/>
          </p:cNvSpPr>
          <p:nvPr/>
        </p:nvSpPr>
        <p:spPr bwMode="auto">
          <a:xfrm>
            <a:off x="0" y="228600"/>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3333"/>
                </a:solidFill>
              </a:rPr>
              <a:t>2016</a:t>
            </a:r>
            <a:endParaRPr lang="en-GB" altLang="x-none" sz="2400"/>
          </a:p>
        </p:txBody>
      </p:sp>
      <p:sp>
        <p:nvSpPr>
          <p:cNvPr id="6" name="Text Box 7"/>
          <p:cNvSpPr txBox="1">
            <a:spLocks noChangeArrowheads="1"/>
          </p:cNvSpPr>
          <p:nvPr/>
        </p:nvSpPr>
        <p:spPr bwMode="auto">
          <a:xfrm>
            <a:off x="1295400" y="228600"/>
            <a:ext cx="6400800"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17FF"/>
                </a:solidFill>
              </a:rPr>
              <a:t>Synthetic</a:t>
            </a:r>
            <a:r>
              <a:rPr lang="en-GB" altLang="x-none">
                <a:solidFill>
                  <a:srgbClr val="0717FF"/>
                </a:solidFill>
              </a:rPr>
              <a:t> Biology</a:t>
            </a:r>
            <a:endParaRPr lang="en-GB" altLang="x-none" sz="240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4437112"/>
            <a:ext cx="1944216"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260638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0" y="457200"/>
            <a:ext cx="6934200" cy="519113"/>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070AF2"/>
                </a:solidFill>
              </a:rPr>
              <a:t>Founding Milestones in Genetics</a:t>
            </a:r>
            <a:endParaRPr lang="en-GB" altLang="x-none" sz="2400" b="0">
              <a:solidFill>
                <a:srgbClr val="070AF2"/>
              </a:solidFill>
            </a:endParaRPr>
          </a:p>
        </p:txBody>
      </p:sp>
      <p:grpSp>
        <p:nvGrpSpPr>
          <p:cNvPr id="7184" name="Group 16"/>
          <p:cNvGrpSpPr>
            <a:grpSpLocks/>
          </p:cNvGrpSpPr>
          <p:nvPr/>
        </p:nvGrpSpPr>
        <p:grpSpPr bwMode="auto">
          <a:xfrm>
            <a:off x="228600" y="1600200"/>
            <a:ext cx="2514600" cy="4343400"/>
            <a:chOff x="144" y="1152"/>
            <a:chExt cx="1584" cy="2736"/>
          </a:xfrm>
        </p:grpSpPr>
        <p:pic>
          <p:nvPicPr>
            <p:cNvPr id="21522" name="Picture 3" descr="Men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152"/>
              <a:ext cx="768" cy="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3" name="Text Box 5"/>
            <p:cNvSpPr txBox="1">
              <a:spLocks noChangeArrowheads="1"/>
            </p:cNvSpPr>
            <p:nvPr/>
          </p:nvSpPr>
          <p:spPr bwMode="auto">
            <a:xfrm>
              <a:off x="144" y="2448"/>
              <a:ext cx="1584" cy="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070AF2"/>
                  </a:solidFill>
                </a:rPr>
                <a:t>Gregor </a:t>
              </a:r>
            </a:p>
            <a:p>
              <a:pPr algn="ctr">
                <a:spcBef>
                  <a:spcPct val="50000"/>
                </a:spcBef>
                <a:buFontTx/>
                <a:buNone/>
              </a:pPr>
              <a:r>
                <a:rPr lang="en-GB" altLang="x-none" sz="2400">
                  <a:solidFill>
                    <a:srgbClr val="070AF2"/>
                  </a:solidFill>
                </a:rPr>
                <a:t>Mendel</a:t>
              </a:r>
            </a:p>
            <a:p>
              <a:pPr algn="ctr">
                <a:spcBef>
                  <a:spcPct val="50000"/>
                </a:spcBef>
                <a:buFontTx/>
                <a:buNone/>
              </a:pPr>
              <a:r>
                <a:rPr lang="en-GB" altLang="x-none" sz="2400">
                  <a:solidFill>
                    <a:srgbClr val="FF0000"/>
                  </a:solidFill>
                </a:rPr>
                <a:t>1866</a:t>
              </a:r>
              <a:endParaRPr lang="en-GB" altLang="x-none" sz="2400" b="0">
                <a:solidFill>
                  <a:srgbClr val="FF0000"/>
                </a:solidFill>
              </a:endParaRPr>
            </a:p>
          </p:txBody>
        </p:sp>
        <p:sp>
          <p:nvSpPr>
            <p:cNvPr id="21524" name="Text Box 6"/>
            <p:cNvSpPr txBox="1">
              <a:spLocks noChangeArrowheads="1"/>
            </p:cNvSpPr>
            <p:nvPr/>
          </p:nvSpPr>
          <p:spPr bwMode="auto">
            <a:xfrm>
              <a:off x="480" y="3600"/>
              <a:ext cx="100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Genetics</a:t>
              </a:r>
              <a:endParaRPr lang="en-GB" altLang="x-none" sz="2400" b="0"/>
            </a:p>
          </p:txBody>
        </p:sp>
      </p:grpSp>
      <p:grpSp>
        <p:nvGrpSpPr>
          <p:cNvPr id="7185" name="Group 17"/>
          <p:cNvGrpSpPr>
            <a:grpSpLocks/>
          </p:cNvGrpSpPr>
          <p:nvPr/>
        </p:nvGrpSpPr>
        <p:grpSpPr bwMode="auto">
          <a:xfrm>
            <a:off x="2514600" y="1266825"/>
            <a:ext cx="2286000" cy="5438775"/>
            <a:chOff x="1584" y="912"/>
            <a:chExt cx="1440" cy="3426"/>
          </a:xfrm>
        </p:grpSpPr>
        <p:pic>
          <p:nvPicPr>
            <p:cNvPr id="215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912"/>
              <a:ext cx="1200"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0" name="Text Box 8"/>
            <p:cNvSpPr txBox="1">
              <a:spLocks noChangeArrowheads="1"/>
            </p:cNvSpPr>
            <p:nvPr/>
          </p:nvSpPr>
          <p:spPr bwMode="auto">
            <a:xfrm>
              <a:off x="1632" y="2382"/>
              <a:ext cx="1200" cy="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070AF2"/>
                  </a:solidFill>
                </a:rPr>
                <a:t>Friedrich </a:t>
              </a:r>
            </a:p>
            <a:p>
              <a:pPr algn="ctr">
                <a:spcBef>
                  <a:spcPct val="50000"/>
                </a:spcBef>
                <a:buFontTx/>
                <a:buNone/>
              </a:pPr>
              <a:r>
                <a:rPr lang="en-GB" altLang="x-none" sz="2400">
                  <a:solidFill>
                    <a:srgbClr val="070AF2"/>
                  </a:solidFill>
                </a:rPr>
                <a:t>Miescher</a:t>
              </a:r>
            </a:p>
            <a:p>
              <a:pPr algn="ctr">
                <a:spcBef>
                  <a:spcPct val="50000"/>
                </a:spcBef>
                <a:buFontTx/>
                <a:buNone/>
              </a:pPr>
              <a:r>
                <a:rPr lang="en-GB" altLang="x-none" sz="2400">
                  <a:solidFill>
                    <a:srgbClr val="FF0000"/>
                  </a:solidFill>
                </a:rPr>
                <a:t>1871</a:t>
              </a:r>
              <a:endParaRPr lang="en-GB" altLang="x-none" sz="2400" b="0">
                <a:solidFill>
                  <a:srgbClr val="FF0000"/>
                </a:solidFill>
              </a:endParaRPr>
            </a:p>
          </p:txBody>
        </p:sp>
        <p:sp>
          <p:nvSpPr>
            <p:cNvPr id="21521" name="Text Box 9"/>
            <p:cNvSpPr txBox="1">
              <a:spLocks noChangeArrowheads="1"/>
            </p:cNvSpPr>
            <p:nvPr/>
          </p:nvSpPr>
          <p:spPr bwMode="auto">
            <a:xfrm>
              <a:off x="1728" y="3360"/>
              <a:ext cx="1296" cy="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identified DNA as a distinct molecule</a:t>
              </a:r>
              <a:endParaRPr lang="en-GB" altLang="x-none" sz="2400" b="0"/>
            </a:p>
          </p:txBody>
        </p:sp>
      </p:grpSp>
      <p:grpSp>
        <p:nvGrpSpPr>
          <p:cNvPr id="7188" name="Group 20"/>
          <p:cNvGrpSpPr>
            <a:grpSpLocks/>
          </p:cNvGrpSpPr>
          <p:nvPr/>
        </p:nvGrpSpPr>
        <p:grpSpPr bwMode="auto">
          <a:xfrm>
            <a:off x="4724400" y="1828800"/>
            <a:ext cx="1981200" cy="4664075"/>
            <a:chOff x="2976" y="1152"/>
            <a:chExt cx="1248" cy="2938"/>
          </a:xfrm>
        </p:grpSpPr>
        <p:pic>
          <p:nvPicPr>
            <p:cNvPr id="2151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1152"/>
              <a:ext cx="776"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Text Box 11"/>
            <p:cNvSpPr txBox="1">
              <a:spLocks noChangeArrowheads="1"/>
            </p:cNvSpPr>
            <p:nvPr/>
          </p:nvSpPr>
          <p:spPr bwMode="auto">
            <a:xfrm>
              <a:off x="2976" y="2400"/>
              <a:ext cx="1200" cy="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070AF2"/>
                  </a:solidFill>
                </a:rPr>
                <a:t>Oswald T. Avery</a:t>
              </a:r>
            </a:p>
            <a:p>
              <a:pPr algn="ctr">
                <a:spcBef>
                  <a:spcPct val="50000"/>
                </a:spcBef>
                <a:buFontTx/>
                <a:buNone/>
              </a:pPr>
              <a:r>
                <a:rPr lang="en-GB" altLang="x-none" sz="2400">
                  <a:solidFill>
                    <a:srgbClr val="FF0000"/>
                  </a:solidFill>
                </a:rPr>
                <a:t>1944</a:t>
              </a:r>
              <a:endParaRPr lang="en-GB" altLang="x-none" sz="2400" b="0">
                <a:solidFill>
                  <a:srgbClr val="FF0000"/>
                </a:solidFill>
              </a:endParaRPr>
            </a:p>
          </p:txBody>
        </p:sp>
        <p:sp>
          <p:nvSpPr>
            <p:cNvPr id="21518" name="Text Box 12"/>
            <p:cNvSpPr txBox="1">
              <a:spLocks noChangeArrowheads="1"/>
            </p:cNvSpPr>
            <p:nvPr/>
          </p:nvSpPr>
          <p:spPr bwMode="auto">
            <a:xfrm>
              <a:off x="3072" y="3342"/>
              <a:ext cx="1152" cy="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DNA is hereditary material</a:t>
              </a:r>
              <a:endParaRPr lang="en-GB" altLang="x-none" sz="2400" b="0"/>
            </a:p>
          </p:txBody>
        </p:sp>
      </p:grpSp>
      <p:sp>
        <p:nvSpPr>
          <p:cNvPr id="21509" name="Text Box 21"/>
          <p:cNvSpPr txBox="1">
            <a:spLocks noChangeArrowheads="1"/>
          </p:cNvSpPr>
          <p:nvPr/>
        </p:nvSpPr>
        <p:spPr bwMode="auto">
          <a:xfrm>
            <a:off x="76200" y="6415088"/>
            <a:ext cx="1905000"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800" b="0">
                <a:solidFill>
                  <a:srgbClr val="0451FD"/>
                </a:solidFill>
              </a:rPr>
              <a:t>Green E, NHGRI</a:t>
            </a:r>
            <a:endParaRPr lang="en-GB" altLang="x-none" sz="2400" b="0"/>
          </a:p>
        </p:txBody>
      </p:sp>
      <p:grpSp>
        <p:nvGrpSpPr>
          <p:cNvPr id="7204" name="Group 36"/>
          <p:cNvGrpSpPr>
            <a:grpSpLocks/>
          </p:cNvGrpSpPr>
          <p:nvPr/>
        </p:nvGrpSpPr>
        <p:grpSpPr bwMode="auto">
          <a:xfrm>
            <a:off x="6934200" y="152400"/>
            <a:ext cx="1755775" cy="6581775"/>
            <a:chOff x="4368" y="96"/>
            <a:chExt cx="1106" cy="4146"/>
          </a:xfrm>
        </p:grpSpPr>
        <p:grpSp>
          <p:nvGrpSpPr>
            <p:cNvPr id="21511" name="Group 19"/>
            <p:cNvGrpSpPr>
              <a:grpSpLocks/>
            </p:cNvGrpSpPr>
            <p:nvPr/>
          </p:nvGrpSpPr>
          <p:grpSpPr bwMode="auto">
            <a:xfrm>
              <a:off x="4368" y="912"/>
              <a:ext cx="1106" cy="3330"/>
              <a:chOff x="4416" y="912"/>
              <a:chExt cx="1106" cy="3330"/>
            </a:xfrm>
          </p:grpSpPr>
          <p:pic>
            <p:nvPicPr>
              <p:cNvPr id="21513" name="Picture 13" descr="watson-crick-dn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912"/>
                <a:ext cx="1010"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 Box 14"/>
              <p:cNvSpPr txBox="1">
                <a:spLocks noChangeArrowheads="1"/>
              </p:cNvSpPr>
              <p:nvPr/>
            </p:nvSpPr>
            <p:spPr bwMode="auto">
              <a:xfrm>
                <a:off x="4466" y="2400"/>
                <a:ext cx="960" cy="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070AF2"/>
                    </a:solidFill>
                  </a:rPr>
                  <a:t>Watson &amp;Crick</a:t>
                </a:r>
              </a:p>
              <a:p>
                <a:pPr algn="ctr">
                  <a:spcBef>
                    <a:spcPct val="50000"/>
                  </a:spcBef>
                  <a:buFontTx/>
                  <a:buNone/>
                </a:pPr>
                <a:r>
                  <a:rPr lang="en-GB" altLang="x-none" sz="2400">
                    <a:solidFill>
                      <a:srgbClr val="FF0000"/>
                    </a:solidFill>
                  </a:rPr>
                  <a:t>1953</a:t>
                </a:r>
              </a:p>
            </p:txBody>
          </p:sp>
          <p:sp>
            <p:nvSpPr>
              <p:cNvPr id="21515" name="Text Box 15"/>
              <p:cNvSpPr txBox="1">
                <a:spLocks noChangeArrowheads="1"/>
              </p:cNvSpPr>
              <p:nvPr/>
            </p:nvSpPr>
            <p:spPr bwMode="auto">
              <a:xfrm>
                <a:off x="4514" y="3264"/>
                <a:ext cx="1008" cy="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t>Double helix structure of DNA</a:t>
                </a:r>
                <a:endParaRPr lang="en-GB" altLang="x-none" sz="2400" b="0"/>
              </a:p>
            </p:txBody>
          </p:sp>
        </p:grpSp>
        <p:pic>
          <p:nvPicPr>
            <p:cNvPr id="21512"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0" y="96"/>
              <a:ext cx="105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7184"/>
                                        </p:tgtEl>
                                        <p:attrNameLst>
                                          <p:attrName>style.visibility</p:attrName>
                                        </p:attrNameLst>
                                      </p:cBhvr>
                                      <p:to>
                                        <p:strVal val="visible"/>
                                      </p:to>
                                    </p:set>
                                    <p:animEffect transition="in" filter="fade">
                                      <p:cBhvr>
                                        <p:cTn id="7" dur="1000"/>
                                        <p:tgtEl>
                                          <p:spTgt spid="7184"/>
                                        </p:tgtEl>
                                      </p:cBhvr>
                                    </p:animEffect>
                                    <p:anim calcmode="lin" valueType="num">
                                      <p:cBhvr>
                                        <p:cTn id="8" dur="1000" fill="hold"/>
                                        <p:tgtEl>
                                          <p:spTgt spid="7184"/>
                                        </p:tgtEl>
                                        <p:attrNameLst>
                                          <p:attrName>ppt_x</p:attrName>
                                        </p:attrNameLst>
                                      </p:cBhvr>
                                      <p:tavLst>
                                        <p:tav tm="0">
                                          <p:val>
                                            <p:strVal val="#ppt_x"/>
                                          </p:val>
                                        </p:tav>
                                        <p:tav tm="100000">
                                          <p:val>
                                            <p:strVal val="#ppt_x"/>
                                          </p:val>
                                        </p:tav>
                                      </p:tavLst>
                                    </p:anim>
                                    <p:anim calcmode="lin" valueType="num">
                                      <p:cBhvr>
                                        <p:cTn id="9" dur="1000" fill="hold"/>
                                        <p:tgtEl>
                                          <p:spTgt spid="718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7185"/>
                                        </p:tgtEl>
                                        <p:attrNameLst>
                                          <p:attrName>style.visibility</p:attrName>
                                        </p:attrNameLst>
                                      </p:cBhvr>
                                      <p:to>
                                        <p:strVal val="visible"/>
                                      </p:to>
                                    </p:set>
                                    <p:animEffect transition="in" filter="fade">
                                      <p:cBhvr>
                                        <p:cTn id="13" dur="1000"/>
                                        <p:tgtEl>
                                          <p:spTgt spid="7185"/>
                                        </p:tgtEl>
                                      </p:cBhvr>
                                    </p:animEffect>
                                    <p:anim calcmode="lin" valueType="num">
                                      <p:cBhvr>
                                        <p:cTn id="14" dur="1000" fill="hold"/>
                                        <p:tgtEl>
                                          <p:spTgt spid="7185"/>
                                        </p:tgtEl>
                                        <p:attrNameLst>
                                          <p:attrName>ppt_x</p:attrName>
                                        </p:attrNameLst>
                                      </p:cBhvr>
                                      <p:tavLst>
                                        <p:tav tm="0">
                                          <p:val>
                                            <p:strVal val="#ppt_x"/>
                                          </p:val>
                                        </p:tav>
                                        <p:tav tm="100000">
                                          <p:val>
                                            <p:strVal val="#ppt_x"/>
                                          </p:val>
                                        </p:tav>
                                      </p:tavLst>
                                    </p:anim>
                                    <p:anim calcmode="lin" valueType="num">
                                      <p:cBhvr>
                                        <p:cTn id="15" dur="1000" fill="hold"/>
                                        <p:tgtEl>
                                          <p:spTgt spid="7185"/>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nodeType="afterEffect">
                                  <p:stCondLst>
                                    <p:cond delay="0"/>
                                  </p:stCondLst>
                                  <p:childTnLst>
                                    <p:set>
                                      <p:cBhvr>
                                        <p:cTn id="18" dur="1" fill="hold">
                                          <p:stCondLst>
                                            <p:cond delay="0"/>
                                          </p:stCondLst>
                                        </p:cTn>
                                        <p:tgtEl>
                                          <p:spTgt spid="7188"/>
                                        </p:tgtEl>
                                        <p:attrNameLst>
                                          <p:attrName>style.visibility</p:attrName>
                                        </p:attrNameLst>
                                      </p:cBhvr>
                                      <p:to>
                                        <p:strVal val="visible"/>
                                      </p:to>
                                    </p:set>
                                    <p:animEffect transition="in" filter="fade">
                                      <p:cBhvr>
                                        <p:cTn id="19" dur="1000"/>
                                        <p:tgtEl>
                                          <p:spTgt spid="7188"/>
                                        </p:tgtEl>
                                      </p:cBhvr>
                                    </p:animEffect>
                                    <p:anim calcmode="lin" valueType="num">
                                      <p:cBhvr>
                                        <p:cTn id="20" dur="1000" fill="hold"/>
                                        <p:tgtEl>
                                          <p:spTgt spid="7188"/>
                                        </p:tgtEl>
                                        <p:attrNameLst>
                                          <p:attrName>ppt_x</p:attrName>
                                        </p:attrNameLst>
                                      </p:cBhvr>
                                      <p:tavLst>
                                        <p:tav tm="0">
                                          <p:val>
                                            <p:strVal val="#ppt_x"/>
                                          </p:val>
                                        </p:tav>
                                        <p:tav tm="100000">
                                          <p:val>
                                            <p:strVal val="#ppt_x"/>
                                          </p:val>
                                        </p:tav>
                                      </p:tavLst>
                                    </p:anim>
                                    <p:anim calcmode="lin" valueType="num">
                                      <p:cBhvr>
                                        <p:cTn id="21" dur="1000" fill="hold"/>
                                        <p:tgtEl>
                                          <p:spTgt spid="7188"/>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nodeType="afterEffect">
                                  <p:stCondLst>
                                    <p:cond delay="0"/>
                                  </p:stCondLst>
                                  <p:childTnLst>
                                    <p:set>
                                      <p:cBhvr>
                                        <p:cTn id="24" dur="1" fill="hold">
                                          <p:stCondLst>
                                            <p:cond delay="0"/>
                                          </p:stCondLst>
                                        </p:cTn>
                                        <p:tgtEl>
                                          <p:spTgt spid="7204"/>
                                        </p:tgtEl>
                                        <p:attrNameLst>
                                          <p:attrName>style.visibility</p:attrName>
                                        </p:attrNameLst>
                                      </p:cBhvr>
                                      <p:to>
                                        <p:strVal val="visible"/>
                                      </p:to>
                                    </p:set>
                                    <p:animEffect transition="in" filter="fade">
                                      <p:cBhvr>
                                        <p:cTn id="25" dur="1000"/>
                                        <p:tgtEl>
                                          <p:spTgt spid="7204"/>
                                        </p:tgtEl>
                                      </p:cBhvr>
                                    </p:animEffect>
                                    <p:anim calcmode="lin" valueType="num">
                                      <p:cBhvr>
                                        <p:cTn id="26" dur="1000" fill="hold"/>
                                        <p:tgtEl>
                                          <p:spTgt spid="7204"/>
                                        </p:tgtEl>
                                        <p:attrNameLst>
                                          <p:attrName>ppt_x</p:attrName>
                                        </p:attrNameLst>
                                      </p:cBhvr>
                                      <p:tavLst>
                                        <p:tav tm="0">
                                          <p:val>
                                            <p:strVal val="#ppt_x"/>
                                          </p:val>
                                        </p:tav>
                                        <p:tav tm="100000">
                                          <p:val>
                                            <p:strVal val="#ppt_x"/>
                                          </p:val>
                                        </p:tav>
                                      </p:tavLst>
                                    </p:anim>
                                    <p:anim calcmode="lin" valueType="num">
                                      <p:cBhvr>
                                        <p:cTn id="27" dur="1000" fill="hold"/>
                                        <p:tgtEl>
                                          <p:spTgt spid="7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4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130300"/>
            <a:ext cx="5588000"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01378" name="Text Box 3"/>
          <p:cNvSpPr txBox="1">
            <a:spLocks noChangeArrowheads="1"/>
          </p:cNvSpPr>
          <p:nvPr/>
        </p:nvSpPr>
        <p:spPr bwMode="auto">
          <a:xfrm>
            <a:off x="0" y="2286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rPr>
              <a:t>Synthetic microbe has fewest genes, but many mysteries.</a:t>
            </a:r>
            <a:r>
              <a:rPr lang="en-GB" altLang="x-none" sz="2400">
                <a:solidFill>
                  <a:srgbClr val="666666"/>
                </a:solidFill>
              </a:rPr>
              <a:t> Robert F. Service</a:t>
            </a:r>
          </a:p>
        </p:txBody>
      </p:sp>
      <p:sp>
        <p:nvSpPr>
          <p:cNvPr id="101379" name="Text Box 4"/>
          <p:cNvSpPr txBox="1">
            <a:spLocks noChangeArrowheads="1"/>
          </p:cNvSpPr>
          <p:nvPr/>
        </p:nvSpPr>
        <p:spPr bwMode="auto">
          <a:xfrm>
            <a:off x="0" y="6232525"/>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000">
                <a:solidFill>
                  <a:srgbClr val="021EFD"/>
                </a:solidFill>
              </a:rPr>
              <a:t>Meet Syn 3.0 and its record-setting small number of genes, 473</a:t>
            </a:r>
            <a:endParaRPr lang="en-GB" altLang="x-none" sz="2400">
              <a:solidFill>
                <a:srgbClr val="666666"/>
              </a:solidFill>
            </a:endParaRPr>
          </a:p>
        </p:txBody>
      </p:sp>
      <p:sp>
        <p:nvSpPr>
          <p:cNvPr id="101380" name="Text Box 5"/>
          <p:cNvSpPr txBox="1">
            <a:spLocks noChangeArrowheads="1"/>
          </p:cNvSpPr>
          <p:nvPr/>
        </p:nvSpPr>
        <p:spPr bwMode="auto">
          <a:xfrm>
            <a:off x="0" y="6553200"/>
            <a:ext cx="899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i="1">
                <a:solidFill>
                  <a:srgbClr val="021EFD"/>
                </a:solidFill>
              </a:rPr>
              <a:t>Science</a:t>
            </a:r>
            <a:r>
              <a:rPr lang="fr-FR" altLang="x-none" sz="1400" i="1">
                <a:solidFill>
                  <a:srgbClr val="021EFD"/>
                </a:solidFill>
              </a:rPr>
              <a:t>. </a:t>
            </a:r>
            <a:r>
              <a:rPr lang="en-GB" altLang="x-none" sz="1400">
                <a:solidFill>
                  <a:srgbClr val="021EFD"/>
                </a:solidFill>
              </a:rPr>
              <a:t>25 Mar 2016:Vol. 351, Issue 6280, pp. 1380-1381DOI: 10.1126/science.351.6280.1380</a:t>
            </a:r>
            <a:r>
              <a:rPr lang="fr-FR" altLang="x-none" sz="1400">
                <a:solidFill>
                  <a:srgbClr val="021EFD"/>
                </a:solidFill>
              </a:rPr>
              <a:t>.</a:t>
            </a:r>
            <a:r>
              <a:rPr lang="en-GB" altLang="x-none" sz="2400">
                <a:solidFill>
                  <a:srgbClr val="666666"/>
                </a:solidFill>
                <a:hlinkClick r:id="rId4"/>
              </a:rPr>
              <a:t> </a:t>
            </a:r>
            <a:endParaRPr lang="en-GB" altLang="x-none" sz="2400">
              <a:solidFill>
                <a:srgbClr val="666666"/>
              </a:solidFill>
            </a:endParaRPr>
          </a:p>
        </p:txBody>
      </p:sp>
      <p:sp>
        <p:nvSpPr>
          <p:cNvPr id="101381" name="Text Box 6"/>
          <p:cNvSpPr txBox="1">
            <a:spLocks noChangeArrowheads="1"/>
          </p:cNvSpPr>
          <p:nvPr/>
        </p:nvSpPr>
        <p:spPr bwMode="auto">
          <a:xfrm>
            <a:off x="7620000" y="1812925"/>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3333"/>
                </a:solidFill>
              </a:rPr>
              <a:t>2016</a:t>
            </a:r>
            <a:endParaRPr lang="en-GB" altLang="x-none"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88913"/>
            <a:ext cx="56165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ZoneTexte 2"/>
          <p:cNvSpPr txBox="1">
            <a:spLocks noChangeArrowheads="1"/>
          </p:cNvSpPr>
          <p:nvPr/>
        </p:nvSpPr>
        <p:spPr bwMode="auto">
          <a:xfrm>
            <a:off x="0" y="5776913"/>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1200" b="0"/>
              <a:t>Illustration of a hypothetical yeast genome structure model encompassing all synthetic chromosomes (gold) completed to date (white, native chromosomes). One-third of the chromosomes in the yeast genome have now been designed and synthesized by the Synthetic Yeast Genome Project (Sc2.0). A three-dimensional model of the chromosomes was generated with the Hi-C method. An "envelope" (thick tube shapes) represents the population of chromosome-interacting molecules; translucent tips reveal a 30-nanometer fiber modeled inside.</a:t>
            </a:r>
            <a:endParaRPr lang="en-GB" altLang="x-none" sz="1200"/>
          </a:p>
        </p:txBody>
      </p:sp>
      <p:sp>
        <p:nvSpPr>
          <p:cNvPr id="103427" name="ZoneTexte 3"/>
          <p:cNvSpPr txBox="1">
            <a:spLocks noChangeArrowheads="1"/>
          </p:cNvSpPr>
          <p:nvPr/>
        </p:nvSpPr>
        <p:spPr bwMode="auto">
          <a:xfrm>
            <a:off x="6227763" y="1093788"/>
            <a:ext cx="2916237" cy="38481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000">
                <a:solidFill>
                  <a:srgbClr val="0717FF"/>
                </a:solidFill>
              </a:rPr>
              <a:t>Chemically synthesized genomes like Sc2.0 are fully customizable and allow experimentalists to ask otherwise intractable questions about chromosome structure, function, and evolution with a bottom-up design strategy</a:t>
            </a:r>
            <a:r>
              <a:rPr lang="fr-FR" altLang="x-none" sz="2400" b="0">
                <a:solidFill>
                  <a:srgbClr val="0717FF"/>
                </a:solidFill>
              </a:rPr>
              <a:t>.</a:t>
            </a:r>
            <a:endParaRPr lang="fr-FR" altLang="x-none" sz="2400">
              <a:solidFill>
                <a:srgbClr val="0717FF"/>
              </a:solidFill>
            </a:endParaRPr>
          </a:p>
        </p:txBody>
      </p:sp>
      <p:sp>
        <p:nvSpPr>
          <p:cNvPr id="103428" name="ZoneTexte 4"/>
          <p:cNvSpPr txBox="1">
            <a:spLocks noChangeArrowheads="1"/>
          </p:cNvSpPr>
          <p:nvPr/>
        </p:nvSpPr>
        <p:spPr bwMode="auto">
          <a:xfrm>
            <a:off x="6875463" y="188913"/>
            <a:ext cx="1512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fr-FR" altLang="x-none" sz="4000">
                <a:solidFill>
                  <a:srgbClr val="FF0000"/>
                </a:solidFill>
              </a:rPr>
              <a:t>2017</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0" y="115888"/>
            <a:ext cx="8956675"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defRPr/>
            </a:pPr>
            <a:r>
              <a:rPr lang="en-GB" altLang="x-none" sz="2800">
                <a:ln w="0"/>
                <a:solidFill>
                  <a:srgbClr val="0717FF"/>
                </a:solidFill>
                <a:effectLst>
                  <a:outerShdw blurRad="38100" dist="19050" dir="2700000" algn="tl" rotWithShape="0">
                    <a:schemeClr val="dk1">
                      <a:alpha val="40000"/>
                    </a:schemeClr>
                  </a:outerShdw>
                </a:effectLst>
                <a:latin typeface="Arial" charset="0"/>
              </a:rPr>
              <a:t>Sc2.0 </a:t>
            </a:r>
            <a:r>
              <a:rPr lang="en-GB" altLang="x-none" sz="2800">
                <a:ln w="0"/>
                <a:solidFill>
                  <a:srgbClr val="0717FF"/>
                </a:solidFill>
                <a:effectLst>
                  <a:outerShdw blurRad="38100" dist="19050" dir="2700000" algn="tl" rotWithShape="0">
                    <a:schemeClr val="dk1">
                      <a:alpha val="40000"/>
                    </a:schemeClr>
                  </a:outerShdw>
                </a:effectLst>
                <a:latin typeface="+mj-lt"/>
              </a:rPr>
              <a:t>Consortium</a:t>
            </a:r>
            <a:r>
              <a:rPr lang="en-GB" altLang="x-none" sz="2800">
                <a:ln w="0"/>
                <a:solidFill>
                  <a:srgbClr val="0717FF"/>
                </a:solidFill>
                <a:effectLst>
                  <a:outerShdw blurRad="38100" dist="19050" dir="2700000" algn="tl" rotWithShape="0">
                    <a:schemeClr val="dk1">
                      <a:alpha val="40000"/>
                    </a:schemeClr>
                  </a:outerShdw>
                </a:effectLst>
                <a:latin typeface="Arial" charset="0"/>
              </a:rPr>
              <a:t> chromosome assignments</a:t>
            </a:r>
            <a:r>
              <a:rPr lang="en-GB" altLang="x-none" sz="1451" b="0">
                <a:ln w="0"/>
                <a:solidFill>
                  <a:schemeClr val="tx1"/>
                </a:solidFill>
                <a:effectLst>
                  <a:outerShdw blurRad="38100" dist="19050" dir="2700000" algn="tl" rotWithShape="0">
                    <a:schemeClr val="dk1">
                      <a:alpha val="40000"/>
                    </a:schemeClr>
                  </a:outerShdw>
                </a:effectLst>
                <a:latin typeface="Arial" charset="0"/>
              </a:rPr>
              <a:t>.</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913" y="6161088"/>
            <a:ext cx="1227137" cy="652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979488"/>
            <a:ext cx="7273925" cy="4892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936625" y="5972175"/>
            <a:ext cx="39179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pPr>
              <a:defRPr/>
            </a:pPr>
            <a:r>
              <a:rPr lang="en-GB" altLang="x-none" sz="1089">
                <a:latin typeface="Arial" charset="0"/>
              </a:rPr>
              <a:t>Sarah M. Richardson et al. Science 2017;355:1040-1044</a:t>
            </a:r>
          </a:p>
        </p:txBody>
      </p:sp>
      <p:sp>
        <p:nvSpPr>
          <p:cNvPr id="104453" name="ZoneTexte 1"/>
          <p:cNvSpPr txBox="1">
            <a:spLocks noChangeArrowheads="1"/>
          </p:cNvSpPr>
          <p:nvPr/>
        </p:nvSpPr>
        <p:spPr bwMode="auto">
          <a:xfrm>
            <a:off x="611188" y="6203950"/>
            <a:ext cx="7129462" cy="584200"/>
          </a:xfrm>
          <a:prstGeom prst="rect">
            <a:avLst/>
          </a:prstGeom>
          <a:solidFill>
            <a:srgbClr val="FFFF00"/>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a:solidFill>
                  <a:srgbClr val="0717FF"/>
                </a:solidFill>
              </a:rPr>
              <a:t>Design of a synthetic yeast genome</a:t>
            </a:r>
          </a:p>
        </p:txBody>
      </p:sp>
      <p:sp>
        <p:nvSpPr>
          <p:cNvPr id="7" name="Rectangle 6"/>
          <p:cNvSpPr/>
          <p:nvPr/>
        </p:nvSpPr>
        <p:spPr>
          <a:xfrm>
            <a:off x="7380312" y="1124744"/>
            <a:ext cx="1800200" cy="4401205"/>
          </a:xfrm>
          <a:prstGeom prst="rect">
            <a:avLst/>
          </a:prstGeom>
          <a:solidFill>
            <a:srgbClr val="FFFF00"/>
          </a:solidFill>
          <a:ln>
            <a:solidFill>
              <a:srgbClr val="FB0817"/>
            </a:solidFill>
          </a:ln>
        </p:spPr>
        <p:txBody>
          <a:bodyPr wrap="square">
            <a:spAutoFit/>
          </a:bodyPr>
          <a:lstStyle/>
          <a:p>
            <a:pPr>
              <a:defRPr/>
            </a:pPr>
            <a:r>
              <a:rPr lang="en-GB" sz="2000">
                <a:solidFill>
                  <a:srgbClr val="0717FF"/>
                </a:solidFill>
                <a:ea typeface="Arial" charset="0"/>
                <a:cs typeface="Arial" charset="0"/>
              </a:rPr>
              <a:t>When researchers put chunks of synthetic DNA into yeast cells, the cells swapped out parts of their original DNA for the matching engineered snippets.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5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ext Box 2"/>
          <p:cNvSpPr txBox="1">
            <a:spLocks noChangeArrowheads="1"/>
          </p:cNvSpPr>
          <p:nvPr/>
        </p:nvSpPr>
        <p:spPr bwMode="auto">
          <a:xfrm>
            <a:off x="152400" y="1676400"/>
            <a:ext cx="8839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21EFD"/>
                </a:solidFill>
              </a:rPr>
              <a:t>Genome Announcements</a:t>
            </a:r>
            <a:endParaRPr lang="en-GB" altLang="x-none" sz="3600"/>
          </a:p>
          <a:p>
            <a:pPr algn="ctr">
              <a:spcBef>
                <a:spcPct val="50000"/>
              </a:spcBef>
              <a:buFontTx/>
              <a:buNone/>
            </a:pPr>
            <a:r>
              <a:rPr lang="en-GB" altLang="x-none" sz="3600"/>
              <a:t>http://</a:t>
            </a:r>
            <a:r>
              <a:rPr lang="en-GB" altLang="x-none" sz="3600" err="1"/>
              <a:t>genomea.asm.org</a:t>
            </a:r>
            <a:r>
              <a:rPr lang="en-GB" altLang="x-none" sz="3600"/>
              <a:t>/</a:t>
            </a:r>
            <a:endParaRPr lang="en-GB" altLang="x-none" sz="2400"/>
          </a:p>
        </p:txBody>
      </p:sp>
      <p:sp>
        <p:nvSpPr>
          <p:cNvPr id="102402" name="Text Box 2"/>
          <p:cNvSpPr txBox="1">
            <a:spLocks noChangeArrowheads="1"/>
          </p:cNvSpPr>
          <p:nvPr/>
        </p:nvSpPr>
        <p:spPr bwMode="auto">
          <a:xfrm>
            <a:off x="152400" y="3657600"/>
            <a:ext cx="87630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GB" altLang="x-none" sz="3600">
                <a:solidFill>
                  <a:srgbClr val="021EFD"/>
                </a:solidFill>
              </a:rPr>
              <a:t>Genome News Network</a:t>
            </a:r>
            <a:endParaRPr lang="en-GB" altLang="x-none"/>
          </a:p>
          <a:p>
            <a:pPr algn="ctr">
              <a:spcBef>
                <a:spcPct val="50000"/>
              </a:spcBef>
              <a:defRPr/>
            </a:pPr>
            <a:r>
              <a:rPr lang="en-GB" altLang="x-none" sz="3600"/>
              <a:t>http://</a:t>
            </a:r>
            <a:r>
              <a:rPr lang="en-GB" altLang="x-none" sz="3600" err="1"/>
              <a:t>www.genomenewsnetwork.org</a:t>
            </a:r>
            <a:r>
              <a:rPr lang="en-GB" altLang="x-none" sz="3600"/>
              <a:t>/</a:t>
            </a:r>
          </a:p>
        </p:txBody>
      </p:sp>
      <p:sp>
        <p:nvSpPr>
          <p:cNvPr id="2" name="ZoneTexte 1"/>
          <p:cNvSpPr txBox="1"/>
          <p:nvPr/>
        </p:nvSpPr>
        <p:spPr>
          <a:xfrm>
            <a:off x="0" y="116632"/>
            <a:ext cx="9144000" cy="1077218"/>
          </a:xfrm>
          <a:prstGeom prst="rect">
            <a:avLst/>
          </a:prstGeom>
          <a:noFill/>
        </p:spPr>
        <p:txBody>
          <a:bodyPr wrap="square" rtlCol="0">
            <a:spAutoFit/>
          </a:bodyPr>
          <a:lstStyle/>
          <a:p>
            <a:r>
              <a:rPr lang="en-GB" sz="3200"/>
              <a:t>More genomes and sequencing projects can be followed 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4"/>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108546" name="Rectangle 5"/>
          <p:cNvSpPr>
            <a:spLocks noChangeArrowheads="1"/>
          </p:cNvSpPr>
          <p:nvPr/>
        </p:nvSpPr>
        <p:spPr bwMode="auto">
          <a:xfrm>
            <a:off x="0" y="2819400"/>
            <a:ext cx="9144000" cy="762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400">
                <a:solidFill>
                  <a:srgbClr val="070AF2"/>
                </a:solidFill>
                <a:latin typeface="Times" charset="0"/>
              </a:rPr>
              <a:t>How big are genomes?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110594" name="Text Box 3"/>
          <p:cNvSpPr txBox="1">
            <a:spLocks noChangeArrowheads="1"/>
          </p:cNvSpPr>
          <p:nvPr/>
        </p:nvSpPr>
        <p:spPr bwMode="auto">
          <a:xfrm>
            <a:off x="1295400" y="304800"/>
            <a:ext cx="56388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0000"/>
                </a:solidFill>
                <a:latin typeface="Times" charset="0"/>
              </a:rPr>
              <a:t>How big are genome sizes?</a:t>
            </a:r>
            <a:endParaRPr lang="en-GB" altLang="x-none" sz="2400" b="0">
              <a:latin typeface="Times" charset="0"/>
            </a:endParaRPr>
          </a:p>
        </p:txBody>
      </p:sp>
      <p:sp>
        <p:nvSpPr>
          <p:cNvPr id="110595" name="Text Box 4"/>
          <p:cNvSpPr txBox="1">
            <a:spLocks noChangeArrowheads="1"/>
          </p:cNvSpPr>
          <p:nvPr/>
        </p:nvSpPr>
        <p:spPr bwMode="auto">
          <a:xfrm>
            <a:off x="228600" y="1371600"/>
            <a:ext cx="8686800" cy="466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2800">
                <a:solidFill>
                  <a:srgbClr val="021EFD"/>
                </a:solidFill>
              </a:rPr>
              <a:t>•</a:t>
            </a:r>
            <a:r>
              <a:rPr lang="en-US" altLang="x-none" sz="2800"/>
              <a:t> Viral genomes: 1 kb to 360 kb (</a:t>
            </a:r>
            <a:r>
              <a:rPr lang="en-GB" altLang="x-none" sz="2800" i="1">
                <a:latin typeface="Times New Roman" charset="0"/>
              </a:rPr>
              <a:t>Canarypox virus</a:t>
            </a:r>
            <a:r>
              <a:rPr lang="en-GB" altLang="x-none" sz="2800">
                <a:latin typeface="Times New Roman" charset="0"/>
              </a:rPr>
              <a:t>)</a:t>
            </a:r>
            <a:r>
              <a:rPr lang="en-US" altLang="x-none" sz="2800"/>
              <a:t> </a:t>
            </a:r>
          </a:p>
          <a:p>
            <a:pPr>
              <a:spcBef>
                <a:spcPct val="0"/>
              </a:spcBef>
              <a:buFontTx/>
              <a:buNone/>
            </a:pPr>
            <a:endParaRPr lang="en-US" altLang="x-none" sz="2800"/>
          </a:p>
          <a:p>
            <a:pPr>
              <a:spcBef>
                <a:spcPct val="0"/>
              </a:spcBef>
              <a:buFontTx/>
              <a:buNone/>
            </a:pPr>
            <a:r>
              <a:rPr lang="en-US" altLang="x-none" sz="2800"/>
              <a:t>With the discovery of giant viruses:</a:t>
            </a:r>
          </a:p>
          <a:p>
            <a:pPr>
              <a:spcBef>
                <a:spcPct val="0"/>
              </a:spcBef>
              <a:buFontTx/>
              <a:buNone/>
            </a:pPr>
            <a:r>
              <a:rPr lang="en-US" altLang="x-none" sz="2800"/>
              <a:t>Pandarovirus: </a:t>
            </a:r>
            <a:r>
              <a:rPr lang="en-US" altLang="x-none" sz="2800">
                <a:solidFill>
                  <a:srgbClr val="FF0000"/>
                </a:solidFill>
              </a:rPr>
              <a:t>2.5 Mb</a:t>
            </a:r>
            <a:endParaRPr lang="en-US" altLang="x-none" sz="2800"/>
          </a:p>
          <a:p>
            <a:pPr>
              <a:spcBef>
                <a:spcPct val="0"/>
              </a:spcBef>
              <a:buFontTx/>
              <a:buNone/>
            </a:pPr>
            <a:r>
              <a:rPr lang="en-GB" altLang="x-none" sz="2400" i="1"/>
              <a:t>Larger than Encephalitozoon intestinalis (</a:t>
            </a:r>
            <a:r>
              <a:rPr lang="en-GB" altLang="x-none" sz="2400">
                <a:solidFill>
                  <a:srgbClr val="0000FF"/>
                </a:solidFill>
              </a:rPr>
              <a:t>2.3</a:t>
            </a:r>
            <a:r>
              <a:rPr lang="fr-FR" altLang="x-none" sz="2400">
                <a:solidFill>
                  <a:srgbClr val="0000FF"/>
                </a:solidFill>
              </a:rPr>
              <a:t> M</a:t>
            </a:r>
            <a:r>
              <a:rPr lang="en-GB" altLang="x-none" sz="2400">
                <a:solidFill>
                  <a:srgbClr val="0000FF"/>
                </a:solidFill>
              </a:rPr>
              <a:t>bp</a:t>
            </a:r>
            <a:r>
              <a:rPr lang="en-GB" altLang="x-none" sz="2400"/>
              <a:t>)</a:t>
            </a:r>
            <a:endParaRPr lang="en-GB" altLang="x-none" sz="2400" b="0">
              <a:latin typeface="Times" charset="0"/>
            </a:endParaRPr>
          </a:p>
          <a:p>
            <a:pPr>
              <a:spcBef>
                <a:spcPct val="0"/>
              </a:spcBef>
              <a:buFontTx/>
              <a:buNone/>
            </a:pPr>
            <a:r>
              <a:rPr lang="en-GB" altLang="x-none" sz="2400"/>
              <a:t>and similar to </a:t>
            </a:r>
            <a:r>
              <a:rPr lang="en-GB" altLang="x-none" sz="2400" i="1"/>
              <a:t>Encephalitozoon cuniculi</a:t>
            </a:r>
            <a:r>
              <a:rPr lang="en-GB" altLang="x-none" sz="2400"/>
              <a:t> (</a:t>
            </a:r>
            <a:r>
              <a:rPr lang="en-GB" altLang="x-none" sz="2400">
                <a:solidFill>
                  <a:srgbClr val="0717FF"/>
                </a:solidFill>
              </a:rPr>
              <a:t>2.5 Mbp</a:t>
            </a:r>
            <a:r>
              <a:rPr lang="en-GB" altLang="x-none" sz="2400"/>
              <a:t>)</a:t>
            </a:r>
            <a:endParaRPr lang="en-US" altLang="x-none" sz="2800"/>
          </a:p>
          <a:p>
            <a:pPr>
              <a:spcBef>
                <a:spcPct val="0"/>
              </a:spcBef>
              <a:buFontTx/>
              <a:buNone/>
            </a:pPr>
            <a:endParaRPr lang="en-US" altLang="x-none" sz="2800"/>
          </a:p>
          <a:p>
            <a:pPr>
              <a:spcBef>
                <a:spcPct val="0"/>
              </a:spcBef>
              <a:buFontTx/>
              <a:buNone/>
            </a:pPr>
            <a:r>
              <a:rPr lang="en-US" altLang="x-none" sz="2800">
                <a:solidFill>
                  <a:srgbClr val="021EFD"/>
                </a:solidFill>
              </a:rPr>
              <a:t>•</a:t>
            </a:r>
            <a:r>
              <a:rPr lang="en-US" altLang="x-none" sz="2800"/>
              <a:t> Bacterial genomes: </a:t>
            </a:r>
            <a:r>
              <a:rPr lang="en-US" altLang="x-none" sz="2800">
                <a:solidFill>
                  <a:srgbClr val="0000FF"/>
                </a:solidFill>
              </a:rPr>
              <a:t>0.5 Mb to 13 Mb;</a:t>
            </a:r>
          </a:p>
          <a:p>
            <a:pPr>
              <a:spcBef>
                <a:spcPct val="0"/>
              </a:spcBef>
              <a:buFontTx/>
              <a:buNone/>
            </a:pPr>
            <a:endParaRPr lang="en-US" altLang="x-none" sz="2800"/>
          </a:p>
          <a:p>
            <a:pPr>
              <a:spcBef>
                <a:spcPct val="0"/>
              </a:spcBef>
              <a:buFontTx/>
              <a:buNone/>
            </a:pPr>
            <a:r>
              <a:rPr lang="en-US" altLang="x-none" sz="2800">
                <a:solidFill>
                  <a:srgbClr val="021EFD"/>
                </a:solidFill>
              </a:rPr>
              <a:t>•</a:t>
            </a:r>
            <a:r>
              <a:rPr lang="en-US" altLang="x-none" sz="2800"/>
              <a:t> Eukaryotic genomes: </a:t>
            </a:r>
            <a:r>
              <a:rPr lang="en-US" altLang="x-none" sz="2800">
                <a:solidFill>
                  <a:srgbClr val="0000FF"/>
                </a:solidFill>
              </a:rPr>
              <a:t>2.3 Mb to 670 Gb (</a:t>
            </a:r>
            <a:r>
              <a:rPr lang="en-GB" altLang="x-none" sz="2400" b="0" i="1">
                <a:solidFill>
                  <a:srgbClr val="1848A6"/>
                </a:solidFill>
                <a:hlinkClick r:id="rId3"/>
              </a:rPr>
              <a:t>Polychaos dubium</a:t>
            </a:r>
            <a:r>
              <a:rPr lang="en-GB" altLang="x-none" sz="2400" b="0"/>
              <a:t> (</a:t>
            </a:r>
            <a:r>
              <a:rPr lang="en-GB" altLang="x-none" sz="2400" b="0" i="1"/>
              <a:t>"Amoeba" dubia</a:t>
            </a:r>
            <a:r>
              <a:rPr lang="en-GB" altLang="x-none" sz="2400" b="0">
                <a:latin typeface="Helvetica" charset="0"/>
              </a:rPr>
              <a:t>))</a:t>
            </a:r>
            <a:r>
              <a:rPr lang="en-US" altLang="x-none" sz="2800">
                <a:solidFill>
                  <a:srgbClr val="0000FF"/>
                </a:solidFill>
              </a:rPr>
              <a:t>;</a:t>
            </a:r>
            <a:endParaRPr lang="en-GB" altLang="x-none" sz="2800">
              <a:solidFill>
                <a:srgbClr val="0000FF"/>
              </a:solidFill>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1" name="Group 13"/>
          <p:cNvGrpSpPr>
            <a:grpSpLocks/>
          </p:cNvGrpSpPr>
          <p:nvPr/>
        </p:nvGrpSpPr>
        <p:grpSpPr bwMode="auto">
          <a:xfrm>
            <a:off x="76200" y="88900"/>
            <a:ext cx="9067800" cy="6692900"/>
            <a:chOff x="48" y="56"/>
            <a:chExt cx="5712" cy="4216"/>
          </a:xfrm>
        </p:grpSpPr>
        <p:sp>
          <p:nvSpPr>
            <p:cNvPr id="112642" name="Rectangle 2"/>
            <p:cNvSpPr>
              <a:spLocks noChangeArrowheads="1"/>
            </p:cNvSpPr>
            <p:nvPr/>
          </p:nvSpPr>
          <p:spPr bwMode="auto">
            <a:xfrm>
              <a:off x="48" y="56"/>
              <a:ext cx="5712" cy="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grpSp>
          <p:nvGrpSpPr>
            <p:cNvPr id="112643" name="Group 6"/>
            <p:cNvGrpSpPr>
              <a:grpSpLocks/>
            </p:cNvGrpSpPr>
            <p:nvPr/>
          </p:nvGrpSpPr>
          <p:grpSpPr bwMode="auto">
            <a:xfrm>
              <a:off x="336" y="144"/>
              <a:ext cx="5232" cy="3936"/>
              <a:chOff x="336" y="144"/>
              <a:chExt cx="5232" cy="3936"/>
            </a:xfrm>
          </p:grpSpPr>
          <p:pic>
            <p:nvPicPr>
              <p:cNvPr id="112650" name="Picture 4" descr="GenomeSizesByDom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144"/>
                <a:ext cx="5189" cy="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1" name="Text Box 5"/>
              <p:cNvSpPr txBox="1">
                <a:spLocks noChangeArrowheads="1"/>
              </p:cNvSpPr>
              <p:nvPr/>
            </p:nvSpPr>
            <p:spPr bwMode="auto">
              <a:xfrm>
                <a:off x="3360" y="3862"/>
                <a:ext cx="2208" cy="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400">
                    <a:solidFill>
                      <a:srgbClr val="0000FF"/>
                    </a:solidFill>
                  </a:rPr>
                  <a:t>Pennisi E. (2013). Science. 341:226-7.</a:t>
                </a:r>
                <a:endParaRPr lang="en-GB" altLang="x-none" sz="2400" b="0"/>
              </a:p>
            </p:txBody>
          </p:sp>
        </p:grpSp>
        <p:sp>
          <p:nvSpPr>
            <p:cNvPr id="112644" name="Text Box 7"/>
            <p:cNvSpPr txBox="1">
              <a:spLocks noChangeArrowheads="1"/>
            </p:cNvSpPr>
            <p:nvPr/>
          </p:nvSpPr>
          <p:spPr bwMode="auto">
            <a:xfrm>
              <a:off x="288" y="624"/>
              <a:ext cx="124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21EFD"/>
                  </a:solidFill>
                </a:rPr>
                <a:t>1 kb - 360kb</a:t>
              </a:r>
              <a:endParaRPr lang="fr-FR" altLang="x-none" sz="2400" b="0"/>
            </a:p>
          </p:txBody>
        </p:sp>
        <p:sp>
          <p:nvSpPr>
            <p:cNvPr id="112645" name="Text Box 8"/>
            <p:cNvSpPr txBox="1">
              <a:spLocks noChangeArrowheads="1"/>
            </p:cNvSpPr>
            <p:nvPr/>
          </p:nvSpPr>
          <p:spPr bwMode="auto">
            <a:xfrm>
              <a:off x="1632" y="345"/>
              <a:ext cx="96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US" altLang="x-none" sz="2800">
                  <a:solidFill>
                    <a:srgbClr val="FF0000"/>
                  </a:solidFill>
                </a:rPr>
                <a:t>2.5 Mb</a:t>
              </a:r>
              <a:endParaRPr lang="fr-FR" altLang="x-none" sz="2800">
                <a:solidFill>
                  <a:srgbClr val="FF0000"/>
                </a:solidFill>
              </a:endParaRPr>
            </a:p>
          </p:txBody>
        </p:sp>
        <p:sp>
          <p:nvSpPr>
            <p:cNvPr id="112646" name="Text Box 9"/>
            <p:cNvSpPr txBox="1">
              <a:spLocks noChangeArrowheads="1"/>
            </p:cNvSpPr>
            <p:nvPr/>
          </p:nvSpPr>
          <p:spPr bwMode="auto">
            <a:xfrm>
              <a:off x="1440" y="1488"/>
              <a:ext cx="8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21EFD"/>
                  </a:solidFill>
                </a:rPr>
                <a:t>2.3 Mb</a:t>
              </a:r>
              <a:endParaRPr lang="fr-FR" altLang="x-none" sz="2400" b="0"/>
            </a:p>
          </p:txBody>
        </p:sp>
        <p:sp>
          <p:nvSpPr>
            <p:cNvPr id="112647" name="Text Box 10"/>
            <p:cNvSpPr txBox="1">
              <a:spLocks noChangeArrowheads="1"/>
            </p:cNvSpPr>
            <p:nvPr/>
          </p:nvSpPr>
          <p:spPr bwMode="auto">
            <a:xfrm>
              <a:off x="4656" y="1488"/>
              <a:ext cx="8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21EFD"/>
                  </a:solidFill>
                </a:rPr>
                <a:t>670 </a:t>
              </a:r>
              <a:r>
                <a:rPr lang="fr-FR" altLang="x-none" sz="2400">
                  <a:solidFill>
                    <a:srgbClr val="FF3333"/>
                  </a:solidFill>
                </a:rPr>
                <a:t>Gb</a:t>
              </a:r>
              <a:endParaRPr lang="fr-FR" altLang="x-none" sz="2400" b="0"/>
            </a:p>
          </p:txBody>
        </p:sp>
        <p:sp>
          <p:nvSpPr>
            <p:cNvPr id="112648" name="Text Box 11"/>
            <p:cNvSpPr txBox="1">
              <a:spLocks noChangeArrowheads="1"/>
            </p:cNvSpPr>
            <p:nvPr/>
          </p:nvSpPr>
          <p:spPr bwMode="auto">
            <a:xfrm>
              <a:off x="864" y="2016"/>
              <a:ext cx="72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21EFD"/>
                  </a:solidFill>
                </a:rPr>
                <a:t>0.5 Mb</a:t>
              </a:r>
              <a:endParaRPr lang="fr-FR" altLang="x-none" sz="2400" b="0"/>
            </a:p>
          </p:txBody>
        </p:sp>
        <p:sp>
          <p:nvSpPr>
            <p:cNvPr id="112649" name="Text Box 12"/>
            <p:cNvSpPr txBox="1">
              <a:spLocks noChangeArrowheads="1"/>
            </p:cNvSpPr>
            <p:nvPr/>
          </p:nvSpPr>
          <p:spPr bwMode="auto">
            <a:xfrm>
              <a:off x="4032" y="2016"/>
              <a:ext cx="72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21EFD"/>
                  </a:solidFill>
                </a:rPr>
                <a:t>13 Mb</a:t>
              </a:r>
              <a:endParaRPr lang="fr-FR" altLang="x-none" sz="2400" b="0"/>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89" name="Group 59"/>
          <p:cNvGrpSpPr>
            <a:grpSpLocks/>
          </p:cNvGrpSpPr>
          <p:nvPr/>
        </p:nvGrpSpPr>
        <p:grpSpPr bwMode="auto">
          <a:xfrm>
            <a:off x="0" y="0"/>
            <a:ext cx="9144000" cy="6781800"/>
            <a:chOff x="0" y="0"/>
            <a:chExt cx="5760" cy="4272"/>
          </a:xfrm>
        </p:grpSpPr>
        <p:sp>
          <p:nvSpPr>
            <p:cNvPr id="114690" name="Rectangle 2"/>
            <p:cNvSpPr>
              <a:spLocks noChangeArrowheads="1"/>
            </p:cNvSpPr>
            <p:nvPr/>
          </p:nvSpPr>
          <p:spPr bwMode="auto">
            <a:xfrm>
              <a:off x="48" y="56"/>
              <a:ext cx="5712" cy="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114691" name="Rectangle 2"/>
            <p:cNvSpPr>
              <a:spLocks noChangeArrowheads="1"/>
            </p:cNvSpPr>
            <p:nvPr/>
          </p:nvSpPr>
          <p:spPr bwMode="gray">
            <a:xfrm>
              <a:off x="2118" y="356"/>
              <a:ext cx="537" cy="3480"/>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692" name="Rectangle 3"/>
            <p:cNvSpPr>
              <a:spLocks noChangeArrowheads="1"/>
            </p:cNvSpPr>
            <p:nvPr/>
          </p:nvSpPr>
          <p:spPr bwMode="gray">
            <a:xfrm>
              <a:off x="1574" y="356"/>
              <a:ext cx="536" cy="3480"/>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693" name="Rectangle 4"/>
            <p:cNvSpPr>
              <a:spLocks noChangeArrowheads="1"/>
            </p:cNvSpPr>
            <p:nvPr/>
          </p:nvSpPr>
          <p:spPr bwMode="gray">
            <a:xfrm>
              <a:off x="2027" y="713"/>
              <a:ext cx="537" cy="216"/>
            </a:xfrm>
            <a:prstGeom prst="rect">
              <a:avLst/>
            </a:prstGeom>
            <a:solidFill>
              <a:schemeClr val="bg1"/>
            </a:solidFill>
            <a:ln w="12700">
              <a:solidFill>
                <a:schemeClr val="bg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694" name="Rectangle 5"/>
            <p:cNvSpPr>
              <a:spLocks noChangeArrowheads="1"/>
            </p:cNvSpPr>
            <p:nvPr/>
          </p:nvSpPr>
          <p:spPr bwMode="gray">
            <a:xfrm>
              <a:off x="485" y="356"/>
              <a:ext cx="537" cy="3480"/>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695" name="Rectangle 6"/>
            <p:cNvSpPr>
              <a:spLocks noChangeArrowheads="1"/>
            </p:cNvSpPr>
            <p:nvPr/>
          </p:nvSpPr>
          <p:spPr bwMode="gray">
            <a:xfrm>
              <a:off x="1030" y="356"/>
              <a:ext cx="536" cy="3480"/>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696" name="Rectangle 7"/>
            <p:cNvSpPr>
              <a:spLocks noChangeArrowheads="1"/>
            </p:cNvSpPr>
            <p:nvPr/>
          </p:nvSpPr>
          <p:spPr bwMode="gray">
            <a:xfrm>
              <a:off x="2662" y="356"/>
              <a:ext cx="537" cy="3480"/>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697" name="Rectangle 8"/>
            <p:cNvSpPr>
              <a:spLocks noChangeArrowheads="1"/>
            </p:cNvSpPr>
            <p:nvPr/>
          </p:nvSpPr>
          <p:spPr bwMode="gray">
            <a:xfrm>
              <a:off x="3751" y="356"/>
              <a:ext cx="536" cy="3480"/>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698" name="Rectangle 9"/>
            <p:cNvSpPr>
              <a:spLocks noChangeArrowheads="1"/>
            </p:cNvSpPr>
            <p:nvPr/>
          </p:nvSpPr>
          <p:spPr bwMode="gray">
            <a:xfrm>
              <a:off x="3207" y="356"/>
              <a:ext cx="536" cy="3480"/>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699" name="Rectangle 10"/>
            <p:cNvSpPr>
              <a:spLocks noChangeArrowheads="1"/>
            </p:cNvSpPr>
            <p:nvPr/>
          </p:nvSpPr>
          <p:spPr bwMode="gray">
            <a:xfrm>
              <a:off x="4295" y="356"/>
              <a:ext cx="537" cy="3480"/>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700" name="Rectangle 11"/>
            <p:cNvSpPr>
              <a:spLocks noChangeArrowheads="1"/>
            </p:cNvSpPr>
            <p:nvPr/>
          </p:nvSpPr>
          <p:spPr bwMode="gray">
            <a:xfrm>
              <a:off x="4839" y="356"/>
              <a:ext cx="537" cy="3480"/>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701" name="Line 12"/>
            <p:cNvSpPr>
              <a:spLocks noChangeShapeType="1"/>
            </p:cNvSpPr>
            <p:nvPr/>
          </p:nvSpPr>
          <p:spPr bwMode="gray">
            <a:xfrm>
              <a:off x="572" y="620"/>
              <a:ext cx="1225" cy="0"/>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02" name="Line 13"/>
            <p:cNvSpPr>
              <a:spLocks noChangeShapeType="1"/>
            </p:cNvSpPr>
            <p:nvPr/>
          </p:nvSpPr>
          <p:spPr bwMode="gray">
            <a:xfrm flipV="1">
              <a:off x="799" y="816"/>
              <a:ext cx="1361" cy="28"/>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03" name="Line 14"/>
            <p:cNvSpPr>
              <a:spLocks noChangeShapeType="1"/>
            </p:cNvSpPr>
            <p:nvPr/>
          </p:nvSpPr>
          <p:spPr bwMode="gray">
            <a:xfrm>
              <a:off x="1920" y="1056"/>
              <a:ext cx="829" cy="11"/>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04" name="Line 15"/>
            <p:cNvSpPr>
              <a:spLocks noChangeShapeType="1"/>
            </p:cNvSpPr>
            <p:nvPr/>
          </p:nvSpPr>
          <p:spPr bwMode="gray">
            <a:xfrm>
              <a:off x="3566" y="2245"/>
              <a:ext cx="408" cy="0"/>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05" name="Line 16"/>
            <p:cNvSpPr>
              <a:spLocks noChangeShapeType="1"/>
            </p:cNvSpPr>
            <p:nvPr/>
          </p:nvSpPr>
          <p:spPr bwMode="gray">
            <a:xfrm>
              <a:off x="3203" y="1515"/>
              <a:ext cx="1678" cy="0"/>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06" name="Line 17"/>
            <p:cNvSpPr>
              <a:spLocks noChangeShapeType="1"/>
            </p:cNvSpPr>
            <p:nvPr/>
          </p:nvSpPr>
          <p:spPr bwMode="gray">
            <a:xfrm>
              <a:off x="3611" y="2498"/>
              <a:ext cx="454" cy="0"/>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07" name="Line 18"/>
            <p:cNvSpPr>
              <a:spLocks noChangeShapeType="1"/>
            </p:cNvSpPr>
            <p:nvPr/>
          </p:nvSpPr>
          <p:spPr bwMode="gray">
            <a:xfrm>
              <a:off x="3248" y="1977"/>
              <a:ext cx="953" cy="0"/>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08" name="Line 19"/>
            <p:cNvSpPr>
              <a:spLocks noChangeShapeType="1"/>
            </p:cNvSpPr>
            <p:nvPr/>
          </p:nvSpPr>
          <p:spPr bwMode="gray">
            <a:xfrm>
              <a:off x="3248" y="1738"/>
              <a:ext cx="1633" cy="0"/>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09" name="Line 20"/>
            <p:cNvSpPr>
              <a:spLocks noChangeShapeType="1"/>
            </p:cNvSpPr>
            <p:nvPr/>
          </p:nvSpPr>
          <p:spPr bwMode="gray">
            <a:xfrm>
              <a:off x="3702" y="2767"/>
              <a:ext cx="1088" cy="0"/>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10" name="Line 21"/>
            <p:cNvSpPr>
              <a:spLocks noChangeShapeType="1"/>
            </p:cNvSpPr>
            <p:nvPr/>
          </p:nvSpPr>
          <p:spPr bwMode="gray">
            <a:xfrm>
              <a:off x="3838" y="3035"/>
              <a:ext cx="272" cy="0"/>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11" name="Line 22"/>
            <p:cNvSpPr>
              <a:spLocks noChangeShapeType="1"/>
            </p:cNvSpPr>
            <p:nvPr/>
          </p:nvSpPr>
          <p:spPr bwMode="gray">
            <a:xfrm>
              <a:off x="3702" y="3303"/>
              <a:ext cx="181" cy="0"/>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12" name="Line 23"/>
            <p:cNvSpPr>
              <a:spLocks noChangeShapeType="1"/>
            </p:cNvSpPr>
            <p:nvPr/>
          </p:nvSpPr>
          <p:spPr bwMode="gray">
            <a:xfrm flipV="1">
              <a:off x="2256" y="1291"/>
              <a:ext cx="1037" cy="5"/>
            </a:xfrm>
            <a:prstGeom prst="line">
              <a:avLst/>
            </a:prstGeom>
            <a:noFill/>
            <a:ln w="1270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13" name="Line 24"/>
            <p:cNvSpPr>
              <a:spLocks noChangeShapeType="1"/>
            </p:cNvSpPr>
            <p:nvPr/>
          </p:nvSpPr>
          <p:spPr bwMode="gray">
            <a:xfrm>
              <a:off x="3928" y="3572"/>
              <a:ext cx="91" cy="0"/>
            </a:xfrm>
            <a:prstGeom prst="line">
              <a:avLst/>
            </a:prstGeom>
            <a:noFill/>
            <a:ln w="1270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14714" name="Rectangle 25"/>
            <p:cNvSpPr>
              <a:spLocks noChangeArrowheads="1"/>
            </p:cNvSpPr>
            <p:nvPr/>
          </p:nvSpPr>
          <p:spPr bwMode="gray">
            <a:xfrm>
              <a:off x="2160" y="672"/>
              <a:ext cx="589"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viruses</a:t>
              </a:r>
            </a:p>
          </p:txBody>
        </p:sp>
        <p:sp>
          <p:nvSpPr>
            <p:cNvPr id="114715" name="Rectangle 26"/>
            <p:cNvSpPr>
              <a:spLocks noChangeArrowheads="1"/>
            </p:cNvSpPr>
            <p:nvPr/>
          </p:nvSpPr>
          <p:spPr bwMode="gray">
            <a:xfrm>
              <a:off x="1937" y="534"/>
              <a:ext cx="672" cy="172"/>
            </a:xfrm>
            <a:prstGeom prst="rect">
              <a:avLst/>
            </a:prstGeom>
            <a:solidFill>
              <a:schemeClr val="bg1"/>
            </a:solidFill>
            <a:ln w="12700">
              <a:solidFill>
                <a:schemeClr val="bg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716" name="Rectangle 27"/>
            <p:cNvSpPr>
              <a:spLocks noChangeArrowheads="1"/>
            </p:cNvSpPr>
            <p:nvPr/>
          </p:nvSpPr>
          <p:spPr bwMode="gray">
            <a:xfrm>
              <a:off x="1833" y="504"/>
              <a:ext cx="708"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plasmids</a:t>
              </a:r>
            </a:p>
          </p:txBody>
        </p:sp>
        <p:sp>
          <p:nvSpPr>
            <p:cNvPr id="114717" name="Rectangle 28"/>
            <p:cNvSpPr>
              <a:spLocks noChangeArrowheads="1"/>
            </p:cNvSpPr>
            <p:nvPr/>
          </p:nvSpPr>
          <p:spPr bwMode="gray">
            <a:xfrm>
              <a:off x="2889" y="937"/>
              <a:ext cx="764" cy="216"/>
            </a:xfrm>
            <a:prstGeom prst="rect">
              <a:avLst/>
            </a:prstGeom>
            <a:solidFill>
              <a:schemeClr val="bg1"/>
            </a:solidFill>
            <a:ln w="12700">
              <a:solidFill>
                <a:schemeClr val="bg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718" name="Rectangle 29"/>
            <p:cNvSpPr>
              <a:spLocks noChangeArrowheads="1"/>
            </p:cNvSpPr>
            <p:nvPr/>
          </p:nvSpPr>
          <p:spPr bwMode="gray">
            <a:xfrm>
              <a:off x="2785" y="951"/>
              <a:ext cx="649"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bacteria</a:t>
              </a:r>
            </a:p>
          </p:txBody>
        </p:sp>
        <p:sp>
          <p:nvSpPr>
            <p:cNvPr id="114719" name="Rectangle 31"/>
            <p:cNvSpPr>
              <a:spLocks noChangeArrowheads="1"/>
            </p:cNvSpPr>
            <p:nvPr/>
          </p:nvSpPr>
          <p:spPr bwMode="gray">
            <a:xfrm>
              <a:off x="1824" y="1174"/>
              <a:ext cx="438"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fungi</a:t>
              </a:r>
            </a:p>
          </p:txBody>
        </p:sp>
        <p:sp>
          <p:nvSpPr>
            <p:cNvPr id="114720" name="Rectangle 32"/>
            <p:cNvSpPr>
              <a:spLocks noChangeArrowheads="1"/>
            </p:cNvSpPr>
            <p:nvPr/>
          </p:nvSpPr>
          <p:spPr bwMode="gray">
            <a:xfrm>
              <a:off x="2694" y="1398"/>
              <a:ext cx="514"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plants</a:t>
              </a:r>
            </a:p>
          </p:txBody>
        </p:sp>
        <p:sp>
          <p:nvSpPr>
            <p:cNvPr id="114721" name="Rectangle 33"/>
            <p:cNvSpPr>
              <a:spLocks noChangeArrowheads="1"/>
            </p:cNvSpPr>
            <p:nvPr/>
          </p:nvSpPr>
          <p:spPr bwMode="gray">
            <a:xfrm>
              <a:off x="2740" y="1622"/>
              <a:ext cx="485"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algae</a:t>
              </a:r>
            </a:p>
          </p:txBody>
        </p:sp>
        <p:sp>
          <p:nvSpPr>
            <p:cNvPr id="114722" name="Rectangle 34"/>
            <p:cNvSpPr>
              <a:spLocks noChangeArrowheads="1"/>
            </p:cNvSpPr>
            <p:nvPr/>
          </p:nvSpPr>
          <p:spPr bwMode="gray">
            <a:xfrm>
              <a:off x="2636" y="1860"/>
              <a:ext cx="581"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insects</a:t>
              </a:r>
            </a:p>
          </p:txBody>
        </p:sp>
        <p:sp>
          <p:nvSpPr>
            <p:cNvPr id="114723" name="Rectangle 35"/>
            <p:cNvSpPr>
              <a:spLocks noChangeArrowheads="1"/>
            </p:cNvSpPr>
            <p:nvPr/>
          </p:nvSpPr>
          <p:spPr bwMode="gray">
            <a:xfrm>
              <a:off x="2817" y="2084"/>
              <a:ext cx="681" cy="268"/>
            </a:xfrm>
            <a:prstGeom prst="rect">
              <a:avLst/>
            </a:prstGeom>
            <a:solidFill>
              <a:schemeClr val="bg1"/>
            </a:solidFill>
            <a:ln w="12700">
              <a:solidFill>
                <a:schemeClr val="bg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724" name="Rectangle 36"/>
            <p:cNvSpPr>
              <a:spLocks noChangeArrowheads="1"/>
            </p:cNvSpPr>
            <p:nvPr/>
          </p:nvSpPr>
          <p:spPr bwMode="gray">
            <a:xfrm>
              <a:off x="2817" y="2128"/>
              <a:ext cx="699"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mollusks</a:t>
              </a:r>
            </a:p>
          </p:txBody>
        </p:sp>
        <p:sp>
          <p:nvSpPr>
            <p:cNvPr id="114725" name="Rectangle 37"/>
            <p:cNvSpPr>
              <a:spLocks noChangeArrowheads="1"/>
            </p:cNvSpPr>
            <p:nvPr/>
          </p:nvSpPr>
          <p:spPr bwMode="gray">
            <a:xfrm>
              <a:off x="2753" y="2323"/>
              <a:ext cx="809" cy="306"/>
            </a:xfrm>
            <a:prstGeom prst="rect">
              <a:avLst/>
            </a:prstGeom>
            <a:solidFill>
              <a:schemeClr val="bg1"/>
            </a:solidFill>
            <a:ln w="12700">
              <a:solidFill>
                <a:schemeClr val="bg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726" name="Rectangle 38"/>
            <p:cNvSpPr>
              <a:spLocks noChangeArrowheads="1"/>
            </p:cNvSpPr>
            <p:nvPr/>
          </p:nvSpPr>
          <p:spPr bwMode="gray">
            <a:xfrm>
              <a:off x="2934" y="2636"/>
              <a:ext cx="673" cy="261"/>
            </a:xfrm>
            <a:prstGeom prst="rect">
              <a:avLst/>
            </a:prstGeom>
            <a:solidFill>
              <a:schemeClr val="bg1"/>
            </a:solidFill>
            <a:ln w="12700">
              <a:solidFill>
                <a:schemeClr val="bg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727" name="Rectangle 39"/>
            <p:cNvSpPr>
              <a:spLocks noChangeArrowheads="1"/>
            </p:cNvSpPr>
            <p:nvPr/>
          </p:nvSpPr>
          <p:spPr bwMode="gray">
            <a:xfrm>
              <a:off x="3070" y="2905"/>
              <a:ext cx="719" cy="216"/>
            </a:xfrm>
            <a:prstGeom prst="rect">
              <a:avLst/>
            </a:prstGeom>
            <a:solidFill>
              <a:schemeClr val="bg1"/>
            </a:solidFill>
            <a:ln w="12700">
              <a:solidFill>
                <a:schemeClr val="bg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728" name="Rectangle 40"/>
            <p:cNvSpPr>
              <a:spLocks noChangeArrowheads="1"/>
            </p:cNvSpPr>
            <p:nvPr/>
          </p:nvSpPr>
          <p:spPr bwMode="gray">
            <a:xfrm>
              <a:off x="3193" y="2919"/>
              <a:ext cx="598"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reptiles</a:t>
              </a:r>
            </a:p>
          </p:txBody>
        </p:sp>
        <p:sp>
          <p:nvSpPr>
            <p:cNvPr id="114729" name="Rectangle 41"/>
            <p:cNvSpPr>
              <a:spLocks noChangeArrowheads="1"/>
            </p:cNvSpPr>
            <p:nvPr/>
          </p:nvSpPr>
          <p:spPr bwMode="gray">
            <a:xfrm>
              <a:off x="3239" y="3187"/>
              <a:ext cx="437"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birds</a:t>
              </a:r>
            </a:p>
          </p:txBody>
        </p:sp>
        <p:sp>
          <p:nvSpPr>
            <p:cNvPr id="114730" name="Rectangle 42"/>
            <p:cNvSpPr>
              <a:spLocks noChangeArrowheads="1"/>
            </p:cNvSpPr>
            <p:nvPr/>
          </p:nvSpPr>
          <p:spPr bwMode="gray">
            <a:xfrm>
              <a:off x="3161" y="3441"/>
              <a:ext cx="764" cy="216"/>
            </a:xfrm>
            <a:prstGeom prst="rect">
              <a:avLst/>
            </a:prstGeom>
            <a:solidFill>
              <a:schemeClr val="bg1"/>
            </a:solidFill>
            <a:ln w="12700">
              <a:solidFill>
                <a:schemeClr val="bg1"/>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endParaRPr lang="en-GB" altLang="x-none" sz="2400">
                <a:latin typeface="Times New Roman" charset="0"/>
              </a:endParaRPr>
            </a:p>
          </p:txBody>
        </p:sp>
        <p:sp>
          <p:nvSpPr>
            <p:cNvPr id="114731" name="Rectangle 43"/>
            <p:cNvSpPr>
              <a:spLocks noChangeArrowheads="1"/>
            </p:cNvSpPr>
            <p:nvPr/>
          </p:nvSpPr>
          <p:spPr bwMode="gray">
            <a:xfrm>
              <a:off x="3103" y="3455"/>
              <a:ext cx="809"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a:t>mammals</a:t>
              </a:r>
            </a:p>
          </p:txBody>
        </p:sp>
        <p:sp>
          <p:nvSpPr>
            <p:cNvPr id="114732" name="Rectangle 44"/>
            <p:cNvSpPr>
              <a:spLocks noChangeArrowheads="1"/>
            </p:cNvSpPr>
            <p:nvPr/>
          </p:nvSpPr>
          <p:spPr bwMode="gray">
            <a:xfrm>
              <a:off x="0" y="0"/>
              <a:ext cx="5760" cy="3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US" altLang="x-none" sz="2800">
                  <a:solidFill>
                    <a:srgbClr val="070AF2"/>
                  </a:solidFill>
                </a:rPr>
                <a:t>Genome sizes (in base pairs)</a:t>
              </a:r>
              <a:endParaRPr lang="en-US" altLang="x-none" sz="2300">
                <a:solidFill>
                  <a:srgbClr val="070AF2"/>
                </a:solidFill>
              </a:endParaRPr>
            </a:p>
          </p:txBody>
        </p:sp>
        <p:sp>
          <p:nvSpPr>
            <p:cNvPr id="114733" name="Rectangle 45"/>
            <p:cNvSpPr>
              <a:spLocks noChangeArrowheads="1"/>
            </p:cNvSpPr>
            <p:nvPr/>
          </p:nvSpPr>
          <p:spPr bwMode="gray">
            <a:xfrm>
              <a:off x="835" y="3858"/>
              <a:ext cx="335"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a:t>10</a:t>
              </a:r>
              <a:r>
                <a:rPr lang="en-US" altLang="x-none" sz="1900" baseline="30000"/>
                <a:t>4</a:t>
              </a:r>
              <a:endParaRPr lang="en-US" altLang="x-none" sz="1900" b="0" baseline="30000"/>
            </a:p>
          </p:txBody>
        </p:sp>
        <p:sp>
          <p:nvSpPr>
            <p:cNvPr id="114734" name="Rectangle 46"/>
            <p:cNvSpPr>
              <a:spLocks noChangeArrowheads="1"/>
            </p:cNvSpPr>
            <p:nvPr/>
          </p:nvSpPr>
          <p:spPr bwMode="gray">
            <a:xfrm>
              <a:off x="3012" y="3858"/>
              <a:ext cx="335"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a:t>10</a:t>
              </a:r>
              <a:r>
                <a:rPr lang="en-US" altLang="x-none" sz="1900" baseline="30000"/>
                <a:t>8</a:t>
              </a:r>
            </a:p>
          </p:txBody>
        </p:sp>
        <p:sp>
          <p:nvSpPr>
            <p:cNvPr id="114735" name="Rectangle 47"/>
            <p:cNvSpPr>
              <a:spLocks noChangeArrowheads="1"/>
            </p:cNvSpPr>
            <p:nvPr/>
          </p:nvSpPr>
          <p:spPr bwMode="gray">
            <a:xfrm>
              <a:off x="1379" y="3858"/>
              <a:ext cx="335"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a:t>10</a:t>
              </a:r>
              <a:r>
                <a:rPr lang="en-US" altLang="x-none" sz="1900" baseline="30000"/>
                <a:t>5</a:t>
              </a:r>
            </a:p>
          </p:txBody>
        </p:sp>
        <p:sp>
          <p:nvSpPr>
            <p:cNvPr id="114736" name="Rectangle 48"/>
            <p:cNvSpPr>
              <a:spLocks noChangeArrowheads="1"/>
            </p:cNvSpPr>
            <p:nvPr/>
          </p:nvSpPr>
          <p:spPr bwMode="gray">
            <a:xfrm>
              <a:off x="1923" y="3858"/>
              <a:ext cx="335"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a:t>10</a:t>
              </a:r>
              <a:r>
                <a:rPr lang="en-US" altLang="x-none" sz="1900" baseline="30000"/>
                <a:t>6</a:t>
              </a:r>
              <a:endParaRPr lang="en-US" altLang="x-none" sz="1900" b="0" baseline="30000"/>
            </a:p>
          </p:txBody>
        </p:sp>
        <p:sp>
          <p:nvSpPr>
            <p:cNvPr id="114737" name="Rectangle 49"/>
            <p:cNvSpPr>
              <a:spLocks noChangeArrowheads="1"/>
            </p:cNvSpPr>
            <p:nvPr/>
          </p:nvSpPr>
          <p:spPr bwMode="gray">
            <a:xfrm>
              <a:off x="2468" y="3858"/>
              <a:ext cx="335"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a:t>10</a:t>
              </a:r>
              <a:r>
                <a:rPr lang="en-US" altLang="x-none" sz="1900" baseline="30000"/>
                <a:t>7</a:t>
              </a:r>
              <a:endParaRPr lang="en-US" altLang="x-none" sz="1900" b="0" baseline="30000"/>
            </a:p>
          </p:txBody>
        </p:sp>
        <p:sp>
          <p:nvSpPr>
            <p:cNvPr id="114738" name="Rectangle 50"/>
            <p:cNvSpPr>
              <a:spLocks noChangeArrowheads="1"/>
            </p:cNvSpPr>
            <p:nvPr/>
          </p:nvSpPr>
          <p:spPr bwMode="gray">
            <a:xfrm>
              <a:off x="4645" y="3858"/>
              <a:ext cx="393"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a:t>10</a:t>
              </a:r>
              <a:r>
                <a:rPr lang="en-US" altLang="x-none" sz="1900" baseline="30000"/>
                <a:t>11</a:t>
              </a:r>
              <a:endParaRPr lang="en-US" altLang="x-none" sz="1900" b="0" baseline="30000"/>
            </a:p>
          </p:txBody>
        </p:sp>
        <p:sp>
          <p:nvSpPr>
            <p:cNvPr id="114739" name="Rectangle 51"/>
            <p:cNvSpPr>
              <a:spLocks noChangeArrowheads="1"/>
            </p:cNvSpPr>
            <p:nvPr/>
          </p:nvSpPr>
          <p:spPr bwMode="gray">
            <a:xfrm>
              <a:off x="4100" y="3858"/>
              <a:ext cx="393"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a:t>10</a:t>
              </a:r>
              <a:r>
                <a:rPr lang="en-US" altLang="x-none" sz="1900" baseline="30000"/>
                <a:t>10</a:t>
              </a:r>
              <a:endParaRPr lang="en-US" altLang="x-none" sz="1900" b="0" baseline="30000"/>
            </a:p>
          </p:txBody>
        </p:sp>
        <p:sp>
          <p:nvSpPr>
            <p:cNvPr id="114740" name="Rectangle 52"/>
            <p:cNvSpPr>
              <a:spLocks noChangeArrowheads="1"/>
            </p:cNvSpPr>
            <p:nvPr/>
          </p:nvSpPr>
          <p:spPr bwMode="gray">
            <a:xfrm>
              <a:off x="3556" y="3858"/>
              <a:ext cx="335"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a:t>10</a:t>
              </a:r>
              <a:r>
                <a:rPr lang="en-US" altLang="x-none" sz="1900" baseline="30000"/>
                <a:t>9</a:t>
              </a:r>
            </a:p>
          </p:txBody>
        </p:sp>
        <p:sp>
          <p:nvSpPr>
            <p:cNvPr id="114741" name="Rectangle 53"/>
            <p:cNvSpPr>
              <a:spLocks noChangeArrowheads="1"/>
            </p:cNvSpPr>
            <p:nvPr/>
          </p:nvSpPr>
          <p:spPr bwMode="gray">
            <a:xfrm>
              <a:off x="504" y="3038"/>
              <a:ext cx="1800" cy="4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a:t>The size of the human</a:t>
              </a:r>
            </a:p>
            <a:p>
              <a:pPr>
                <a:spcBef>
                  <a:spcPct val="0"/>
                </a:spcBef>
                <a:buFontTx/>
                <a:buNone/>
              </a:pPr>
              <a:r>
                <a:rPr lang="en-US" altLang="x-none" sz="1900"/>
                <a:t>genome is ~ 3 X 10</a:t>
              </a:r>
              <a:r>
                <a:rPr lang="en-US" altLang="x-none" sz="1900" baseline="30000"/>
                <a:t>9</a:t>
              </a:r>
              <a:r>
                <a:rPr lang="en-US" altLang="x-none" sz="1900"/>
                <a:t> bp.</a:t>
              </a:r>
              <a:endParaRPr lang="en-US" altLang="x-none" sz="1900">
                <a:solidFill>
                  <a:schemeClr val="bg2"/>
                </a:solidFill>
              </a:endParaRPr>
            </a:p>
          </p:txBody>
        </p:sp>
        <p:sp>
          <p:nvSpPr>
            <p:cNvPr id="114742" name="Rectangle 54"/>
            <p:cNvSpPr>
              <a:spLocks noChangeArrowheads="1"/>
            </p:cNvSpPr>
            <p:nvPr/>
          </p:nvSpPr>
          <p:spPr bwMode="gray">
            <a:xfrm>
              <a:off x="2817" y="2352"/>
              <a:ext cx="758"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bony fish</a:t>
              </a:r>
            </a:p>
          </p:txBody>
        </p:sp>
        <p:sp>
          <p:nvSpPr>
            <p:cNvPr id="114743" name="Rectangle 55"/>
            <p:cNvSpPr>
              <a:spLocks noChangeArrowheads="1"/>
            </p:cNvSpPr>
            <p:nvPr/>
          </p:nvSpPr>
          <p:spPr bwMode="gray">
            <a:xfrm>
              <a:off x="2785" y="2650"/>
              <a:ext cx="885" cy="2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468" tIns="43234" rIns="86468" bIns="43234">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900" b="0"/>
                <a:t>amphibians</a:t>
              </a:r>
            </a:p>
          </p:txBody>
        </p:sp>
        <p:sp>
          <p:nvSpPr>
            <p:cNvPr id="114744" name="Text Box 56"/>
            <p:cNvSpPr txBox="1">
              <a:spLocks noChangeArrowheads="1"/>
            </p:cNvSpPr>
            <p:nvPr/>
          </p:nvSpPr>
          <p:spPr bwMode="auto">
            <a:xfrm>
              <a:off x="2784" y="4080"/>
              <a:ext cx="2601" cy="17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85871" tIns="42936" rIns="85871" bIns="42936">
              <a:spAutoFit/>
            </a:bodyPr>
            <a:lstStyle>
              <a:lvl1pPr defTabSz="858838">
                <a:spcBef>
                  <a:spcPct val="20000"/>
                </a:spcBef>
                <a:buChar char="•"/>
                <a:defRPr sz="3200">
                  <a:solidFill>
                    <a:schemeClr val="tx1"/>
                  </a:solidFill>
                  <a:latin typeface="Arial" charset="0"/>
                  <a:ea typeface="ＭＳ Ｐゴシック" charset="-128"/>
                </a:defRPr>
              </a:lvl1pPr>
              <a:lvl2pPr marL="742950" indent="-285750" defTabSz="858838">
                <a:spcBef>
                  <a:spcPct val="20000"/>
                </a:spcBef>
                <a:buChar char="–"/>
                <a:defRPr sz="2800">
                  <a:solidFill>
                    <a:schemeClr val="tx1"/>
                  </a:solidFill>
                  <a:latin typeface="Arial" charset="0"/>
                  <a:ea typeface="ＭＳ Ｐゴシック" charset="-128"/>
                </a:defRPr>
              </a:lvl2pPr>
              <a:lvl3pPr marL="1143000" indent="-228600" defTabSz="858838">
                <a:spcBef>
                  <a:spcPct val="20000"/>
                </a:spcBef>
                <a:buChar char="•"/>
                <a:defRPr sz="2400">
                  <a:solidFill>
                    <a:schemeClr val="tx1"/>
                  </a:solidFill>
                  <a:latin typeface="Arial" charset="0"/>
                  <a:ea typeface="ＭＳ Ｐゴシック" charset="-128"/>
                </a:defRPr>
              </a:lvl3pPr>
              <a:lvl4pPr marL="1600200" indent="-228600" defTabSz="858838">
                <a:spcBef>
                  <a:spcPct val="20000"/>
                </a:spcBef>
                <a:buChar char="–"/>
                <a:defRPr sz="2000">
                  <a:solidFill>
                    <a:schemeClr val="tx1"/>
                  </a:solidFill>
                  <a:latin typeface="Arial" charset="0"/>
                  <a:ea typeface="ＭＳ Ｐゴシック" charset="-128"/>
                </a:defRPr>
              </a:lvl4pPr>
              <a:lvl5pPr marL="2057400" indent="-228600" defTabSz="858838">
                <a:spcBef>
                  <a:spcPct val="20000"/>
                </a:spcBef>
                <a:buChar char="»"/>
                <a:defRPr sz="2000">
                  <a:solidFill>
                    <a:schemeClr val="tx1"/>
                  </a:solidFill>
                  <a:latin typeface="Arial" charset="0"/>
                  <a:ea typeface="ＭＳ Ｐゴシック" charset="-128"/>
                </a:defRPr>
              </a:lvl5pPr>
              <a:lvl6pPr marL="25146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858838"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US" altLang="x-none" sz="1300">
                  <a:solidFill>
                    <a:srgbClr val="0000FF"/>
                  </a:solidFill>
                  <a:latin typeface="Times" charset="0"/>
                </a:rPr>
                <a:t>http://www3.kumc.edu/jcalvet/PowerPoint/bioc801b.ppt</a:t>
              </a:r>
              <a:endParaRPr lang="en-US" altLang="x-none" sz="2300" b="0">
                <a:solidFill>
                  <a:schemeClr val="folHlink"/>
                </a:solidFill>
                <a:latin typeface="Times" charset="0"/>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116738" name="Rectangle 3"/>
          <p:cNvSpPr>
            <a:spLocks noGrp="1" noChangeArrowheads="1"/>
          </p:cNvSpPr>
          <p:nvPr>
            <p:ph type="title"/>
          </p:nvPr>
        </p:nvSpPr>
        <p:spPr>
          <a:xfrm>
            <a:off x="152400" y="676662"/>
            <a:ext cx="5562600" cy="670560"/>
          </a:xfrm>
          <a:solidFill>
            <a:schemeClr val="bg1"/>
          </a:solidFill>
        </p:spPr>
        <p:txBody>
          <a:bodyPr/>
          <a:lstStyle/>
          <a:p>
            <a:pPr eaLnBrk="1" hangingPunct="1"/>
            <a:r>
              <a:rPr lang="en-GB" altLang="x-none" sz="3200" b="1">
                <a:solidFill>
                  <a:srgbClr val="FF0000"/>
                </a:solidFill>
              </a:rPr>
              <a:t>Largest Plant Genome</a:t>
            </a:r>
            <a:endParaRPr lang="en-GB" altLang="x-none"/>
          </a:p>
        </p:txBody>
      </p:sp>
      <p:sp>
        <p:nvSpPr>
          <p:cNvPr id="116739" name="Rectangle 4"/>
          <p:cNvSpPr>
            <a:spLocks noGrp="1" noChangeArrowheads="1"/>
          </p:cNvSpPr>
          <p:nvPr>
            <p:ph type="body" idx="1"/>
          </p:nvPr>
        </p:nvSpPr>
        <p:spPr>
          <a:xfrm>
            <a:off x="152400" y="1236732"/>
            <a:ext cx="6019800" cy="1760220"/>
          </a:xfrm>
          <a:solidFill>
            <a:schemeClr val="bg1"/>
          </a:solidFill>
        </p:spPr>
        <p:txBody>
          <a:bodyPr/>
          <a:lstStyle/>
          <a:p>
            <a:pPr marL="0" indent="0" eaLnBrk="1" hangingPunct="1">
              <a:buFontTx/>
              <a:buNone/>
            </a:pPr>
            <a:r>
              <a:rPr lang="en-GB" altLang="x-none" sz="2000" b="1" i="1"/>
              <a:t>Paris Japonica</a:t>
            </a:r>
            <a:r>
              <a:rPr lang="en-GB" altLang="x-none" sz="2000" b="1"/>
              <a:t>  (</a:t>
            </a:r>
            <a:r>
              <a:rPr lang="en-GB" altLang="x-none" sz="2000" b="1">
                <a:solidFill>
                  <a:srgbClr val="0000FF"/>
                </a:solidFill>
              </a:rPr>
              <a:t>150,000 Mb</a:t>
            </a:r>
            <a:r>
              <a:rPr lang="en-GB" altLang="x-none" sz="2000" b="1"/>
              <a:t>) (largest Plant genome)</a:t>
            </a:r>
          </a:p>
          <a:p>
            <a:pPr marL="0" indent="0" eaLnBrk="1" hangingPunct="1">
              <a:buFontTx/>
              <a:buNone/>
            </a:pPr>
            <a:r>
              <a:rPr lang="en-GB" altLang="x-none" sz="1600">
                <a:solidFill>
                  <a:srgbClr val="021EFD"/>
                </a:solidFill>
              </a:rPr>
              <a:t>PELLICER, J., FAY, M. F. and LEITCH, I. J. (2010), The largest eukaryotic genome of them all?</a:t>
            </a:r>
          </a:p>
          <a:p>
            <a:pPr marL="0" indent="0" eaLnBrk="1" hangingPunct="1">
              <a:buFontTx/>
              <a:buNone/>
            </a:pPr>
            <a:r>
              <a:rPr lang="en-GB" altLang="x-none" sz="1600" i="1">
                <a:solidFill>
                  <a:srgbClr val="021EFD"/>
                </a:solidFill>
              </a:rPr>
              <a:t>Botanical Journal of the Linnean Society</a:t>
            </a:r>
            <a:r>
              <a:rPr lang="en-GB" altLang="x-none" sz="1600">
                <a:solidFill>
                  <a:srgbClr val="021EFD"/>
                </a:solidFill>
              </a:rPr>
              <a:t>, 164:</a:t>
            </a:r>
            <a:r>
              <a:rPr lang="fr-FR" altLang="x-none" sz="1600">
                <a:solidFill>
                  <a:srgbClr val="021EFD"/>
                </a:solidFill>
              </a:rPr>
              <a:t> 1</a:t>
            </a:r>
            <a:r>
              <a:rPr lang="en-GB" altLang="x-none" sz="1600">
                <a:solidFill>
                  <a:srgbClr val="021EFD"/>
                </a:solidFill>
              </a:rPr>
              <a:t>0</a:t>
            </a:r>
            <a:r>
              <a:rPr lang="fr-FR" altLang="x-none" sz="1600">
                <a:solidFill>
                  <a:srgbClr val="021EFD"/>
                </a:solidFill>
              </a:rPr>
              <a:t>-1</a:t>
            </a:r>
            <a:r>
              <a:rPr lang="en-GB" altLang="x-none" sz="1600">
                <a:solidFill>
                  <a:srgbClr val="021EFD"/>
                </a:solidFill>
              </a:rPr>
              <a:t>5.</a:t>
            </a:r>
            <a:endParaRPr lang="en-GB" altLang="x-none" sz="1800"/>
          </a:p>
        </p:txBody>
      </p:sp>
      <p:pic>
        <p:nvPicPr>
          <p:cNvPr id="66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230" y="611892"/>
            <a:ext cx="310134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grpSp>
        <p:nvGrpSpPr>
          <p:cNvPr id="66569" name="Group 9"/>
          <p:cNvGrpSpPr>
            <a:grpSpLocks/>
          </p:cNvGrpSpPr>
          <p:nvPr/>
        </p:nvGrpSpPr>
        <p:grpSpPr bwMode="auto">
          <a:xfrm>
            <a:off x="0" y="4005064"/>
            <a:ext cx="8915400" cy="973138"/>
            <a:chOff x="0" y="1728"/>
            <a:chExt cx="5616" cy="613"/>
          </a:xfrm>
        </p:grpSpPr>
        <p:pic>
          <p:nvPicPr>
            <p:cNvPr id="116743" name="Picture 6" descr="Micrsp_devStageEM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 y="1728"/>
              <a:ext cx="300"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4" name="Text Box 7"/>
            <p:cNvSpPr txBox="1">
              <a:spLocks noChangeArrowheads="1"/>
            </p:cNvSpPr>
            <p:nvPr/>
          </p:nvSpPr>
          <p:spPr bwMode="auto">
            <a:xfrm>
              <a:off x="0" y="1754"/>
              <a:ext cx="5616" cy="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lnSpc>
                  <a:spcPct val="90000"/>
                </a:lnSpc>
                <a:buFontTx/>
                <a:buNone/>
              </a:pPr>
              <a:r>
                <a:rPr lang="en-GB" altLang="x-none">
                  <a:solidFill>
                    <a:srgbClr val="FF0000"/>
                  </a:solidFill>
                </a:rPr>
                <a:t>Smallest Eukaryotic Genome:</a:t>
              </a:r>
            </a:p>
            <a:p>
              <a:pPr eaLnBrk="1" hangingPunct="1">
                <a:lnSpc>
                  <a:spcPct val="90000"/>
                </a:lnSpc>
                <a:buFontTx/>
                <a:buNone/>
              </a:pPr>
              <a:r>
                <a:rPr lang="en-GB" altLang="x-none" sz="2400" i="1" err="1"/>
                <a:t>Encephalitozoon</a:t>
              </a:r>
              <a:r>
                <a:rPr lang="en-GB" altLang="x-none" sz="2400" i="1"/>
                <a:t> intestinalis (</a:t>
              </a:r>
              <a:r>
                <a:rPr lang="en-GB" altLang="x-none" sz="2400">
                  <a:solidFill>
                    <a:srgbClr val="0000FF"/>
                  </a:solidFill>
                </a:rPr>
                <a:t>2.3</a:t>
              </a:r>
              <a:r>
                <a:rPr lang="fr-FR" altLang="x-none" sz="2400">
                  <a:solidFill>
                    <a:srgbClr val="0000FF"/>
                  </a:solidFill>
                </a:rPr>
                <a:t> M</a:t>
              </a:r>
              <a:r>
                <a:rPr lang="en-GB" altLang="x-none" sz="2400" err="1">
                  <a:solidFill>
                    <a:srgbClr val="0000FF"/>
                  </a:solidFill>
                </a:rPr>
                <a:t>bp</a:t>
              </a:r>
              <a:r>
                <a:rPr lang="en-GB" altLang="x-none" sz="2400"/>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66569"/>
                                        </p:tgtEl>
                                        <p:attrNameLst>
                                          <p:attrName>style.visibility</p:attrName>
                                        </p:attrNameLst>
                                      </p:cBhvr>
                                      <p:to>
                                        <p:strVal val="visible"/>
                                      </p:to>
                                    </p:set>
                                    <p:animEffect transition="in" filter="fade">
                                      <p:cBhvr>
                                        <p:cTn id="7" dur="1000"/>
                                        <p:tgtEl>
                                          <p:spTgt spid="66569"/>
                                        </p:tgtEl>
                                      </p:cBhvr>
                                    </p:animEffect>
                                    <p:anim calcmode="lin" valueType="num">
                                      <p:cBhvr>
                                        <p:cTn id="8" dur="1000" fill="hold"/>
                                        <p:tgtEl>
                                          <p:spTgt spid="66569"/>
                                        </p:tgtEl>
                                        <p:attrNameLst>
                                          <p:attrName>ppt_x</p:attrName>
                                        </p:attrNameLst>
                                      </p:cBhvr>
                                      <p:tavLst>
                                        <p:tav tm="0">
                                          <p:val>
                                            <p:strVal val="#ppt_x"/>
                                          </p:val>
                                        </p:tav>
                                        <p:tav tm="100000">
                                          <p:val>
                                            <p:strVal val="#ppt_x"/>
                                          </p:val>
                                        </p:tav>
                                      </p:tavLst>
                                    </p:anim>
                                    <p:anim calcmode="lin" valueType="num">
                                      <p:cBhvr>
                                        <p:cTn id="9" dur="1000" fill="hold"/>
                                        <p:tgtEl>
                                          <p:spTgt spid="665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ext Box 2"/>
          <p:cNvSpPr txBox="1">
            <a:spLocks noChangeArrowheads="1"/>
          </p:cNvSpPr>
          <p:nvPr/>
        </p:nvSpPr>
        <p:spPr bwMode="auto">
          <a:xfrm>
            <a:off x="107950" y="4035077"/>
            <a:ext cx="89916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err="1">
                <a:solidFill>
                  <a:srgbClr val="FF0000"/>
                </a:solidFill>
              </a:rPr>
              <a:t>Candidatus</a:t>
            </a:r>
            <a:r>
              <a:rPr lang="en-GB" altLang="x-none" sz="2400">
                <a:solidFill>
                  <a:srgbClr val="FF0000"/>
                </a:solidFill>
              </a:rPr>
              <a:t> </a:t>
            </a:r>
            <a:r>
              <a:rPr lang="en-GB" altLang="x-none" sz="2400" i="1" err="1">
                <a:solidFill>
                  <a:srgbClr val="FF0000"/>
                </a:solidFill>
              </a:rPr>
              <a:t>Nasuia</a:t>
            </a:r>
            <a:r>
              <a:rPr lang="en-GB" altLang="x-none" sz="2400" i="1">
                <a:solidFill>
                  <a:srgbClr val="FF0000"/>
                </a:solidFill>
              </a:rPr>
              <a:t> </a:t>
            </a:r>
            <a:r>
              <a:rPr lang="en-GB" altLang="x-none" sz="2400" i="1" err="1">
                <a:solidFill>
                  <a:srgbClr val="FF0000"/>
                </a:solidFill>
              </a:rPr>
              <a:t>deltocephalinicola</a:t>
            </a:r>
            <a:endParaRPr lang="en-GB" altLang="x-none" sz="2400" i="1"/>
          </a:p>
          <a:p>
            <a:pPr>
              <a:spcBef>
                <a:spcPct val="50000"/>
              </a:spcBef>
              <a:buFontTx/>
              <a:buNone/>
            </a:pPr>
            <a:r>
              <a:rPr lang="en-GB" altLang="x-none" sz="2400"/>
              <a:t>Size= 0.112091	#proteins: 137	#Genes 169 GC%=17.1</a:t>
            </a:r>
          </a:p>
          <a:p>
            <a:pPr>
              <a:spcBef>
                <a:spcPct val="50000"/>
              </a:spcBef>
              <a:buFontTx/>
              <a:buNone/>
            </a:pPr>
            <a:r>
              <a:rPr lang="en-GB" altLang="x-none" sz="1400">
                <a:solidFill>
                  <a:srgbClr val="021EFD"/>
                </a:solidFill>
                <a:hlinkClick r:id="rId3"/>
              </a:rPr>
              <a:t>Small, smaller, smallest: the origins and evolution of ancient dual symbioses in a Phloem-feeding insect. </a:t>
            </a:r>
            <a:r>
              <a:rPr lang="en-GB" altLang="x-none" sz="1400">
                <a:solidFill>
                  <a:srgbClr val="021EFD"/>
                </a:solidFill>
              </a:rPr>
              <a:t>Bennett GM, et al. Genome </a:t>
            </a:r>
            <a:r>
              <a:rPr lang="en-GB" altLang="x-none" sz="1400" err="1">
                <a:solidFill>
                  <a:srgbClr val="021EFD"/>
                </a:solidFill>
              </a:rPr>
              <a:t>Biol</a:t>
            </a:r>
            <a:r>
              <a:rPr lang="en-GB" altLang="x-none" sz="1400">
                <a:solidFill>
                  <a:srgbClr val="021EFD"/>
                </a:solidFill>
              </a:rPr>
              <a:t> </a:t>
            </a:r>
            <a:r>
              <a:rPr lang="en-GB" altLang="x-none" sz="1400" err="1">
                <a:solidFill>
                  <a:srgbClr val="021EFD"/>
                </a:solidFill>
              </a:rPr>
              <a:t>Evol</a:t>
            </a:r>
            <a:r>
              <a:rPr lang="en-GB" altLang="x-none" sz="1400">
                <a:solidFill>
                  <a:srgbClr val="021EFD"/>
                </a:solidFill>
              </a:rPr>
              <a:t> 2013</a:t>
            </a:r>
            <a:endParaRPr lang="en-GB" altLang="x-none" sz="2400"/>
          </a:p>
        </p:txBody>
      </p:sp>
      <p:sp>
        <p:nvSpPr>
          <p:cNvPr id="3" name="Text Box 8"/>
          <p:cNvSpPr txBox="1">
            <a:spLocks noChangeArrowheads="1"/>
          </p:cNvSpPr>
          <p:nvPr/>
        </p:nvSpPr>
        <p:spPr bwMode="auto">
          <a:xfrm>
            <a:off x="76200" y="1429033"/>
            <a:ext cx="8991600" cy="2215991"/>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i="1" err="1"/>
              <a:t>Tremblaya</a:t>
            </a:r>
            <a:r>
              <a:rPr lang="en-GB" altLang="x-none" sz="2400" i="1"/>
              <a:t> </a:t>
            </a:r>
            <a:r>
              <a:rPr lang="en-GB" altLang="x-none" sz="2400" i="1" err="1"/>
              <a:t>princeps</a:t>
            </a:r>
            <a:r>
              <a:rPr lang="en-GB" altLang="x-none" sz="2400"/>
              <a:t> (</a:t>
            </a:r>
            <a:r>
              <a:rPr lang="en-GB" altLang="x-none" sz="2400">
                <a:solidFill>
                  <a:srgbClr val="021EFD"/>
                </a:solidFill>
              </a:rPr>
              <a:t>139 kb</a:t>
            </a:r>
            <a:r>
              <a:rPr lang="en-GB" altLang="x-none" sz="2400"/>
              <a:t>)   -  198 genes</a:t>
            </a:r>
          </a:p>
          <a:p>
            <a:pPr>
              <a:spcBef>
                <a:spcPct val="50000"/>
              </a:spcBef>
              <a:buFontTx/>
              <a:buNone/>
            </a:pPr>
            <a:r>
              <a:rPr lang="en-GB" altLang="x-none" sz="2400" b="0">
                <a:ea typeface="Arial" charset="0"/>
                <a:cs typeface="Arial" charset="0"/>
              </a:rPr>
              <a:t>a symbiont of </a:t>
            </a:r>
            <a:r>
              <a:rPr lang="en-GB" altLang="x-none" sz="2400" b="0" i="1" err="1">
                <a:ea typeface="Arial" charset="0"/>
                <a:cs typeface="Arial" charset="0"/>
              </a:rPr>
              <a:t>Planococcus</a:t>
            </a:r>
            <a:r>
              <a:rPr lang="en-GB" altLang="x-none" sz="2400" b="0" i="1">
                <a:ea typeface="Arial" charset="0"/>
                <a:cs typeface="Arial" charset="0"/>
              </a:rPr>
              <a:t> </a:t>
            </a:r>
            <a:r>
              <a:rPr lang="en-GB" altLang="x-none" sz="2400" b="0" i="1" err="1">
                <a:ea typeface="Arial" charset="0"/>
                <a:cs typeface="Arial" charset="0"/>
              </a:rPr>
              <a:t>citrimealybugs</a:t>
            </a:r>
            <a:r>
              <a:rPr lang="en-GB" altLang="x-none" sz="2400" b="0">
                <a:ea typeface="Arial" charset="0"/>
                <a:cs typeface="Arial" charset="0"/>
              </a:rPr>
              <a:t> (PCIT). </a:t>
            </a:r>
            <a:r>
              <a:rPr lang="en-GB" altLang="x-none" sz="2400" b="0" err="1">
                <a:ea typeface="Arial" charset="0"/>
                <a:cs typeface="Arial" charset="0"/>
              </a:rPr>
              <a:t>Tremblaya</a:t>
            </a:r>
            <a:r>
              <a:rPr lang="en-GB" altLang="x-none" sz="2400" b="0">
                <a:ea typeface="Arial" charset="0"/>
                <a:cs typeface="Arial" charset="0"/>
              </a:rPr>
              <a:t> PCIT possesses its own bacterial endosymbiont, </a:t>
            </a:r>
            <a:r>
              <a:rPr lang="en-GB" altLang="x-none" sz="2400" b="0" i="1" err="1">
                <a:ea typeface="Arial" charset="0"/>
                <a:cs typeface="Arial" charset="0"/>
              </a:rPr>
              <a:t>Moranella</a:t>
            </a:r>
            <a:r>
              <a:rPr lang="en-GB" altLang="x-none" sz="2400" b="0" i="1">
                <a:ea typeface="Arial" charset="0"/>
                <a:cs typeface="Arial" charset="0"/>
              </a:rPr>
              <a:t> </a:t>
            </a:r>
            <a:r>
              <a:rPr lang="en-GB" altLang="x-none" sz="2400" b="0" i="1" err="1">
                <a:ea typeface="Arial" charset="0"/>
                <a:cs typeface="Arial" charset="0"/>
              </a:rPr>
              <a:t>endobia</a:t>
            </a:r>
            <a:r>
              <a:rPr lang="en-GB" altLang="x-none" sz="2400" b="0">
                <a:ea typeface="Arial" charset="0"/>
                <a:cs typeface="Arial" charset="0"/>
              </a:rPr>
              <a:t>.</a:t>
            </a:r>
          </a:p>
          <a:p>
            <a:pPr>
              <a:spcBef>
                <a:spcPct val="50000"/>
              </a:spcBef>
              <a:buFontTx/>
              <a:buNone/>
            </a:pPr>
            <a:r>
              <a:rPr lang="en-GB" altLang="x-none" sz="2000" err="1">
                <a:solidFill>
                  <a:srgbClr val="021EFD"/>
                </a:solidFill>
                <a:latin typeface="Helvetica" charset="0"/>
              </a:rPr>
              <a:t>Husnik</a:t>
            </a:r>
            <a:r>
              <a:rPr lang="en-GB" altLang="x-none" sz="2000">
                <a:solidFill>
                  <a:srgbClr val="021EFD"/>
                </a:solidFill>
                <a:latin typeface="Helvetica" charset="0"/>
              </a:rPr>
              <a:t> F. et al. 2013. Cell.153:1567-78. </a:t>
            </a:r>
          </a:p>
        </p:txBody>
      </p:sp>
      <p:sp>
        <p:nvSpPr>
          <p:cNvPr id="2" name="ZoneTexte 1"/>
          <p:cNvSpPr txBox="1"/>
          <p:nvPr/>
        </p:nvSpPr>
        <p:spPr>
          <a:xfrm>
            <a:off x="107950" y="188640"/>
            <a:ext cx="8991600" cy="584775"/>
          </a:xfrm>
          <a:prstGeom prst="rect">
            <a:avLst/>
          </a:prstGeom>
          <a:noFill/>
        </p:spPr>
        <p:txBody>
          <a:bodyPr wrap="square" rtlCol="0">
            <a:spAutoFit/>
          </a:bodyPr>
          <a:lstStyle/>
          <a:p>
            <a:r>
              <a:rPr lang="en-GB" altLang="x-none" sz="3200">
                <a:solidFill>
                  <a:srgbClr val="FF0000"/>
                </a:solidFill>
              </a:rPr>
              <a:t>The smallest reported Bacterial Genomes:</a:t>
            </a:r>
            <a:endParaRPr lang="en-GB" altLang="x-none" sz="3200">
              <a:solidFill>
                <a:srgbClr val="FF3333"/>
              </a:solidFill>
              <a:latin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ChangeArrowheads="1"/>
          </p:cNvSpPr>
          <p:nvPr/>
        </p:nvSpPr>
        <p:spPr bwMode="auto">
          <a:xfrm>
            <a:off x="76200" y="762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
            </a:r>
            <a:r>
              <a:rPr lang="en-GB" altLang="x-none" sz="1600" b="0">
                <a:solidFill>
                  <a:srgbClr val="FF99CC"/>
                </a:solidFill>
                <a:latin typeface="Courier" charset="0"/>
                <a:ea typeface="ＭＳ 明朝" charset="-128"/>
              </a:rPr>
              <a:t>ATGAGTCCAAACAGCACATTATGGCAGACAATATTACAGGATTTAGAAAAACTATACAACGA</a:t>
            </a:r>
            <a:endParaRPr lang="en-GB" altLang="x-none" sz="1600" b="0">
              <a:solidFill>
                <a:srgbClr val="CCCCCC"/>
              </a:solidFill>
              <a:latin typeface="Courier" charset="0"/>
              <a:ea typeface="ＭＳ 明朝" charset="-128"/>
            </a:endParaRPr>
          </a:p>
          <a:p>
            <a:pPr algn="ctr">
              <a:spcBef>
                <a:spcPct val="0"/>
              </a:spcBef>
              <a:buFontTx/>
              <a:buNone/>
            </a:pPr>
            <a:r>
              <a:rPr lang="en-GB" altLang="x-none" sz="1600" b="0">
                <a:solidFill>
                  <a:srgbClr val="FF99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FF99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FF99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FF99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FF99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FF99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FF99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FF99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FF99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FF99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FF99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FF99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FF99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FF99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FF99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FF99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FF99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FF99CC"/>
                </a:solidFill>
                <a:latin typeface="Courier" charset="0"/>
                <a:ea typeface="ＭＳ 明朝" charset="-128"/>
              </a:rPr>
              <a:t>TATTATCTGCTTGTGAAAAAGTAGAACGCGATATGAGGATGGATTCGAACTTAAAGTTTGCTGTTGACTC</a:t>
            </a:r>
            <a:endParaRPr lang="en-GB" altLang="x-none" sz="1600" b="0">
              <a:solidFill>
                <a:srgbClr val="CCCCCC"/>
              </a:solidFill>
              <a:latin typeface="Courier" charset="0"/>
              <a:ea typeface="ＭＳ 明朝" charset="-128"/>
            </a:endParaRPr>
          </a:p>
          <a:p>
            <a:pPr algn="ctr">
              <a:spcBef>
                <a:spcPct val="0"/>
              </a:spcBef>
              <a:buFontTx/>
              <a:buNone/>
            </a:pPr>
            <a:r>
              <a:rPr lang="en-GB" altLang="x-none" sz="1600" b="0">
                <a:solidFill>
                  <a:srgbClr val="FF99CC"/>
                </a:solidFill>
                <a:latin typeface="Courier" charset="0"/>
                <a:ea typeface="ＭＳ 明朝" charset="-128"/>
              </a:rPr>
              <a:t>GATTGTCAAAAAAATAGATTCACCATTATTAAAGTGA</a:t>
            </a:r>
            <a:r>
              <a:rPr lang="en-GB" altLang="x-none" sz="1600" b="0">
                <a:solidFill>
                  <a:srgbClr val="CCCCCC"/>
                </a:solidFill>
                <a:latin typeface="Courier" charset="0"/>
                <a:ea typeface="ＭＳ 明朝" charset="-128"/>
              </a:rPr>
              <a:t>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23554" name="Text Box 20"/>
          <p:cNvSpPr txBox="1">
            <a:spLocks noChangeArrowheads="1"/>
          </p:cNvSpPr>
          <p:nvPr/>
        </p:nvSpPr>
        <p:spPr bwMode="auto">
          <a:xfrm>
            <a:off x="0" y="-27384"/>
            <a:ext cx="9144000" cy="523220"/>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800">
                <a:solidFill>
                  <a:srgbClr val="070AF2"/>
                </a:solidFill>
              </a:rPr>
              <a:t>The central </a:t>
            </a:r>
            <a:r>
              <a:rPr lang="fr-FR" altLang="x-none" sz="2800" err="1">
                <a:solidFill>
                  <a:srgbClr val="070AF2"/>
                </a:solidFill>
              </a:rPr>
              <a:t>dogma</a:t>
            </a:r>
            <a:r>
              <a:rPr lang="fr-FR" altLang="x-none" sz="2800">
                <a:solidFill>
                  <a:srgbClr val="070AF2"/>
                </a:solidFill>
              </a:rPr>
              <a:t> of </a:t>
            </a:r>
            <a:r>
              <a:rPr lang="fr-FR" altLang="x-none" sz="2800" err="1">
                <a:solidFill>
                  <a:srgbClr val="070AF2"/>
                </a:solidFill>
              </a:rPr>
              <a:t>molecular</a:t>
            </a:r>
            <a:r>
              <a:rPr lang="fr-FR" altLang="x-none" sz="2800">
                <a:solidFill>
                  <a:srgbClr val="070AF2"/>
                </a:solidFill>
              </a:rPr>
              <a:t> </a:t>
            </a:r>
            <a:r>
              <a:rPr lang="fr-FR" altLang="x-none" sz="2800" err="1">
                <a:solidFill>
                  <a:srgbClr val="070AF2"/>
                </a:solidFill>
              </a:rPr>
              <a:t>biology</a:t>
            </a:r>
            <a:r>
              <a:rPr lang="fr-FR" altLang="x-none" sz="2800">
                <a:solidFill>
                  <a:srgbClr val="070AF2"/>
                </a:solidFill>
              </a:rPr>
              <a:t> </a:t>
            </a:r>
            <a:r>
              <a:rPr lang="fr-FR" altLang="x-none" sz="2800" err="1">
                <a:solidFill>
                  <a:srgbClr val="070AF2"/>
                </a:solidFill>
              </a:rPr>
              <a:t>revisited</a:t>
            </a:r>
            <a:endParaRPr lang="en-GB" altLang="x-none" sz="2800" b="0">
              <a:solidFill>
                <a:srgbClr val="070AF2"/>
              </a:solidFill>
            </a:endParaRPr>
          </a:p>
        </p:txBody>
      </p:sp>
      <p:grpSp>
        <p:nvGrpSpPr>
          <p:cNvPr id="23555" name="Group 48"/>
          <p:cNvGrpSpPr>
            <a:grpSpLocks/>
          </p:cNvGrpSpPr>
          <p:nvPr/>
        </p:nvGrpSpPr>
        <p:grpSpPr bwMode="auto">
          <a:xfrm>
            <a:off x="355600" y="1130300"/>
            <a:ext cx="3302000" cy="4627563"/>
            <a:chOff x="224" y="712"/>
            <a:chExt cx="2080" cy="2915"/>
          </a:xfrm>
        </p:grpSpPr>
        <p:sp>
          <p:nvSpPr>
            <p:cNvPr id="23584" name="Rectangle 4"/>
            <p:cNvSpPr>
              <a:spLocks noChangeArrowheads="1"/>
            </p:cNvSpPr>
            <p:nvPr/>
          </p:nvSpPr>
          <p:spPr bwMode="auto">
            <a:xfrm>
              <a:off x="272" y="730"/>
              <a:ext cx="2032" cy="768"/>
            </a:xfrm>
            <a:prstGeom prst="rect">
              <a:avLst/>
            </a:prstGeom>
            <a:gradFill rotWithShape="0">
              <a:gsLst>
                <a:gs pos="0">
                  <a:srgbClr val="6600CC">
                    <a:alpha val="14998"/>
                  </a:srgbClr>
                </a:gs>
                <a:gs pos="50000">
                  <a:srgbClr val="F2EAFB">
                    <a:alpha val="14998"/>
                  </a:srgbClr>
                </a:gs>
                <a:gs pos="100000">
                  <a:srgbClr val="6600CC">
                    <a:alpha val="14998"/>
                  </a:srgbClr>
                </a:gs>
              </a:gsLst>
              <a:lin ang="5400000" scaled="1"/>
            </a:gradFill>
            <a:ln w="12700">
              <a:solidFill>
                <a:srgbClr val="6600CC"/>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1509" name="Text Box 5"/>
            <p:cNvSpPr txBox="1">
              <a:spLocks noChangeArrowheads="1"/>
            </p:cNvSpPr>
            <p:nvPr/>
          </p:nvSpPr>
          <p:spPr bwMode="auto">
            <a:xfrm>
              <a:off x="224" y="720"/>
              <a:ext cx="116" cy="250"/>
            </a:xfrm>
            <a:prstGeom prst="rect">
              <a:avLst/>
            </a:prstGeom>
            <a:noFill/>
            <a:ln>
              <a:noFill/>
            </a:ln>
            <a:effectLst>
              <a:outerShdw blurRad="63500" dist="38099"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defRPr/>
              </a:pPr>
              <a:endParaRPr lang="x-none" altLang="x-none" sz="2000">
                <a:solidFill>
                  <a:srgbClr val="808080"/>
                </a:solidFill>
              </a:endParaRPr>
            </a:p>
          </p:txBody>
        </p:sp>
        <p:sp>
          <p:nvSpPr>
            <p:cNvPr id="23586" name="Text Box 6"/>
            <p:cNvSpPr txBox="1">
              <a:spLocks noChangeArrowheads="1"/>
            </p:cNvSpPr>
            <p:nvPr/>
          </p:nvSpPr>
          <p:spPr bwMode="auto">
            <a:xfrm>
              <a:off x="288" y="1286"/>
              <a:ext cx="628" cy="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600">
                  <a:solidFill>
                    <a:srgbClr val="400080"/>
                  </a:solidFill>
                </a:rPr>
                <a:t>Genome</a:t>
              </a:r>
            </a:p>
          </p:txBody>
        </p:sp>
        <p:sp>
          <p:nvSpPr>
            <p:cNvPr id="22563" name="Text Box 7"/>
            <p:cNvSpPr txBox="1">
              <a:spLocks noChangeArrowheads="1"/>
            </p:cNvSpPr>
            <p:nvPr/>
          </p:nvSpPr>
          <p:spPr bwMode="auto">
            <a:xfrm>
              <a:off x="288" y="2294"/>
              <a:ext cx="884" cy="212"/>
            </a:xfrm>
            <a:prstGeom prst="rect">
              <a:avLst/>
            </a:prstGeom>
            <a:solidFill>
              <a:schemeClr val="accent3"/>
            </a:solidFill>
            <a:ln>
              <a:noFill/>
            </a:ln>
            <a:extLst>
              <a:ext uri="{91240B29-F687-4f45-9708-019B960494DF}"/>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FR" sz="1600" err="1">
                  <a:solidFill>
                    <a:srgbClr val="400080"/>
                  </a:solidFill>
                </a:rPr>
                <a:t>Intermediary</a:t>
              </a:r>
              <a:endParaRPr lang="fr-FR" sz="1600">
                <a:solidFill>
                  <a:srgbClr val="400080"/>
                </a:solidFill>
              </a:endParaRPr>
            </a:p>
          </p:txBody>
        </p:sp>
        <p:sp>
          <p:nvSpPr>
            <p:cNvPr id="23588" name="Rectangle 8"/>
            <p:cNvSpPr>
              <a:spLocks noChangeArrowheads="1"/>
            </p:cNvSpPr>
            <p:nvPr/>
          </p:nvSpPr>
          <p:spPr bwMode="auto">
            <a:xfrm>
              <a:off x="288" y="1796"/>
              <a:ext cx="1056" cy="2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200" i="1"/>
                <a:t>Transcriptional regulations</a:t>
              </a:r>
            </a:p>
          </p:txBody>
        </p:sp>
        <p:sp>
          <p:nvSpPr>
            <p:cNvPr id="23589" name="Oval 10"/>
            <p:cNvSpPr>
              <a:spLocks noChangeArrowheads="1"/>
            </p:cNvSpPr>
            <p:nvPr/>
          </p:nvSpPr>
          <p:spPr bwMode="auto">
            <a:xfrm>
              <a:off x="840" y="855"/>
              <a:ext cx="1248" cy="528"/>
            </a:xfrm>
            <a:prstGeom prst="ellipse">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23590" name="Line 11"/>
            <p:cNvSpPr>
              <a:spLocks noChangeShapeType="1"/>
            </p:cNvSpPr>
            <p:nvPr/>
          </p:nvSpPr>
          <p:spPr bwMode="auto">
            <a:xfrm flipH="1">
              <a:off x="1456" y="1527"/>
              <a:ext cx="16" cy="718"/>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91" name="Line 12"/>
            <p:cNvSpPr>
              <a:spLocks noChangeShapeType="1"/>
            </p:cNvSpPr>
            <p:nvPr/>
          </p:nvSpPr>
          <p:spPr bwMode="auto">
            <a:xfrm>
              <a:off x="1464" y="2573"/>
              <a:ext cx="0" cy="778"/>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92" name="Text Box 13"/>
            <p:cNvSpPr txBox="1">
              <a:spLocks noChangeArrowheads="1"/>
            </p:cNvSpPr>
            <p:nvPr/>
          </p:nvSpPr>
          <p:spPr bwMode="auto">
            <a:xfrm>
              <a:off x="1022" y="3339"/>
              <a:ext cx="884"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t>Proteins</a:t>
              </a:r>
              <a:endParaRPr lang="fr-FR" altLang="x-none" sz="2000"/>
            </a:p>
          </p:txBody>
        </p:sp>
        <p:sp>
          <p:nvSpPr>
            <p:cNvPr id="23593" name="Text Box 14"/>
            <p:cNvSpPr txBox="1">
              <a:spLocks noChangeArrowheads="1"/>
            </p:cNvSpPr>
            <p:nvPr/>
          </p:nvSpPr>
          <p:spPr bwMode="auto">
            <a:xfrm>
              <a:off x="1129" y="989"/>
              <a:ext cx="7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400">
                  <a:solidFill>
                    <a:srgbClr val="004080"/>
                  </a:solidFill>
                </a:rPr>
                <a:t>Replication</a:t>
              </a:r>
            </a:p>
          </p:txBody>
        </p:sp>
        <p:sp>
          <p:nvSpPr>
            <p:cNvPr id="23594" name="Text Box 15"/>
            <p:cNvSpPr txBox="1">
              <a:spLocks noChangeArrowheads="1"/>
            </p:cNvSpPr>
            <p:nvPr/>
          </p:nvSpPr>
          <p:spPr bwMode="auto">
            <a:xfrm>
              <a:off x="1082" y="1778"/>
              <a:ext cx="83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400">
                  <a:solidFill>
                    <a:srgbClr val="004080"/>
                  </a:solidFill>
                </a:rPr>
                <a:t>Transcription</a:t>
              </a:r>
            </a:p>
          </p:txBody>
        </p:sp>
        <p:sp>
          <p:nvSpPr>
            <p:cNvPr id="23595" name="Text Box 16"/>
            <p:cNvSpPr txBox="1">
              <a:spLocks noChangeArrowheads="1"/>
            </p:cNvSpPr>
            <p:nvPr/>
          </p:nvSpPr>
          <p:spPr bwMode="auto">
            <a:xfrm>
              <a:off x="1080" y="2823"/>
              <a:ext cx="767" cy="3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fr-FR" altLang="x-none" sz="1400">
                  <a:solidFill>
                    <a:srgbClr val="004080"/>
                  </a:solidFill>
                </a:rPr>
                <a:t>Translation</a:t>
              </a:r>
            </a:p>
            <a:p>
              <a:pPr algn="ctr">
                <a:spcBef>
                  <a:spcPct val="0"/>
                </a:spcBef>
                <a:buFontTx/>
                <a:buNone/>
              </a:pPr>
              <a:r>
                <a:rPr lang="fr-FR" altLang="x-none" sz="1200">
                  <a:solidFill>
                    <a:srgbClr val="004080"/>
                  </a:solidFill>
                </a:rPr>
                <a:t>(genetic code)</a:t>
              </a:r>
              <a:endParaRPr lang="fr-FR" altLang="x-none" sz="1400">
                <a:solidFill>
                  <a:srgbClr val="004080"/>
                </a:solidFill>
              </a:endParaRPr>
            </a:p>
          </p:txBody>
        </p:sp>
        <p:sp>
          <p:nvSpPr>
            <p:cNvPr id="23596" name="Text Box 17"/>
            <p:cNvSpPr txBox="1">
              <a:spLocks noChangeArrowheads="1"/>
            </p:cNvSpPr>
            <p:nvPr/>
          </p:nvSpPr>
          <p:spPr bwMode="auto">
            <a:xfrm>
              <a:off x="1198" y="1216"/>
              <a:ext cx="532"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t>DNA</a:t>
              </a:r>
              <a:endParaRPr lang="fr-FR" altLang="x-none" sz="2000"/>
            </a:p>
          </p:txBody>
        </p:sp>
        <p:sp>
          <p:nvSpPr>
            <p:cNvPr id="23597" name="Line 18"/>
            <p:cNvSpPr>
              <a:spLocks noChangeShapeType="1"/>
            </p:cNvSpPr>
            <p:nvPr/>
          </p:nvSpPr>
          <p:spPr bwMode="auto">
            <a:xfrm rot="21213006" flipH="1">
              <a:off x="1640" y="1351"/>
              <a:ext cx="144" cy="0"/>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98" name="Text Box 19"/>
            <p:cNvSpPr txBox="1">
              <a:spLocks noChangeArrowheads="1"/>
            </p:cNvSpPr>
            <p:nvPr/>
          </p:nvSpPr>
          <p:spPr bwMode="auto">
            <a:xfrm>
              <a:off x="1247" y="2251"/>
              <a:ext cx="532"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t>RNA</a:t>
              </a:r>
            </a:p>
          </p:txBody>
        </p:sp>
        <p:sp>
          <p:nvSpPr>
            <p:cNvPr id="23599" name="Text Box 46"/>
            <p:cNvSpPr txBox="1">
              <a:spLocks noChangeArrowheads="1"/>
            </p:cNvSpPr>
            <p:nvPr/>
          </p:nvSpPr>
          <p:spPr bwMode="auto">
            <a:xfrm>
              <a:off x="233" y="712"/>
              <a:ext cx="54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t>1953</a:t>
              </a:r>
              <a:endParaRPr lang="fr-FR" altLang="x-none" sz="2400" b="0"/>
            </a:p>
          </p:txBody>
        </p:sp>
      </p:grpSp>
      <p:grpSp>
        <p:nvGrpSpPr>
          <p:cNvPr id="196656" name="Group 48"/>
          <p:cNvGrpSpPr>
            <a:grpSpLocks/>
          </p:cNvGrpSpPr>
          <p:nvPr/>
        </p:nvGrpSpPr>
        <p:grpSpPr bwMode="auto">
          <a:xfrm>
            <a:off x="152400" y="1130300"/>
            <a:ext cx="8763000" cy="5468938"/>
            <a:chOff x="96" y="712"/>
            <a:chExt cx="5520" cy="3445"/>
          </a:xfrm>
        </p:grpSpPr>
        <p:grpSp>
          <p:nvGrpSpPr>
            <p:cNvPr id="23557" name="Group 49"/>
            <p:cNvGrpSpPr>
              <a:grpSpLocks/>
            </p:cNvGrpSpPr>
            <p:nvPr/>
          </p:nvGrpSpPr>
          <p:grpSpPr bwMode="auto">
            <a:xfrm>
              <a:off x="2880" y="712"/>
              <a:ext cx="2736" cy="3006"/>
              <a:chOff x="2880" y="712"/>
              <a:chExt cx="2736" cy="3006"/>
            </a:xfrm>
          </p:grpSpPr>
          <p:sp>
            <p:nvSpPr>
              <p:cNvPr id="23560" name="Rectangle 23"/>
              <p:cNvSpPr>
                <a:spLocks noChangeArrowheads="1"/>
              </p:cNvSpPr>
              <p:nvPr/>
            </p:nvSpPr>
            <p:spPr bwMode="auto">
              <a:xfrm>
                <a:off x="2888" y="722"/>
                <a:ext cx="2728" cy="1995"/>
              </a:xfrm>
              <a:prstGeom prst="rect">
                <a:avLst/>
              </a:prstGeom>
              <a:gradFill rotWithShape="0">
                <a:gsLst>
                  <a:gs pos="0">
                    <a:srgbClr val="6600CC">
                      <a:alpha val="14998"/>
                    </a:srgbClr>
                  </a:gs>
                  <a:gs pos="50000">
                    <a:srgbClr val="F2EAFB">
                      <a:alpha val="14998"/>
                    </a:srgbClr>
                  </a:gs>
                  <a:gs pos="100000">
                    <a:srgbClr val="6600CC">
                      <a:alpha val="14998"/>
                    </a:srgbClr>
                  </a:gs>
                </a:gsLst>
                <a:lin ang="5400000" scaled="1"/>
              </a:gradFill>
              <a:ln w="12700">
                <a:solidFill>
                  <a:srgbClr val="6600CC"/>
                </a:solidFill>
                <a:miter lim="800000"/>
                <a:headEnd/>
                <a:tailEnd/>
              </a:ln>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3561" name="Text Box 24"/>
              <p:cNvSpPr txBox="1">
                <a:spLocks noChangeArrowheads="1"/>
              </p:cNvSpPr>
              <p:nvPr/>
            </p:nvSpPr>
            <p:spPr bwMode="auto">
              <a:xfrm>
                <a:off x="4944" y="1298"/>
                <a:ext cx="628" cy="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600">
                    <a:solidFill>
                      <a:srgbClr val="400080"/>
                    </a:solidFill>
                  </a:rPr>
                  <a:t>Genome</a:t>
                </a:r>
              </a:p>
            </p:txBody>
          </p:sp>
          <p:sp>
            <p:nvSpPr>
              <p:cNvPr id="23562" name="Rectangle 25"/>
              <p:cNvSpPr>
                <a:spLocks noChangeArrowheads="1"/>
              </p:cNvSpPr>
              <p:nvPr/>
            </p:nvSpPr>
            <p:spPr bwMode="auto">
              <a:xfrm>
                <a:off x="4612" y="1696"/>
                <a:ext cx="1004" cy="40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200" i="1">
                    <a:solidFill>
                      <a:srgbClr val="FF0000"/>
                    </a:solidFill>
                  </a:rPr>
                  <a:t>Post-transcriptional regulations</a:t>
                </a:r>
              </a:p>
            </p:txBody>
          </p:sp>
          <p:sp>
            <p:nvSpPr>
              <p:cNvPr id="23563" name="Oval 26"/>
              <p:cNvSpPr>
                <a:spLocks noChangeArrowheads="1"/>
              </p:cNvSpPr>
              <p:nvPr/>
            </p:nvSpPr>
            <p:spPr bwMode="auto">
              <a:xfrm>
                <a:off x="4224" y="2098"/>
                <a:ext cx="648" cy="59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23564" name="Oval 27"/>
              <p:cNvSpPr>
                <a:spLocks noChangeArrowheads="1"/>
              </p:cNvSpPr>
              <p:nvPr/>
            </p:nvSpPr>
            <p:spPr bwMode="auto">
              <a:xfrm>
                <a:off x="3464" y="856"/>
                <a:ext cx="1248" cy="528"/>
              </a:xfrm>
              <a:prstGeom prst="ellipse">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23565" name="Line 28"/>
              <p:cNvSpPr>
                <a:spLocks noChangeShapeType="1"/>
              </p:cNvSpPr>
              <p:nvPr/>
            </p:nvSpPr>
            <p:spPr bwMode="auto">
              <a:xfrm flipH="1">
                <a:off x="4080" y="1528"/>
                <a:ext cx="16" cy="718"/>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66" name="Line 29"/>
              <p:cNvSpPr>
                <a:spLocks noChangeShapeType="1"/>
              </p:cNvSpPr>
              <p:nvPr/>
            </p:nvSpPr>
            <p:spPr bwMode="auto">
              <a:xfrm>
                <a:off x="4088" y="2574"/>
                <a:ext cx="0" cy="778"/>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67" name="Text Box 30"/>
              <p:cNvSpPr txBox="1">
                <a:spLocks noChangeArrowheads="1"/>
              </p:cNvSpPr>
              <p:nvPr/>
            </p:nvSpPr>
            <p:spPr bwMode="auto">
              <a:xfrm>
                <a:off x="3742" y="3430"/>
                <a:ext cx="884"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t>Proteins</a:t>
                </a:r>
              </a:p>
            </p:txBody>
          </p:sp>
          <p:sp>
            <p:nvSpPr>
              <p:cNvPr id="23568" name="Text Box 31"/>
              <p:cNvSpPr txBox="1">
                <a:spLocks noChangeArrowheads="1"/>
              </p:cNvSpPr>
              <p:nvPr/>
            </p:nvSpPr>
            <p:spPr bwMode="auto">
              <a:xfrm>
                <a:off x="3753" y="990"/>
                <a:ext cx="6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400" b="0">
                    <a:solidFill>
                      <a:srgbClr val="004080"/>
                    </a:solidFill>
                  </a:rPr>
                  <a:t>Replication</a:t>
                </a:r>
              </a:p>
            </p:txBody>
          </p:sp>
          <p:sp>
            <p:nvSpPr>
              <p:cNvPr id="23569" name="Text Box 32"/>
              <p:cNvSpPr txBox="1">
                <a:spLocks noChangeArrowheads="1"/>
              </p:cNvSpPr>
              <p:nvPr/>
            </p:nvSpPr>
            <p:spPr bwMode="auto">
              <a:xfrm>
                <a:off x="3706" y="1779"/>
                <a:ext cx="83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400">
                    <a:solidFill>
                      <a:srgbClr val="004080"/>
                    </a:solidFill>
                  </a:rPr>
                  <a:t>Transcription</a:t>
                </a:r>
              </a:p>
            </p:txBody>
          </p:sp>
          <p:sp>
            <p:nvSpPr>
              <p:cNvPr id="23570" name="Text Box 33"/>
              <p:cNvSpPr txBox="1">
                <a:spLocks noChangeArrowheads="1"/>
              </p:cNvSpPr>
              <p:nvPr/>
            </p:nvSpPr>
            <p:spPr bwMode="auto">
              <a:xfrm>
                <a:off x="3692" y="2824"/>
                <a:ext cx="793" cy="3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fr-FR" altLang="x-none" sz="1400">
                    <a:solidFill>
                      <a:srgbClr val="004080"/>
                    </a:solidFill>
                  </a:rPr>
                  <a:t>Translation</a:t>
                </a:r>
              </a:p>
              <a:p>
                <a:pPr algn="ctr">
                  <a:spcBef>
                    <a:spcPct val="0"/>
                  </a:spcBef>
                  <a:buFontTx/>
                  <a:buNone/>
                </a:pPr>
                <a:r>
                  <a:rPr lang="fr-FR" altLang="x-none" sz="1200">
                    <a:solidFill>
                      <a:srgbClr val="004080"/>
                    </a:solidFill>
                  </a:rPr>
                  <a:t>(genetic code )</a:t>
                </a:r>
                <a:endParaRPr lang="fr-FR" altLang="x-none" sz="1400">
                  <a:solidFill>
                    <a:srgbClr val="004080"/>
                  </a:solidFill>
                </a:endParaRPr>
              </a:p>
            </p:txBody>
          </p:sp>
          <p:sp>
            <p:nvSpPr>
              <p:cNvPr id="23571" name="Text Box 34"/>
              <p:cNvSpPr txBox="1">
                <a:spLocks noChangeArrowheads="1"/>
              </p:cNvSpPr>
              <p:nvPr/>
            </p:nvSpPr>
            <p:spPr bwMode="auto">
              <a:xfrm>
                <a:off x="3856" y="1247"/>
                <a:ext cx="463" cy="2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000"/>
                  <a:t>DNA</a:t>
                </a:r>
              </a:p>
            </p:txBody>
          </p:sp>
          <p:sp>
            <p:nvSpPr>
              <p:cNvPr id="23572" name="Line 35"/>
              <p:cNvSpPr>
                <a:spLocks noChangeShapeType="1"/>
              </p:cNvSpPr>
              <p:nvPr/>
            </p:nvSpPr>
            <p:spPr bwMode="auto">
              <a:xfrm rot="21213006" flipH="1">
                <a:off x="4264" y="1352"/>
                <a:ext cx="144" cy="0"/>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23573" name="Group 36"/>
              <p:cNvGrpSpPr>
                <a:grpSpLocks/>
              </p:cNvGrpSpPr>
              <p:nvPr/>
            </p:nvGrpSpPr>
            <p:grpSpPr bwMode="auto">
              <a:xfrm flipH="1">
                <a:off x="3656" y="1444"/>
                <a:ext cx="288" cy="910"/>
                <a:chOff x="1452" y="1732"/>
                <a:chExt cx="288" cy="910"/>
              </a:xfrm>
            </p:grpSpPr>
            <p:sp>
              <p:nvSpPr>
                <p:cNvPr id="23581" name="Arc 37"/>
                <p:cNvSpPr>
                  <a:spLocks/>
                </p:cNvSpPr>
                <p:nvPr/>
              </p:nvSpPr>
              <p:spPr bwMode="auto">
                <a:xfrm flipV="1">
                  <a:off x="1548" y="2198"/>
                  <a:ext cx="192" cy="4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38100">
                  <a:solidFill>
                    <a:srgbClr val="FF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GB"/>
                </a:p>
              </p:txBody>
            </p:sp>
            <p:sp>
              <p:nvSpPr>
                <p:cNvPr id="23582" name="Arc 38"/>
                <p:cNvSpPr>
                  <a:spLocks/>
                </p:cNvSpPr>
                <p:nvPr/>
              </p:nvSpPr>
              <p:spPr bwMode="auto">
                <a:xfrm>
                  <a:off x="1548" y="1754"/>
                  <a:ext cx="192" cy="4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38100">
                  <a:solidFill>
                    <a:srgbClr val="FF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GB"/>
                </a:p>
              </p:txBody>
            </p:sp>
            <p:sp>
              <p:nvSpPr>
                <p:cNvPr id="23583" name="Line 39"/>
                <p:cNvSpPr>
                  <a:spLocks noChangeShapeType="1"/>
                </p:cNvSpPr>
                <p:nvPr/>
              </p:nvSpPr>
              <p:spPr bwMode="auto">
                <a:xfrm rot="1440335" flipH="1" flipV="1">
                  <a:off x="1452" y="1732"/>
                  <a:ext cx="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23574" name="Text Box 40"/>
              <p:cNvSpPr txBox="1">
                <a:spLocks noChangeArrowheads="1"/>
              </p:cNvSpPr>
              <p:nvPr/>
            </p:nvSpPr>
            <p:spPr bwMode="auto">
              <a:xfrm>
                <a:off x="2928" y="1728"/>
                <a:ext cx="792" cy="4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nSpc>
                    <a:spcPts val="1500"/>
                  </a:lnSpc>
                  <a:spcBef>
                    <a:spcPct val="0"/>
                  </a:spcBef>
                  <a:buFontTx/>
                  <a:buNone/>
                </a:pPr>
                <a:r>
                  <a:rPr lang="fr-FR" altLang="x-none" sz="1200" i="1">
                    <a:solidFill>
                      <a:srgbClr val="FF0000"/>
                    </a:solidFill>
                  </a:rPr>
                  <a:t>Reverse transcription </a:t>
                </a:r>
              </a:p>
              <a:p>
                <a:pPr>
                  <a:lnSpc>
                    <a:spcPts val="1500"/>
                  </a:lnSpc>
                  <a:spcBef>
                    <a:spcPct val="0"/>
                  </a:spcBef>
                  <a:buFontTx/>
                  <a:buNone/>
                </a:pPr>
                <a:r>
                  <a:rPr lang="fr-FR" altLang="x-none" sz="1200" i="1">
                    <a:solidFill>
                      <a:srgbClr val="FF0000"/>
                    </a:solidFill>
                  </a:rPr>
                  <a:t>Exon-shuffling</a:t>
                </a:r>
                <a:endParaRPr lang="fr-FR" altLang="x-none" sz="1200" i="1" u="sng">
                  <a:solidFill>
                    <a:srgbClr val="FF0000"/>
                  </a:solidFill>
                </a:endParaRPr>
              </a:p>
            </p:txBody>
          </p:sp>
          <p:sp>
            <p:nvSpPr>
              <p:cNvPr id="23575" name="Oval 41"/>
              <p:cNvSpPr>
                <a:spLocks noChangeArrowheads="1"/>
              </p:cNvSpPr>
              <p:nvPr/>
            </p:nvSpPr>
            <p:spPr bwMode="auto">
              <a:xfrm>
                <a:off x="4287" y="2157"/>
                <a:ext cx="515" cy="47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x-none" altLang="x-none" sz="2400" b="0"/>
              </a:p>
            </p:txBody>
          </p:sp>
          <p:sp>
            <p:nvSpPr>
              <p:cNvPr id="23576" name="Text Box 42"/>
              <p:cNvSpPr txBox="1">
                <a:spLocks noChangeArrowheads="1"/>
              </p:cNvSpPr>
              <p:nvPr/>
            </p:nvSpPr>
            <p:spPr bwMode="auto">
              <a:xfrm>
                <a:off x="4512" y="2314"/>
                <a:ext cx="1062" cy="326"/>
              </a:xfrm>
              <a:prstGeom prst="rect">
                <a:avLst/>
              </a:prstGeom>
              <a:gradFill rotWithShape="0">
                <a:gsLst>
                  <a:gs pos="0">
                    <a:srgbClr val="F4E0FF"/>
                  </a:gs>
                  <a:gs pos="100000">
                    <a:srgbClr val="EAE2FF"/>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1400">
                    <a:solidFill>
                      <a:srgbClr val="FF0000"/>
                    </a:solidFill>
                  </a:rPr>
                  <a:t>Splicing, editing</a:t>
                </a:r>
              </a:p>
              <a:p>
                <a:pPr>
                  <a:spcBef>
                    <a:spcPct val="0"/>
                  </a:spcBef>
                  <a:buFontTx/>
                  <a:buNone/>
                </a:pPr>
                <a:r>
                  <a:rPr lang="fr-FR" altLang="x-none" sz="1400">
                    <a:solidFill>
                      <a:srgbClr val="FF0000"/>
                    </a:solidFill>
                  </a:rPr>
                  <a:t>non-coding RNAs</a:t>
                </a:r>
              </a:p>
            </p:txBody>
          </p:sp>
          <p:sp>
            <p:nvSpPr>
              <p:cNvPr id="23577" name="Text Box 43"/>
              <p:cNvSpPr txBox="1">
                <a:spLocks noChangeArrowheads="1"/>
              </p:cNvSpPr>
              <p:nvPr/>
            </p:nvSpPr>
            <p:spPr bwMode="auto">
              <a:xfrm>
                <a:off x="3822" y="2263"/>
                <a:ext cx="532"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t>RNA</a:t>
                </a:r>
                <a:endParaRPr lang="fr-FR" altLang="x-none" sz="2000"/>
              </a:p>
            </p:txBody>
          </p:sp>
          <p:sp>
            <p:nvSpPr>
              <p:cNvPr id="23578" name="Line 44"/>
              <p:cNvSpPr>
                <a:spLocks noChangeShapeType="1"/>
              </p:cNvSpPr>
              <p:nvPr/>
            </p:nvSpPr>
            <p:spPr bwMode="auto">
              <a:xfrm rot="-3058563" flipH="1" flipV="1">
                <a:off x="4174" y="2296"/>
                <a:ext cx="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79" name="Line 45"/>
              <p:cNvSpPr>
                <a:spLocks noChangeShapeType="1"/>
              </p:cNvSpPr>
              <p:nvPr/>
            </p:nvSpPr>
            <p:spPr bwMode="auto">
              <a:xfrm rot="-3058563" flipH="1" flipV="1">
                <a:off x="4270" y="2283"/>
                <a:ext cx="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80" name="Text Box 47"/>
              <p:cNvSpPr txBox="1">
                <a:spLocks noChangeArrowheads="1"/>
              </p:cNvSpPr>
              <p:nvPr/>
            </p:nvSpPr>
            <p:spPr bwMode="auto">
              <a:xfrm>
                <a:off x="2880" y="712"/>
                <a:ext cx="54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fr-FR" altLang="x-none" sz="2400"/>
                  <a:t>2013</a:t>
                </a:r>
                <a:endParaRPr lang="fr-FR" altLang="x-none" sz="2400" b="0"/>
              </a:p>
            </p:txBody>
          </p:sp>
        </p:grpSp>
        <p:sp>
          <p:nvSpPr>
            <p:cNvPr id="23558" name="Text Box 207"/>
            <p:cNvSpPr txBox="1">
              <a:spLocks noChangeArrowheads="1"/>
            </p:cNvSpPr>
            <p:nvPr/>
          </p:nvSpPr>
          <p:spPr bwMode="auto">
            <a:xfrm>
              <a:off x="96" y="3696"/>
              <a:ext cx="2112" cy="2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070AF2"/>
                  </a:solidFill>
                </a:rPr>
                <a:t>Bernard Dujon, 2013</a:t>
              </a:r>
              <a:endParaRPr lang="fr-FR" altLang="x-none" sz="2400" b="0"/>
            </a:p>
          </p:txBody>
        </p:sp>
        <p:sp>
          <p:nvSpPr>
            <p:cNvPr id="23559" name="Text Box 208"/>
            <p:cNvSpPr txBox="1">
              <a:spLocks noChangeArrowheads="1"/>
            </p:cNvSpPr>
            <p:nvPr/>
          </p:nvSpPr>
          <p:spPr bwMode="auto">
            <a:xfrm>
              <a:off x="480" y="3984"/>
              <a:ext cx="5088" cy="17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a:solidFill>
                    <a:srgbClr val="0717FF"/>
                  </a:solidFill>
                </a:rPr>
                <a:t>http://www.pasteur.fr/~tekaia/BCGA2013/TALKS/Dujon_EukaryoticGenomesBasicPrinciples_BCGA2013.pdf</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96656"/>
                                        </p:tgtEl>
                                        <p:attrNameLst>
                                          <p:attrName>style.visibility</p:attrName>
                                        </p:attrNameLst>
                                      </p:cBhvr>
                                      <p:to>
                                        <p:strVal val="visible"/>
                                      </p:to>
                                    </p:set>
                                    <p:animEffect transition="in" filter="fade">
                                      <p:cBhvr>
                                        <p:cTn id="7" dur="1000"/>
                                        <p:tgtEl>
                                          <p:spTgt spid="196656"/>
                                        </p:tgtEl>
                                      </p:cBhvr>
                                    </p:animEffect>
                                    <p:anim calcmode="lin" valueType="num">
                                      <p:cBhvr>
                                        <p:cTn id="8" dur="1000" fill="hold"/>
                                        <p:tgtEl>
                                          <p:spTgt spid="196656"/>
                                        </p:tgtEl>
                                        <p:attrNameLst>
                                          <p:attrName>ppt_x</p:attrName>
                                        </p:attrNameLst>
                                      </p:cBhvr>
                                      <p:tavLst>
                                        <p:tav tm="0">
                                          <p:val>
                                            <p:strVal val="#ppt_x"/>
                                          </p:val>
                                        </p:tav>
                                        <p:tav tm="100000">
                                          <p:val>
                                            <p:strVal val="#ppt_x"/>
                                          </p:val>
                                        </p:tav>
                                      </p:tavLst>
                                    </p:anim>
                                    <p:anim calcmode="lin" valueType="num">
                                      <p:cBhvr>
                                        <p:cTn id="9" dur="1000" fill="hold"/>
                                        <p:tgtEl>
                                          <p:spTgt spid="1966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120834" name="Rectangle 3"/>
          <p:cNvSpPr>
            <a:spLocks noGrp="1" noChangeArrowheads="1"/>
          </p:cNvSpPr>
          <p:nvPr>
            <p:ph type="body" idx="1"/>
          </p:nvPr>
        </p:nvSpPr>
        <p:spPr>
          <a:xfrm>
            <a:off x="381000" y="685800"/>
            <a:ext cx="8458200" cy="2667000"/>
          </a:xfrm>
          <a:solidFill>
            <a:schemeClr val="bg1"/>
          </a:solidFill>
        </p:spPr>
        <p:txBody>
          <a:bodyPr/>
          <a:lstStyle/>
          <a:p>
            <a:pPr eaLnBrk="1" hangingPunct="1"/>
            <a:r>
              <a:rPr lang="en-GB" altLang="x-none" sz="2800" b="1"/>
              <a:t>Actually, the highest known number of genes is around </a:t>
            </a:r>
            <a:r>
              <a:rPr lang="en-GB" altLang="x-none" sz="2800" b="1">
                <a:solidFill>
                  <a:srgbClr val="FF0000"/>
                </a:solidFill>
              </a:rPr>
              <a:t>60,815</a:t>
            </a:r>
            <a:r>
              <a:rPr lang="en-GB" altLang="x-none" sz="2800" b="1"/>
              <a:t>, for the protozoan parasite</a:t>
            </a:r>
            <a:r>
              <a:rPr lang="en-GB" altLang="x-none" sz="2800"/>
              <a:t> </a:t>
            </a:r>
            <a:r>
              <a:rPr lang="en-GB" altLang="x-none" sz="2800" i="1">
                <a:solidFill>
                  <a:srgbClr val="1848A6"/>
                </a:solidFill>
                <a:hlinkClick r:id="rId3"/>
              </a:rPr>
              <a:t>Trichomonas vaginalis</a:t>
            </a:r>
            <a:r>
              <a:rPr lang="en-GB" altLang="x-none" sz="2800"/>
              <a:t> causing </a:t>
            </a:r>
            <a:r>
              <a:rPr lang="en-GB" altLang="x-none" sz="2800">
                <a:solidFill>
                  <a:srgbClr val="1848A6"/>
                </a:solidFill>
                <a:hlinkClick r:id="rId4"/>
              </a:rPr>
              <a:t>trichomoniasis</a:t>
            </a:r>
            <a:endParaRPr lang="en-GB" altLang="x-none" sz="2800">
              <a:solidFill>
                <a:srgbClr val="1848A6"/>
              </a:solidFill>
              <a:latin typeface="Helvetica" charset="0"/>
            </a:endParaRPr>
          </a:p>
          <a:p>
            <a:pPr eaLnBrk="1" hangingPunct="1">
              <a:buFontTx/>
              <a:buNone/>
            </a:pPr>
            <a:endParaRPr lang="en-GB" altLang="x-none" sz="2800">
              <a:solidFill>
                <a:srgbClr val="00117A"/>
              </a:solidFill>
            </a:endParaRPr>
          </a:p>
          <a:p>
            <a:pPr eaLnBrk="1" hangingPunct="1">
              <a:buFontTx/>
              <a:buNone/>
            </a:pPr>
            <a:r>
              <a:rPr lang="en-GB" altLang="x-none" sz="1600">
                <a:solidFill>
                  <a:srgbClr val="0000FF"/>
                </a:solidFill>
              </a:rPr>
              <a:t>Carlton JM, et al. </a:t>
            </a:r>
            <a:r>
              <a:rPr lang="en-GB" altLang="x-none" sz="1600" i="1">
                <a:solidFill>
                  <a:srgbClr val="0000FF"/>
                </a:solidFill>
              </a:rPr>
              <a:t>Science 2007</a:t>
            </a:r>
            <a:endParaRPr lang="en-GB" altLang="x-none" sz="1600">
              <a:solidFill>
                <a:srgbClr val="0000FF"/>
              </a:solidFill>
            </a:endParaRPr>
          </a:p>
          <a:p>
            <a:pPr eaLnBrk="1" hangingPunct="1">
              <a:buFontTx/>
              <a:buNone/>
            </a:pPr>
            <a:r>
              <a:rPr lang="en-GB" altLang="x-none" sz="1600">
                <a:solidFill>
                  <a:srgbClr val="0000FF"/>
                </a:solidFill>
              </a:rPr>
              <a:t>Draft genome sequence of the sexually transmitted pathogen </a:t>
            </a:r>
            <a:r>
              <a:rPr lang="en-GB" altLang="x-none" sz="1600" i="1">
                <a:solidFill>
                  <a:srgbClr val="0000FF"/>
                </a:solidFill>
              </a:rPr>
              <a:t>Trichomonas vaginalis</a:t>
            </a:r>
            <a:r>
              <a:rPr lang="en-GB" altLang="x-none" sz="1600">
                <a:solidFill>
                  <a:srgbClr val="0000FF"/>
                </a:solidFill>
              </a:rPr>
              <a:t>.</a:t>
            </a:r>
            <a:r>
              <a:rPr lang="en-GB" altLang="x-none" sz="2000"/>
              <a:t> </a:t>
            </a:r>
          </a:p>
        </p:txBody>
      </p:sp>
      <p:pic>
        <p:nvPicPr>
          <p:cNvPr id="675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67200"/>
            <a:ext cx="914400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 Box 1026"/>
          <p:cNvSpPr txBox="1">
            <a:spLocks noChangeArrowheads="1"/>
          </p:cNvSpPr>
          <p:nvPr/>
        </p:nvSpPr>
        <p:spPr bwMode="auto">
          <a:xfrm>
            <a:off x="0" y="44624"/>
            <a:ext cx="9144000" cy="650875"/>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033FF"/>
                </a:solidFill>
              </a:rPr>
              <a:t>Size(Mb) distribution of bacterial species</a:t>
            </a:r>
            <a:endParaRPr lang="en-GB" altLang="x-none" sz="2400" b="0"/>
          </a:p>
        </p:txBody>
      </p:sp>
      <p:graphicFrame>
        <p:nvGraphicFramePr>
          <p:cNvPr id="122882" name="Object 1027"/>
          <p:cNvGraphicFramePr>
            <a:graphicFrameLocks noChangeAspect="1"/>
          </p:cNvGraphicFramePr>
          <p:nvPr>
            <p:extLst>
              <p:ext uri="{D42A27DB-BD31-4B8C-83A1-F6EECF244321}">
                <p14:modId xmlns:p14="http://schemas.microsoft.com/office/powerpoint/2010/main" val="2005177722"/>
              </p:ext>
            </p:extLst>
          </p:nvPr>
        </p:nvGraphicFramePr>
        <p:xfrm>
          <a:off x="0" y="549275"/>
          <a:ext cx="9251950" cy="6120085"/>
        </p:xfrm>
        <a:graphic>
          <a:graphicData uri="http://schemas.openxmlformats.org/presentationml/2006/ole">
            <mc:AlternateContent xmlns:mc="http://schemas.openxmlformats.org/markup-compatibility/2006">
              <mc:Choice xmlns:v="urn:schemas-microsoft-com:vml" Requires="v">
                <p:oleObj spid="_x0000_s123190" name="Feuille de calcul" r:id="rId4" imgW="9398000" imgH="6172200" progId="Excel.Sheet.8">
                  <p:embed/>
                </p:oleObj>
              </mc:Choice>
              <mc:Fallback>
                <p:oleObj name="Feuille de calcul" r:id="rId4" imgW="9398000" imgH="6172200" progId="Excel.Sheet.8">
                  <p:embed/>
                  <p:pic>
                    <p:nvPicPr>
                      <p:cNvPr id="0" name="Object 10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9275"/>
                        <a:ext cx="9251950" cy="6120085"/>
                      </a:xfrm>
                      <a:prstGeom prst="rect">
                        <a:avLst/>
                      </a:prstGeom>
                      <a:noFill/>
                      <a:ln>
                        <a:noFill/>
                      </a:ln>
                      <a:extLst/>
                    </p:spPr>
                  </p:pic>
                </p:oleObj>
              </mc:Fallback>
            </mc:AlternateContent>
          </a:graphicData>
        </a:graphic>
      </p:graphicFrame>
      <p:graphicFrame>
        <p:nvGraphicFramePr>
          <p:cNvPr id="122883" name="Object 1028"/>
          <p:cNvGraphicFramePr>
            <a:graphicFrameLocks noChangeAspect="1"/>
          </p:cNvGraphicFramePr>
          <p:nvPr>
            <p:extLst>
              <p:ext uri="{D42A27DB-BD31-4B8C-83A1-F6EECF244321}">
                <p14:modId xmlns:p14="http://schemas.microsoft.com/office/powerpoint/2010/main" val="1314043142"/>
              </p:ext>
            </p:extLst>
          </p:nvPr>
        </p:nvGraphicFramePr>
        <p:xfrm>
          <a:off x="3779912" y="1062038"/>
          <a:ext cx="7950200" cy="2309812"/>
        </p:xfrm>
        <a:graphic>
          <a:graphicData uri="http://schemas.openxmlformats.org/presentationml/2006/ole">
            <mc:AlternateContent xmlns:mc="http://schemas.openxmlformats.org/markup-compatibility/2006">
              <mc:Choice xmlns:v="urn:schemas-microsoft-com:vml" Requires="v">
                <p:oleObj spid="_x0000_s123191" name="Document" r:id="rId6" imgW="7454900" imgH="1968500" progId="Word.Document.8">
                  <p:embed/>
                </p:oleObj>
              </mc:Choice>
              <mc:Fallback>
                <p:oleObj name="Document" r:id="rId6" imgW="7454900" imgH="1968500" progId="Word.Document.8">
                  <p:embed/>
                  <p:pic>
                    <p:nvPicPr>
                      <p:cNvPr id="0" name="Object 1028"/>
                      <p:cNvPicPr>
                        <a:picLocks noChangeAspect="1" noChangeArrowheads="1"/>
                      </p:cNvPicPr>
                      <p:nvPr/>
                    </p:nvPicPr>
                    <p:blipFill>
                      <a:blip r:embed="rId7"/>
                      <a:srcRect/>
                      <a:stretch>
                        <a:fillRect/>
                      </a:stretch>
                    </p:blipFill>
                    <p:spPr bwMode="auto">
                      <a:xfrm>
                        <a:off x="3779912" y="1062038"/>
                        <a:ext cx="7950200" cy="2309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884" name="Text Box 1029"/>
          <p:cNvSpPr txBox="1">
            <a:spLocks noChangeArrowheads="1"/>
          </p:cNvSpPr>
          <p:nvPr/>
        </p:nvSpPr>
        <p:spPr bwMode="auto">
          <a:xfrm>
            <a:off x="5437188" y="3644900"/>
            <a:ext cx="1295400" cy="4572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Path=1</a:t>
            </a:r>
          </a:p>
        </p:txBody>
      </p:sp>
      <p:sp>
        <p:nvSpPr>
          <p:cNvPr id="6" name="ZoneTexte 5"/>
          <p:cNvSpPr txBox="1"/>
          <p:nvPr/>
        </p:nvSpPr>
        <p:spPr>
          <a:xfrm>
            <a:off x="4608512" y="6485274"/>
            <a:ext cx="4644008" cy="400110"/>
          </a:xfrm>
          <a:prstGeom prst="rect">
            <a:avLst/>
          </a:prstGeom>
          <a:noFill/>
        </p:spPr>
        <p:txBody>
          <a:bodyPr wrap="square" rtlCol="0">
            <a:spAutoFit/>
          </a:bodyPr>
          <a:lstStyle/>
          <a:p>
            <a:r>
              <a:rPr lang="en-GB" sz="2000" err="1">
                <a:solidFill>
                  <a:srgbClr val="070AF2"/>
                </a:solidFill>
              </a:rPr>
              <a:t>Tekaia</a:t>
            </a:r>
            <a:r>
              <a:rPr lang="en-GB" sz="2000">
                <a:solidFill>
                  <a:srgbClr val="070AF2"/>
                </a:solidFill>
              </a:rPr>
              <a:t> F. 2017. Unpublished results.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ext Box 1026"/>
          <p:cNvSpPr txBox="1">
            <a:spLocks noChangeArrowheads="1"/>
          </p:cNvSpPr>
          <p:nvPr/>
        </p:nvSpPr>
        <p:spPr bwMode="auto">
          <a:xfrm>
            <a:off x="0" y="0"/>
            <a:ext cx="9144000" cy="711200"/>
          </a:xfrm>
          <a:prstGeom prst="rect">
            <a:avLst/>
          </a:prstGeom>
          <a:solidFill>
            <a:srgbClr val="FFFF00"/>
          </a:solidFill>
          <a:ln w="9525">
            <a:solidFill>
              <a:schemeClr val="bg1"/>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033FF"/>
                </a:solidFill>
              </a:rPr>
              <a:t>Size distribution of archaeal species</a:t>
            </a:r>
            <a:endParaRPr lang="en-GB" altLang="x-none" sz="2400" b="0"/>
          </a:p>
        </p:txBody>
      </p:sp>
      <p:graphicFrame>
        <p:nvGraphicFramePr>
          <p:cNvPr id="124930" name="Object 1027"/>
          <p:cNvGraphicFramePr>
            <a:graphicFrameLocks noChangeAspect="1"/>
          </p:cNvGraphicFramePr>
          <p:nvPr>
            <p:extLst>
              <p:ext uri="{D42A27DB-BD31-4B8C-83A1-F6EECF244321}">
                <p14:modId xmlns:p14="http://schemas.microsoft.com/office/powerpoint/2010/main" val="971379330"/>
              </p:ext>
            </p:extLst>
          </p:nvPr>
        </p:nvGraphicFramePr>
        <p:xfrm>
          <a:off x="107950" y="764704"/>
          <a:ext cx="9036050" cy="5876925"/>
        </p:xfrm>
        <a:graphic>
          <a:graphicData uri="http://schemas.openxmlformats.org/presentationml/2006/ole">
            <mc:AlternateContent xmlns:mc="http://schemas.openxmlformats.org/markup-compatibility/2006">
              <mc:Choice xmlns:v="urn:schemas-microsoft-com:vml" Requires="v">
                <p:oleObj spid="_x0000_s125238" name="Feuille de calcul" r:id="rId4" imgW="9398000" imgH="6172200" progId="Excel.Sheet.8">
                  <p:embed/>
                </p:oleObj>
              </mc:Choice>
              <mc:Fallback>
                <p:oleObj name="Feuille de calcul" r:id="rId4" imgW="9398000" imgH="6172200" progId="Excel.Sheet.8">
                  <p:embed/>
                  <p:pic>
                    <p:nvPicPr>
                      <p:cNvPr id="0" name="Object 10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764704"/>
                        <a:ext cx="903605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1" name="Object 1028"/>
          <p:cNvGraphicFramePr>
            <a:graphicFrameLocks noChangeAspect="1"/>
          </p:cNvGraphicFramePr>
          <p:nvPr/>
        </p:nvGraphicFramePr>
        <p:xfrm>
          <a:off x="4643438" y="1344613"/>
          <a:ext cx="5329237" cy="1579562"/>
        </p:xfrm>
        <a:graphic>
          <a:graphicData uri="http://schemas.openxmlformats.org/presentationml/2006/ole">
            <mc:AlternateContent xmlns:mc="http://schemas.openxmlformats.org/markup-compatibility/2006">
              <mc:Choice xmlns:v="urn:schemas-microsoft-com:vml" Requires="v">
                <p:oleObj spid="_x0000_s125239" name="Document" r:id="rId6" imgW="7454900" imgH="1968500" progId="Word.Document.8">
                  <p:embed/>
                </p:oleObj>
              </mc:Choice>
              <mc:Fallback>
                <p:oleObj name="Document" r:id="rId6" imgW="7454900" imgH="1968500" progId="Word.Document.8">
                  <p:embed/>
                  <p:pic>
                    <p:nvPicPr>
                      <p:cNvPr id="0" name="Object 10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1344613"/>
                        <a:ext cx="5329237" cy="1579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32" name="Text Box 1029"/>
          <p:cNvSpPr txBox="1">
            <a:spLocks noChangeArrowheads="1"/>
          </p:cNvSpPr>
          <p:nvPr/>
        </p:nvSpPr>
        <p:spPr bwMode="auto">
          <a:xfrm>
            <a:off x="6248400" y="3403600"/>
            <a:ext cx="1371600" cy="4572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Path = 1</a:t>
            </a:r>
          </a:p>
        </p:txBody>
      </p:sp>
      <p:sp>
        <p:nvSpPr>
          <p:cNvPr id="6" name="ZoneTexte 5"/>
          <p:cNvSpPr txBox="1"/>
          <p:nvPr/>
        </p:nvSpPr>
        <p:spPr>
          <a:xfrm>
            <a:off x="0" y="6453335"/>
            <a:ext cx="4860032" cy="400110"/>
          </a:xfrm>
          <a:prstGeom prst="rect">
            <a:avLst/>
          </a:prstGeom>
          <a:noFill/>
        </p:spPr>
        <p:txBody>
          <a:bodyPr wrap="square" rtlCol="0">
            <a:spAutoFit/>
          </a:bodyPr>
          <a:lstStyle/>
          <a:p>
            <a:r>
              <a:rPr lang="en-GB" sz="2000" err="1">
                <a:solidFill>
                  <a:srgbClr val="070AF2"/>
                </a:solidFill>
              </a:rPr>
              <a:t>Tekaia</a:t>
            </a:r>
            <a:r>
              <a:rPr lang="en-GB" sz="2000">
                <a:solidFill>
                  <a:srgbClr val="070AF2"/>
                </a:solidFill>
              </a:rPr>
              <a:t> F. 2017. Unpublished results.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ext Box 2"/>
          <p:cNvSpPr txBox="1">
            <a:spLocks noChangeArrowheads="1"/>
          </p:cNvSpPr>
          <p:nvPr/>
        </p:nvSpPr>
        <p:spPr bwMode="auto">
          <a:xfrm>
            <a:off x="0" y="44624"/>
            <a:ext cx="9144000" cy="588963"/>
          </a:xfrm>
          <a:prstGeom prst="rect">
            <a:avLst/>
          </a:prstGeom>
          <a:solidFill>
            <a:srgbClr val="FFFF00"/>
          </a:solidFill>
          <a:ln w="9525">
            <a:solidFill>
              <a:schemeClr val="bg1"/>
            </a:solidFill>
            <a:miter lim="800000"/>
            <a:headEnd/>
            <a:tailEnd/>
          </a:ln>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033FF"/>
                </a:solidFill>
              </a:rPr>
              <a:t>Size(Mb) distribution of eukaryotic species</a:t>
            </a:r>
            <a:endParaRPr lang="en-GB" altLang="x-none" sz="2400" b="0"/>
          </a:p>
        </p:txBody>
      </p:sp>
      <p:graphicFrame>
        <p:nvGraphicFramePr>
          <p:cNvPr id="126978" name="Object 3"/>
          <p:cNvGraphicFramePr>
            <a:graphicFrameLocks noChangeAspect="1"/>
          </p:cNvGraphicFramePr>
          <p:nvPr>
            <p:extLst>
              <p:ext uri="{D42A27DB-BD31-4B8C-83A1-F6EECF244321}">
                <p14:modId xmlns:p14="http://schemas.microsoft.com/office/powerpoint/2010/main" val="1327672113"/>
              </p:ext>
            </p:extLst>
          </p:nvPr>
        </p:nvGraphicFramePr>
        <p:xfrm>
          <a:off x="0" y="476250"/>
          <a:ext cx="9144000" cy="6481763"/>
        </p:xfrm>
        <a:graphic>
          <a:graphicData uri="http://schemas.openxmlformats.org/presentationml/2006/ole">
            <mc:AlternateContent xmlns:mc="http://schemas.openxmlformats.org/markup-compatibility/2006">
              <mc:Choice xmlns:v="urn:schemas-microsoft-com:vml" Requires="v">
                <p:oleObj spid="_x0000_s127285" name="Feuille de calcul" r:id="rId4" imgW="9398000" imgH="6172200" progId="Excel.Sheet.8">
                  <p:embed/>
                </p:oleObj>
              </mc:Choice>
              <mc:Fallback>
                <p:oleObj name="Feuille de calcul" r:id="rId4" imgW="9398000" imgH="6172200" progId="Excel.Shee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76250"/>
                        <a:ext cx="9144000" cy="6481763"/>
                      </a:xfrm>
                      <a:prstGeom prst="rect">
                        <a:avLst/>
                      </a:prstGeom>
                      <a:noFill/>
                      <a:ln>
                        <a:noFill/>
                      </a:ln>
                      <a:extLst/>
                    </p:spPr>
                  </p:pic>
                </p:oleObj>
              </mc:Fallback>
            </mc:AlternateContent>
          </a:graphicData>
        </a:graphic>
      </p:graphicFrame>
      <p:graphicFrame>
        <p:nvGraphicFramePr>
          <p:cNvPr id="126979" name="Object 4"/>
          <p:cNvGraphicFramePr>
            <a:graphicFrameLocks noChangeAspect="1"/>
          </p:cNvGraphicFramePr>
          <p:nvPr/>
        </p:nvGraphicFramePr>
        <p:xfrm>
          <a:off x="2627313" y="1196975"/>
          <a:ext cx="5370512" cy="1706563"/>
        </p:xfrm>
        <a:graphic>
          <a:graphicData uri="http://schemas.openxmlformats.org/presentationml/2006/ole">
            <mc:AlternateContent xmlns:mc="http://schemas.openxmlformats.org/markup-compatibility/2006">
              <mc:Choice xmlns:v="urn:schemas-microsoft-com:vml" Requires="v">
                <p:oleObj spid="_x0000_s127286" name="Document" r:id="rId6" imgW="7454900" imgH="1968500" progId="Word.Document.8">
                  <p:embed/>
                </p:oleObj>
              </mc:Choice>
              <mc:Fallback>
                <p:oleObj name="Document" r:id="rId6" imgW="7454900" imgH="1968500" progId="Word.Document.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313" y="1196975"/>
                        <a:ext cx="5370512" cy="1706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ZoneTexte 4"/>
          <p:cNvSpPr txBox="1"/>
          <p:nvPr/>
        </p:nvSpPr>
        <p:spPr>
          <a:xfrm>
            <a:off x="0" y="6485274"/>
            <a:ext cx="4644008" cy="400110"/>
          </a:xfrm>
          <a:prstGeom prst="rect">
            <a:avLst/>
          </a:prstGeom>
          <a:noFill/>
        </p:spPr>
        <p:txBody>
          <a:bodyPr wrap="square" rtlCol="0">
            <a:spAutoFit/>
          </a:bodyPr>
          <a:lstStyle/>
          <a:p>
            <a:r>
              <a:rPr lang="en-GB" sz="2000" err="1">
                <a:solidFill>
                  <a:srgbClr val="070AF2"/>
                </a:solidFill>
              </a:rPr>
              <a:t>Tekaia</a:t>
            </a:r>
            <a:r>
              <a:rPr lang="en-GB" sz="2000">
                <a:solidFill>
                  <a:srgbClr val="070AF2"/>
                </a:solidFill>
              </a:rPr>
              <a:t> F. 2017. Unpublished results.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4"/>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129026" name="Text Box 5"/>
          <p:cNvSpPr txBox="1">
            <a:spLocks noChangeArrowheads="1"/>
          </p:cNvSpPr>
          <p:nvPr/>
        </p:nvSpPr>
        <p:spPr bwMode="auto">
          <a:xfrm>
            <a:off x="76200" y="2522984"/>
            <a:ext cx="9067800" cy="762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400">
                <a:solidFill>
                  <a:srgbClr val="070AF2"/>
                </a:solidFill>
              </a:rPr>
              <a:t>Some K Genomes Projects</a:t>
            </a:r>
            <a:endParaRPr lang="en-GB" altLang="x-none" sz="2400" b="0">
              <a:solidFill>
                <a:srgbClr val="070AF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131074" name="Rectangle 4"/>
          <p:cNvSpPr>
            <a:spLocks noChangeArrowheads="1"/>
          </p:cNvSpPr>
          <p:nvPr/>
        </p:nvSpPr>
        <p:spPr bwMode="auto">
          <a:xfrm>
            <a:off x="307975" y="4824413"/>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pic>
        <p:nvPicPr>
          <p:cNvPr id="131075" name="Picture 6" descr="main_b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912" y="1124744"/>
            <a:ext cx="32766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Rectangle 7"/>
          <p:cNvSpPr>
            <a:spLocks noGrp="1" noChangeArrowheads="1"/>
          </p:cNvSpPr>
          <p:nvPr>
            <p:ph type="title"/>
          </p:nvPr>
        </p:nvSpPr>
        <p:spPr>
          <a:xfrm>
            <a:off x="0" y="-27384"/>
            <a:ext cx="9144000" cy="852735"/>
          </a:xfrm>
          <a:solidFill>
            <a:srgbClr val="FFFF00"/>
          </a:solidFill>
        </p:spPr>
        <p:txBody>
          <a:bodyPr/>
          <a:lstStyle/>
          <a:p>
            <a:pPr eaLnBrk="1" hangingPunct="1"/>
            <a:r>
              <a:rPr lang="en-GB" altLang="x-none" sz="3200" b="1">
                <a:solidFill>
                  <a:srgbClr val="070AF2"/>
                </a:solidFill>
              </a:rPr>
              <a:t>Human 1000 genomes project: 2008 - 2015</a:t>
            </a:r>
            <a:endParaRPr lang="en-GB" altLang="x-none" sz="3200">
              <a:solidFill>
                <a:srgbClr val="070AF2"/>
              </a:solidFill>
            </a:endParaRPr>
          </a:p>
        </p:txBody>
      </p:sp>
      <p:sp>
        <p:nvSpPr>
          <p:cNvPr id="131077" name="Rectangle 8"/>
          <p:cNvSpPr>
            <a:spLocks noGrp="1" noChangeArrowheads="1"/>
          </p:cNvSpPr>
          <p:nvPr>
            <p:ph type="body" idx="1"/>
          </p:nvPr>
        </p:nvSpPr>
        <p:spPr>
          <a:xfrm>
            <a:off x="0" y="3429000"/>
            <a:ext cx="9144000" cy="2539752"/>
          </a:xfrm>
          <a:solidFill>
            <a:schemeClr val="bg1"/>
          </a:solidFill>
        </p:spPr>
        <p:txBody>
          <a:bodyPr/>
          <a:lstStyle/>
          <a:p>
            <a:pPr marL="0" indent="0" eaLnBrk="1" hangingPunct="1">
              <a:lnSpc>
                <a:spcPct val="90000"/>
              </a:lnSpc>
              <a:buFontTx/>
              <a:buNone/>
            </a:pPr>
            <a:endParaRPr lang="en-GB" altLang="x-none" sz="2000"/>
          </a:p>
          <a:p>
            <a:pPr marL="0" indent="0" eaLnBrk="1" hangingPunct="1">
              <a:lnSpc>
                <a:spcPct val="90000"/>
              </a:lnSpc>
              <a:buFontTx/>
              <a:buNone/>
            </a:pPr>
            <a:r>
              <a:rPr lang="en-GB" altLang="x-none" sz="2400"/>
              <a:t>is an international collaboration to </a:t>
            </a:r>
            <a:r>
              <a:rPr lang="en-GB" altLang="x-none" sz="2400">
                <a:solidFill>
                  <a:srgbClr val="021EFD"/>
                </a:solidFill>
              </a:rPr>
              <a:t>produce an extensive public </a:t>
            </a:r>
            <a:r>
              <a:rPr lang="en-GB" altLang="x-none" sz="2400" err="1">
                <a:solidFill>
                  <a:srgbClr val="021EFD"/>
                </a:solidFill>
              </a:rPr>
              <a:t>catalog</a:t>
            </a:r>
            <a:r>
              <a:rPr lang="en-GB" altLang="x-none" sz="2400">
                <a:solidFill>
                  <a:srgbClr val="021EFD"/>
                </a:solidFill>
              </a:rPr>
              <a:t> of human genetic variation</a:t>
            </a:r>
            <a:r>
              <a:rPr lang="en-GB" altLang="x-none" sz="2400"/>
              <a:t>, including SNPs, structural variants and their haplotype contexts.</a:t>
            </a:r>
          </a:p>
          <a:p>
            <a:pPr marL="0" indent="0" eaLnBrk="1" hangingPunct="1">
              <a:lnSpc>
                <a:spcPct val="90000"/>
              </a:lnSpc>
              <a:buFontTx/>
              <a:buNone/>
            </a:pPr>
            <a:endParaRPr lang="en-GB" altLang="x-none" sz="2000"/>
          </a:p>
          <a:p>
            <a:pPr marL="0" indent="0" eaLnBrk="1" hangingPunct="1">
              <a:lnSpc>
                <a:spcPct val="90000"/>
              </a:lnSpc>
              <a:buFontTx/>
              <a:buNone/>
            </a:pPr>
            <a:r>
              <a:rPr lang="en-GB" altLang="x-none" sz="2400"/>
              <a:t>This resource will aid our understanding of the </a:t>
            </a:r>
            <a:r>
              <a:rPr lang="en-GB" altLang="x-none" sz="2400">
                <a:solidFill>
                  <a:srgbClr val="021EFD"/>
                </a:solidFill>
              </a:rPr>
              <a:t>role of genetic variation</a:t>
            </a:r>
            <a:r>
              <a:rPr lang="en-GB" altLang="x-none" sz="2400"/>
              <a:t> in </a:t>
            </a:r>
            <a:r>
              <a:rPr lang="en-GB" altLang="x-none" sz="2400">
                <a:solidFill>
                  <a:srgbClr val="021EFD"/>
                </a:solidFill>
              </a:rPr>
              <a:t>human history</a:t>
            </a:r>
            <a:r>
              <a:rPr lang="en-GB" altLang="x-none" sz="2400"/>
              <a:t>, </a:t>
            </a:r>
            <a:r>
              <a:rPr lang="en-GB" altLang="x-none" sz="2400">
                <a:solidFill>
                  <a:srgbClr val="021EFD"/>
                </a:solidFill>
              </a:rPr>
              <a:t>evolution</a:t>
            </a:r>
            <a:r>
              <a:rPr lang="en-GB" altLang="x-none" sz="2400"/>
              <a:t> and </a:t>
            </a:r>
            <a:r>
              <a:rPr lang="en-GB" altLang="x-none" sz="2400">
                <a:solidFill>
                  <a:srgbClr val="021EFD"/>
                </a:solidFill>
              </a:rPr>
              <a:t>disease</a:t>
            </a:r>
            <a:r>
              <a:rPr lang="en-GB" altLang="x-none" sz="2400"/>
              <a:t>.</a:t>
            </a:r>
          </a:p>
          <a:p>
            <a:pPr marL="0" indent="0" eaLnBrk="1" hangingPunct="1">
              <a:lnSpc>
                <a:spcPct val="90000"/>
              </a:lnSpc>
              <a:buFontTx/>
              <a:buNone/>
            </a:pPr>
            <a:endParaRPr lang="en-GB" altLang="x-none" sz="2000"/>
          </a:p>
          <a:p>
            <a:pPr marL="0" indent="0" eaLnBrk="1" hangingPunct="1">
              <a:lnSpc>
                <a:spcPct val="90000"/>
              </a:lnSpc>
              <a:buFontTx/>
              <a:buNone/>
            </a:pPr>
            <a:endParaRPr lang="en-GB" altLang="x-none" sz="2000"/>
          </a:p>
        </p:txBody>
      </p:sp>
      <p:sp>
        <p:nvSpPr>
          <p:cNvPr id="131078" name="Text Box 10"/>
          <p:cNvSpPr txBox="1">
            <a:spLocks noChangeArrowheads="1"/>
          </p:cNvSpPr>
          <p:nvPr/>
        </p:nvSpPr>
        <p:spPr bwMode="auto">
          <a:xfrm>
            <a:off x="0" y="6400800"/>
            <a:ext cx="91440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See tutorials about the project: http://</a:t>
            </a:r>
            <a:r>
              <a:rPr lang="en-GB" altLang="x-none" sz="2400" err="1">
                <a:solidFill>
                  <a:srgbClr val="021EFD"/>
                </a:solidFill>
              </a:rPr>
              <a:t>genome.gov</a:t>
            </a:r>
            <a:r>
              <a:rPr lang="en-GB" altLang="x-none" sz="2400">
                <a:solidFill>
                  <a:srgbClr val="021EFD"/>
                </a:solidFill>
              </a:rPr>
              <a:t>/27542240</a:t>
            </a:r>
            <a:endParaRPr lang="en-GB" altLang="x-none" sz="2400" b="0"/>
          </a:p>
        </p:txBody>
      </p:sp>
      <p:sp>
        <p:nvSpPr>
          <p:cNvPr id="131079" name="Text Box 11"/>
          <p:cNvSpPr txBox="1">
            <a:spLocks noChangeArrowheads="1"/>
          </p:cNvSpPr>
          <p:nvPr/>
        </p:nvSpPr>
        <p:spPr bwMode="auto">
          <a:xfrm>
            <a:off x="1330424" y="908720"/>
            <a:ext cx="5257800" cy="51911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021EFD"/>
                </a:solidFill>
                <a:latin typeface="Helvetica" charset="0"/>
              </a:rPr>
              <a:t>http://www.1000genomes.org/</a:t>
            </a:r>
            <a:endParaRPr lang="en-GB" altLang="x-none" sz="2000" b="0"/>
          </a:p>
        </p:txBody>
      </p:sp>
      <p:pic>
        <p:nvPicPr>
          <p:cNvPr id="131080" name="Picture 8" descr="1000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52910"/>
            <a:ext cx="70866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9688" y="3039343"/>
            <a:ext cx="9104312" cy="461665"/>
          </a:xfrm>
          <a:prstGeom prst="rect">
            <a:avLst/>
          </a:prstGeom>
          <a:solidFill>
            <a:srgbClr val="FFFF00"/>
          </a:solidFill>
        </p:spPr>
        <p:txBody>
          <a:bodyPr wrap="square">
            <a:spAutoFit/>
          </a:bodyPr>
          <a:lstStyle/>
          <a:p>
            <a:pPr algn="ctr"/>
            <a:r>
              <a:rPr lang="en-GB">
                <a:solidFill>
                  <a:srgbClr val="070AF2"/>
                </a:solidFill>
              </a:rPr>
              <a:t>See also: http://</a:t>
            </a:r>
            <a:r>
              <a:rPr lang="en-GB" err="1">
                <a:solidFill>
                  <a:srgbClr val="070AF2"/>
                </a:solidFill>
              </a:rPr>
              <a:t>www.internationalgenome.org</a:t>
            </a:r>
            <a:r>
              <a:rPr lang="en-GB">
                <a:solidFill>
                  <a:srgbClr val="070AF2"/>
                </a:solidFill>
              </a:rPr>
              <a:t>/about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0" y="919655"/>
            <a:ext cx="9144000" cy="5938345"/>
          </a:xfrm>
          <a:prstGeom prst="rect">
            <a:avLst/>
          </a:prstGeom>
        </p:spPr>
      </p:pic>
      <p:sp>
        <p:nvSpPr>
          <p:cNvPr id="6" name="ZoneTexte 5"/>
          <p:cNvSpPr txBox="1"/>
          <p:nvPr/>
        </p:nvSpPr>
        <p:spPr>
          <a:xfrm>
            <a:off x="0" y="5364505"/>
            <a:ext cx="9324528" cy="584775"/>
          </a:xfrm>
          <a:prstGeom prst="rect">
            <a:avLst/>
          </a:prstGeom>
          <a:noFill/>
        </p:spPr>
        <p:txBody>
          <a:bodyPr wrap="square" rtlCol="0">
            <a:spAutoFit/>
          </a:bodyPr>
          <a:lstStyle/>
          <a:p>
            <a:pPr algn="ctr"/>
            <a:r>
              <a:rPr lang="en-GB" sz="3200">
                <a:solidFill>
                  <a:srgbClr val="070AF2"/>
                </a:solidFill>
              </a:rPr>
              <a:t>http://</a:t>
            </a:r>
            <a:r>
              <a:rPr lang="en-GB" sz="3200" err="1">
                <a:solidFill>
                  <a:srgbClr val="070AF2"/>
                </a:solidFill>
              </a:rPr>
              <a:t>www.internationalgenome.org</a:t>
            </a:r>
            <a:r>
              <a:rPr lang="en-GB" sz="3200">
                <a:solidFill>
                  <a:srgbClr val="070AF2"/>
                </a:solidFill>
              </a:rPr>
              <a:t>/about</a:t>
            </a:r>
          </a:p>
        </p:txBody>
      </p:sp>
      <p:sp>
        <p:nvSpPr>
          <p:cNvPr id="7" name="ZoneTexte 6"/>
          <p:cNvSpPr txBox="1"/>
          <p:nvPr/>
        </p:nvSpPr>
        <p:spPr>
          <a:xfrm>
            <a:off x="0" y="0"/>
            <a:ext cx="9144000" cy="523220"/>
          </a:xfrm>
          <a:prstGeom prst="rect">
            <a:avLst/>
          </a:prstGeom>
          <a:solidFill>
            <a:srgbClr val="FFFF00"/>
          </a:solidFill>
        </p:spPr>
        <p:txBody>
          <a:bodyPr wrap="square" rtlCol="0">
            <a:spAutoFit/>
          </a:bodyPr>
          <a:lstStyle/>
          <a:p>
            <a:pPr algn="ctr"/>
            <a:r>
              <a:rPr lang="en-GB" sz="2800">
                <a:solidFill>
                  <a:srgbClr val="070AF2"/>
                </a:solidFill>
              </a:rPr>
              <a:t>IGSR: The International Genome Sample Resource</a:t>
            </a:r>
          </a:p>
        </p:txBody>
      </p:sp>
      <p:sp>
        <p:nvSpPr>
          <p:cNvPr id="8" name="ZoneTexte 7"/>
          <p:cNvSpPr txBox="1"/>
          <p:nvPr/>
        </p:nvSpPr>
        <p:spPr>
          <a:xfrm>
            <a:off x="0" y="523220"/>
            <a:ext cx="9144000" cy="400110"/>
          </a:xfrm>
          <a:prstGeom prst="rect">
            <a:avLst/>
          </a:prstGeom>
          <a:noFill/>
        </p:spPr>
        <p:txBody>
          <a:bodyPr wrap="square" rtlCol="0">
            <a:spAutoFit/>
          </a:bodyPr>
          <a:lstStyle/>
          <a:p>
            <a:r>
              <a:rPr lang="en-GB" sz="2000"/>
              <a:t>is providing ongoing support for the 1000 Genomes Project data</a:t>
            </a:r>
          </a:p>
        </p:txBody>
      </p:sp>
      <p:sp>
        <p:nvSpPr>
          <p:cNvPr id="9" name="ZoneTexte 8"/>
          <p:cNvSpPr txBox="1"/>
          <p:nvPr/>
        </p:nvSpPr>
        <p:spPr>
          <a:xfrm>
            <a:off x="6300192" y="1052736"/>
            <a:ext cx="2736304" cy="523220"/>
          </a:xfrm>
          <a:prstGeom prst="rect">
            <a:avLst/>
          </a:prstGeom>
          <a:noFill/>
        </p:spPr>
        <p:txBody>
          <a:bodyPr wrap="square" rtlCol="0">
            <a:spAutoFit/>
          </a:bodyPr>
          <a:lstStyle/>
          <a:p>
            <a:r>
              <a:rPr lang="en-GB" sz="2800">
                <a:solidFill>
                  <a:srgbClr val="FF0000"/>
                </a:solidFill>
              </a:rPr>
              <a:t>26 populations</a:t>
            </a:r>
          </a:p>
        </p:txBody>
      </p:sp>
    </p:spTree>
    <p:extLst>
      <p:ext uri="{BB962C8B-B14F-4D97-AF65-F5344CB8AC3E}">
        <p14:creationId xmlns:p14="http://schemas.microsoft.com/office/powerpoint/2010/main" val="4003062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1" name="Rectangle 4"/>
          <p:cNvSpPr>
            <a:spLocks noChangeArrowheads="1"/>
          </p:cNvSpPr>
          <p:nvPr/>
        </p:nvSpPr>
        <p:spPr bwMode="auto">
          <a:xfrm>
            <a:off x="685800" y="152400"/>
            <a:ext cx="81026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4400">
                <a:solidFill>
                  <a:srgbClr val="FF0000"/>
                </a:solidFill>
              </a:rPr>
              <a:t>Human 1000 genomes project</a:t>
            </a:r>
          </a:p>
        </p:txBody>
      </p:sp>
      <p:sp>
        <p:nvSpPr>
          <p:cNvPr id="133122" name="Text Box 5"/>
          <p:cNvSpPr txBox="1">
            <a:spLocks noChangeArrowheads="1"/>
          </p:cNvSpPr>
          <p:nvPr/>
        </p:nvSpPr>
        <p:spPr bwMode="auto">
          <a:xfrm>
            <a:off x="304800" y="1066800"/>
            <a:ext cx="85344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t>See recent published papers (free access) in:</a:t>
            </a:r>
            <a:r>
              <a:rPr lang="en-GB" altLang="x-none" sz="2400" b="0"/>
              <a:t> </a:t>
            </a:r>
            <a:r>
              <a:rPr lang="en-GB" altLang="x-none" sz="2000" b="0">
                <a:solidFill>
                  <a:srgbClr val="0000FF"/>
                </a:solidFill>
              </a:rPr>
              <a:t>http://www.nature.com/nature/focus/1000genomes/index.html</a:t>
            </a:r>
          </a:p>
        </p:txBody>
      </p:sp>
      <p:sp>
        <p:nvSpPr>
          <p:cNvPr id="133123" name="Text Box 6"/>
          <p:cNvSpPr txBox="1">
            <a:spLocks noChangeArrowheads="1"/>
          </p:cNvSpPr>
          <p:nvPr/>
        </p:nvSpPr>
        <p:spPr bwMode="auto">
          <a:xfrm>
            <a:off x="228600" y="2362200"/>
            <a:ext cx="8763000" cy="2465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222222"/>
                </a:solidFill>
              </a:rPr>
              <a:t>An integrated map of genetic variation from 1,092 human genomes from 14 populations:</a:t>
            </a:r>
          </a:p>
          <a:p>
            <a:pPr>
              <a:spcBef>
                <a:spcPct val="50000"/>
              </a:spcBef>
              <a:buFontTx/>
              <a:buNone/>
            </a:pPr>
            <a:r>
              <a:rPr lang="en-GB" altLang="x-none" sz="2400">
                <a:solidFill>
                  <a:srgbClr val="FF0000"/>
                </a:solidFill>
              </a:rPr>
              <a:t>-&gt;</a:t>
            </a:r>
            <a:r>
              <a:rPr lang="en-GB" altLang="x-none" sz="2400"/>
              <a:t> Validated haplotype map of 38 millions SNPs;</a:t>
            </a:r>
          </a:p>
          <a:p>
            <a:pPr>
              <a:spcBef>
                <a:spcPct val="50000"/>
              </a:spcBef>
              <a:buFontTx/>
              <a:buNone/>
            </a:pPr>
            <a:r>
              <a:rPr lang="en-GB" altLang="x-none" sz="2400">
                <a:solidFill>
                  <a:srgbClr val="FF0000"/>
                </a:solidFill>
              </a:rPr>
              <a:t>-&gt;</a:t>
            </a:r>
            <a:r>
              <a:rPr lang="en-GB" altLang="x-none" sz="2400"/>
              <a:t> 1.4 millions short insertions and deletions;</a:t>
            </a:r>
          </a:p>
          <a:p>
            <a:pPr>
              <a:spcBef>
                <a:spcPct val="50000"/>
              </a:spcBef>
              <a:buFontTx/>
              <a:buNone/>
            </a:pPr>
            <a:r>
              <a:rPr lang="en-GB" altLang="x-none" sz="2400">
                <a:solidFill>
                  <a:srgbClr val="FF0000"/>
                </a:solidFill>
              </a:rPr>
              <a:t>-&gt;</a:t>
            </a:r>
            <a:r>
              <a:rPr lang="en-GB" altLang="x-none" sz="2400"/>
              <a:t> 14000 larger deletions.</a:t>
            </a:r>
          </a:p>
        </p:txBody>
      </p:sp>
      <p:sp>
        <p:nvSpPr>
          <p:cNvPr id="133124" name="Text Box 4"/>
          <p:cNvSpPr txBox="1">
            <a:spLocks noChangeArrowheads="1"/>
          </p:cNvSpPr>
          <p:nvPr/>
        </p:nvSpPr>
        <p:spPr bwMode="auto">
          <a:xfrm>
            <a:off x="914400" y="1828800"/>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i="1">
                <a:solidFill>
                  <a:srgbClr val="021EFD"/>
                </a:solidFill>
              </a:rPr>
              <a:t>Nature</a:t>
            </a:r>
            <a:r>
              <a:rPr lang="en-GB" altLang="x-none" sz="2400" b="0">
                <a:solidFill>
                  <a:srgbClr val="021EFD"/>
                </a:solidFill>
              </a:rPr>
              <a:t> </a:t>
            </a:r>
            <a:r>
              <a:rPr lang="en-GB" altLang="x-none" sz="2400">
                <a:solidFill>
                  <a:srgbClr val="021EFD"/>
                </a:solidFill>
              </a:rPr>
              <a:t>491</a:t>
            </a:r>
            <a:r>
              <a:rPr lang="en-GB" altLang="x-none" sz="2400" b="0">
                <a:solidFill>
                  <a:srgbClr val="021EFD"/>
                </a:solidFill>
              </a:rPr>
              <a:t>, 56</a:t>
            </a:r>
            <a:r>
              <a:rPr lang="fr-FR" altLang="x-none" sz="2400" b="0">
                <a:solidFill>
                  <a:srgbClr val="021EFD"/>
                </a:solidFill>
              </a:rPr>
              <a:t>-6</a:t>
            </a:r>
            <a:r>
              <a:rPr lang="en-GB" altLang="x-none" sz="2400" b="0">
                <a:solidFill>
                  <a:srgbClr val="021EFD"/>
                </a:solidFill>
              </a:rPr>
              <a:t>5 (01 November 2012)</a:t>
            </a:r>
            <a:r>
              <a:rPr lang="en-GB" altLang="x-none" sz="2400" b="0">
                <a:solidFill>
                  <a:srgbClr val="333333"/>
                </a:solidFill>
              </a:rPr>
              <a:t> </a:t>
            </a:r>
          </a:p>
        </p:txBody>
      </p:sp>
      <p:sp>
        <p:nvSpPr>
          <p:cNvPr id="75781" name="Text Box 5"/>
          <p:cNvSpPr txBox="1">
            <a:spLocks noChangeArrowheads="1"/>
          </p:cNvSpPr>
          <p:nvPr/>
        </p:nvSpPr>
        <p:spPr bwMode="auto">
          <a:xfrm>
            <a:off x="0" y="5029200"/>
            <a:ext cx="914400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Using ancient DNA and 1000 genomes project data:</a:t>
            </a:r>
          </a:p>
          <a:p>
            <a:pPr>
              <a:spcBef>
                <a:spcPct val="50000"/>
              </a:spcBef>
              <a:buFontTx/>
              <a:buNone/>
            </a:pPr>
            <a:r>
              <a:rPr lang="en-GB" altLang="x-none" sz="2400">
                <a:solidFill>
                  <a:srgbClr val="021EFD"/>
                </a:solidFill>
              </a:rPr>
              <a:t>The genomic landscape of Neanderthal ancestry in present-day humans.</a:t>
            </a:r>
            <a:endParaRPr lang="en-GB" altLang="x-none" sz="2400">
              <a:solidFill>
                <a:srgbClr val="222222"/>
              </a:solidFill>
            </a:endParaRPr>
          </a:p>
          <a:p>
            <a:pPr>
              <a:spcBef>
                <a:spcPct val="50000"/>
              </a:spcBef>
              <a:buFontTx/>
              <a:buNone/>
            </a:pPr>
            <a:r>
              <a:rPr lang="en-GB" altLang="x-none" sz="2000" b="0">
                <a:solidFill>
                  <a:srgbClr val="021EFD"/>
                </a:solidFill>
              </a:rPr>
              <a:t>Sriram Sankararaman et al. </a:t>
            </a:r>
            <a:r>
              <a:rPr lang="en-GB" altLang="x-none" sz="2000" b="0" i="1">
                <a:solidFill>
                  <a:srgbClr val="021EFD"/>
                </a:solidFill>
              </a:rPr>
              <a:t>Nature</a:t>
            </a:r>
            <a:r>
              <a:rPr lang="en-GB" altLang="x-none" sz="2000" b="0">
                <a:solidFill>
                  <a:srgbClr val="021EFD"/>
                </a:solidFill>
              </a:rPr>
              <a:t> 507, 354</a:t>
            </a:r>
            <a:r>
              <a:rPr lang="fr-FR" altLang="x-none" sz="2000" b="0">
                <a:solidFill>
                  <a:srgbClr val="021EFD"/>
                </a:solidFill>
              </a:rPr>
              <a:t>-3</a:t>
            </a:r>
            <a:r>
              <a:rPr lang="en-GB" altLang="x-none" sz="2000" b="0">
                <a:solidFill>
                  <a:srgbClr val="021EFD"/>
                </a:solidFill>
              </a:rPr>
              <a:t>57 (20 March 2014)</a:t>
            </a:r>
            <a:endParaRPr lang="en-GB" altLang="x-none" sz="2400" b="0">
              <a:solidFill>
                <a:srgbClr val="333333"/>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animEffect transition="in" filter="fade">
                                      <p:cBhvr>
                                        <p:cTn id="7" dur="1000"/>
                                        <p:tgtEl>
                                          <p:spTgt spid="75781"/>
                                        </p:tgtEl>
                                      </p:cBhvr>
                                    </p:animEffect>
                                    <p:anim calcmode="lin" valueType="num">
                                      <p:cBhvr>
                                        <p:cTn id="8" dur="1000" fill="hold"/>
                                        <p:tgtEl>
                                          <p:spTgt spid="75781"/>
                                        </p:tgtEl>
                                        <p:attrNameLst>
                                          <p:attrName>ppt_x</p:attrName>
                                        </p:attrNameLst>
                                      </p:cBhvr>
                                      <p:tavLst>
                                        <p:tav tm="0">
                                          <p:val>
                                            <p:strVal val="#ppt_x"/>
                                          </p:val>
                                        </p:tav>
                                        <p:tav tm="100000">
                                          <p:val>
                                            <p:strVal val="#ppt_x"/>
                                          </p:val>
                                        </p:tav>
                                      </p:tavLst>
                                    </p:anim>
                                    <p:anim calcmode="lin" valueType="num">
                                      <p:cBhvr>
                                        <p:cTn id="9" dur="1000" fill="hold"/>
                                        <p:tgtEl>
                                          <p:spTgt spid="757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 Box 2"/>
          <p:cNvSpPr txBox="1">
            <a:spLocks noChangeArrowheads="1"/>
          </p:cNvSpPr>
          <p:nvPr/>
        </p:nvSpPr>
        <p:spPr bwMode="auto">
          <a:xfrm>
            <a:off x="0" y="1484784"/>
            <a:ext cx="9144000"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0000"/>
                </a:solidFill>
              </a:rPr>
              <a:t>•</a:t>
            </a:r>
            <a:r>
              <a:rPr lang="en-GB" altLang="x-none" sz="2000">
                <a:solidFill>
                  <a:srgbClr val="333333"/>
                </a:solidFill>
              </a:rPr>
              <a:t> The 1000 Genomes Project set out to provide a comprehensive description of common human genetic variation by applying whole-genome sequencing to a diverse set of individuals from multiple populations. </a:t>
            </a:r>
          </a:p>
          <a:p>
            <a:pPr>
              <a:spcBef>
                <a:spcPct val="50000"/>
              </a:spcBef>
              <a:buFontTx/>
              <a:buNone/>
            </a:pPr>
            <a:r>
              <a:rPr lang="en-GB" altLang="x-none" sz="2800">
                <a:solidFill>
                  <a:srgbClr val="FF0000"/>
                </a:solidFill>
              </a:rPr>
              <a:t>•</a:t>
            </a:r>
            <a:r>
              <a:rPr lang="en-GB" altLang="x-none" sz="2000">
                <a:solidFill>
                  <a:srgbClr val="FF0000"/>
                </a:solidFill>
              </a:rPr>
              <a:t> </a:t>
            </a:r>
            <a:r>
              <a:rPr lang="en-GB" altLang="x-none" sz="2000">
                <a:solidFill>
                  <a:srgbClr val="333333"/>
                </a:solidFill>
              </a:rPr>
              <a:t>At the completion of the project, the genomes of </a:t>
            </a:r>
            <a:r>
              <a:rPr lang="en-GB" altLang="x-none" sz="2000">
                <a:solidFill>
                  <a:srgbClr val="FF0000"/>
                </a:solidFill>
              </a:rPr>
              <a:t>2,504 individuals from 26 populations </a:t>
            </a:r>
            <a:r>
              <a:rPr lang="en-GB" altLang="x-none" sz="2000"/>
              <a:t>was reconstructed </a:t>
            </a:r>
            <a:r>
              <a:rPr lang="en-GB" altLang="x-none" sz="2000">
                <a:solidFill>
                  <a:srgbClr val="333333"/>
                </a:solidFill>
              </a:rPr>
              <a:t>using a combination of low-coverage whole-genome sequencing, deep exome sequencing, and dense microarray genotyping.</a:t>
            </a:r>
          </a:p>
          <a:p>
            <a:pPr>
              <a:spcBef>
                <a:spcPct val="50000"/>
              </a:spcBef>
              <a:buFontTx/>
              <a:buNone/>
            </a:pPr>
            <a:r>
              <a:rPr lang="en-GB" altLang="x-none" sz="2800">
                <a:solidFill>
                  <a:srgbClr val="FF0000"/>
                </a:solidFill>
              </a:rPr>
              <a:t>•</a:t>
            </a:r>
            <a:r>
              <a:rPr lang="en-GB" altLang="x-none" sz="1800">
                <a:solidFill>
                  <a:srgbClr val="FF0000"/>
                </a:solidFill>
              </a:rPr>
              <a:t> A broad spectrum of genetic variation was characterized, in total over 88 million variants (84.7 million single nucleotide polymorphisms (SNPs), 3.6 million short insertions/deletions (</a:t>
            </a:r>
            <a:r>
              <a:rPr lang="en-GB" altLang="x-none" sz="1800" err="1">
                <a:solidFill>
                  <a:srgbClr val="FF0000"/>
                </a:solidFill>
              </a:rPr>
              <a:t>indels</a:t>
            </a:r>
            <a:r>
              <a:rPr lang="en-GB" altLang="x-none" sz="1800">
                <a:solidFill>
                  <a:srgbClr val="FF0000"/>
                </a:solidFill>
              </a:rPr>
              <a:t>), and 60,000 structural variants), all phased onto high-quality haplotypes</a:t>
            </a:r>
            <a:r>
              <a:rPr lang="en-GB" altLang="x-none" sz="1800">
                <a:solidFill>
                  <a:srgbClr val="333333"/>
                </a:solidFill>
              </a:rPr>
              <a:t>. This resource includes &gt;99% of SNP variants with a frequency of &gt;1% for a variety of ancestries. </a:t>
            </a:r>
          </a:p>
          <a:p>
            <a:pPr>
              <a:spcBef>
                <a:spcPct val="50000"/>
              </a:spcBef>
              <a:buFontTx/>
              <a:buNone/>
            </a:pPr>
            <a:r>
              <a:rPr lang="en-GB" altLang="x-none" sz="2000">
                <a:solidFill>
                  <a:srgbClr val="FF0000"/>
                </a:solidFill>
              </a:rPr>
              <a:t>•</a:t>
            </a:r>
            <a:r>
              <a:rPr lang="en-GB" altLang="x-none" sz="1800">
                <a:solidFill>
                  <a:srgbClr val="333333"/>
                </a:solidFill>
              </a:rPr>
              <a:t> the work included a description of the distribution of genetic variation across the global sample, and discuss the implications for common disease studies.</a:t>
            </a:r>
          </a:p>
        </p:txBody>
      </p:sp>
      <p:sp>
        <p:nvSpPr>
          <p:cNvPr id="135170" name="Text Box 3"/>
          <p:cNvSpPr txBox="1">
            <a:spLocks noChangeArrowheads="1"/>
          </p:cNvSpPr>
          <p:nvPr/>
        </p:nvSpPr>
        <p:spPr bwMode="auto">
          <a:xfrm>
            <a:off x="0" y="692696"/>
            <a:ext cx="9144000"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FF3333"/>
                </a:solidFill>
              </a:rPr>
              <a:t>A global reference for human genetic variation</a:t>
            </a:r>
            <a:endParaRPr lang="en-GB" altLang="x-none" sz="2400">
              <a:solidFill>
                <a:srgbClr val="222222"/>
              </a:solidFill>
            </a:endParaRPr>
          </a:p>
          <a:p>
            <a:pPr>
              <a:spcBef>
                <a:spcPct val="50000"/>
              </a:spcBef>
              <a:buFontTx/>
              <a:buNone/>
            </a:pPr>
            <a:r>
              <a:rPr lang="en-GB" altLang="x-none" sz="1800" i="1">
                <a:solidFill>
                  <a:srgbClr val="021EFD"/>
                </a:solidFill>
              </a:rPr>
              <a:t>Nature</a:t>
            </a:r>
            <a:r>
              <a:rPr lang="en-GB" altLang="x-none" sz="1800">
                <a:solidFill>
                  <a:srgbClr val="021EFD"/>
                </a:solidFill>
              </a:rPr>
              <a:t> 526</a:t>
            </a:r>
            <a:r>
              <a:rPr lang="en-GB" altLang="x-none" sz="1800" b="0">
                <a:solidFill>
                  <a:srgbClr val="021EFD"/>
                </a:solidFill>
              </a:rPr>
              <a:t>, 68</a:t>
            </a:r>
            <a:r>
              <a:rPr lang="fr-FR" altLang="x-none" sz="1800" b="0">
                <a:solidFill>
                  <a:srgbClr val="021EFD"/>
                </a:solidFill>
              </a:rPr>
              <a:t>-7</a:t>
            </a:r>
            <a:r>
              <a:rPr lang="en-GB" altLang="x-none" sz="1800" b="0">
                <a:solidFill>
                  <a:srgbClr val="021EFD"/>
                </a:solidFill>
              </a:rPr>
              <a:t>4 (01 October 2015) doi:10.1038/nature15393</a:t>
            </a:r>
            <a:endParaRPr lang="en-GB" altLang="x-none" sz="2400" b="0">
              <a:solidFill>
                <a:srgbClr val="021EFD"/>
              </a:solidFill>
            </a:endParaRPr>
          </a:p>
        </p:txBody>
      </p:sp>
      <p:sp>
        <p:nvSpPr>
          <p:cNvPr id="135171" name="Rectangle 1"/>
          <p:cNvSpPr>
            <a:spLocks noChangeArrowheads="1"/>
          </p:cNvSpPr>
          <p:nvPr/>
        </p:nvSpPr>
        <p:spPr bwMode="auto">
          <a:xfrm>
            <a:off x="0" y="2704"/>
            <a:ext cx="9144000" cy="70788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000">
                <a:solidFill>
                  <a:srgbClr val="021EFD"/>
                </a:solidFill>
              </a:rPr>
              <a:t>Human 1000 genomes project</a:t>
            </a:r>
            <a:endParaRPr lang="en-GB" altLang="x-none" sz="400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ext Box 2"/>
          <p:cNvSpPr txBox="1">
            <a:spLocks noChangeArrowheads="1"/>
          </p:cNvSpPr>
          <p:nvPr/>
        </p:nvSpPr>
        <p:spPr bwMode="auto">
          <a:xfrm>
            <a:off x="0" y="-31750"/>
            <a:ext cx="9144000" cy="147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21EFD"/>
                </a:solidFill>
              </a:rPr>
              <a:t>The UK10K project identifies rare variants in health and disease</a:t>
            </a:r>
            <a:endParaRPr lang="en-GB" altLang="x-none" sz="2800">
              <a:solidFill>
                <a:srgbClr val="021EFD"/>
              </a:solidFill>
            </a:endParaRPr>
          </a:p>
          <a:p>
            <a:pPr>
              <a:spcBef>
                <a:spcPct val="50000"/>
              </a:spcBef>
              <a:buFontTx/>
              <a:buNone/>
            </a:pPr>
            <a:r>
              <a:rPr lang="en-GB" altLang="x-none" sz="1800"/>
              <a:t>http://www.nature.com/nature/journal/v526/n7571/full/nature14962.html</a:t>
            </a:r>
          </a:p>
        </p:txBody>
      </p:sp>
      <p:sp>
        <p:nvSpPr>
          <p:cNvPr id="137218" name="Text Box 3"/>
          <p:cNvSpPr txBox="1">
            <a:spLocks noChangeArrowheads="1"/>
          </p:cNvSpPr>
          <p:nvPr/>
        </p:nvSpPr>
        <p:spPr bwMode="auto">
          <a:xfrm>
            <a:off x="609600" y="1447007"/>
            <a:ext cx="792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021EFD"/>
                </a:solidFill>
              </a:rPr>
              <a:t>http://www.uk10k.org/</a:t>
            </a:r>
          </a:p>
        </p:txBody>
      </p:sp>
      <p:sp>
        <p:nvSpPr>
          <p:cNvPr id="137219" name="Text Box 4"/>
          <p:cNvSpPr txBox="1">
            <a:spLocks noChangeArrowheads="1"/>
          </p:cNvSpPr>
          <p:nvPr/>
        </p:nvSpPr>
        <p:spPr bwMode="auto">
          <a:xfrm>
            <a:off x="3832225" y="43354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GB" altLang="x-none" sz="2400"/>
          </a:p>
        </p:txBody>
      </p:sp>
      <p:sp>
        <p:nvSpPr>
          <p:cNvPr id="137220" name="Text Box 5"/>
          <p:cNvSpPr txBox="1">
            <a:spLocks noChangeArrowheads="1"/>
          </p:cNvSpPr>
          <p:nvPr/>
        </p:nvSpPr>
        <p:spPr bwMode="auto">
          <a:xfrm>
            <a:off x="0" y="2924944"/>
            <a:ext cx="9144000"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solidFill>
                  <a:srgbClr val="333333"/>
                </a:solidFill>
              </a:rPr>
              <a:t>After conservative quality control filtering, the final call set contained:</a:t>
            </a:r>
          </a:p>
          <a:p>
            <a:pPr>
              <a:spcBef>
                <a:spcPct val="50000"/>
              </a:spcBef>
              <a:buFontTx/>
              <a:buNone/>
            </a:pPr>
            <a:r>
              <a:rPr lang="en-GB" altLang="x-none" sz="2800">
                <a:solidFill>
                  <a:srgbClr val="070AF2"/>
                </a:solidFill>
              </a:rPr>
              <a:t>-</a:t>
            </a:r>
            <a:r>
              <a:rPr lang="en-GB" altLang="x-none" sz="2800">
                <a:solidFill>
                  <a:srgbClr val="333333"/>
                </a:solidFill>
              </a:rPr>
              <a:t> over </a:t>
            </a:r>
            <a:r>
              <a:rPr lang="en-GB" altLang="x-none" sz="2800">
                <a:solidFill>
                  <a:srgbClr val="FF3333"/>
                </a:solidFill>
              </a:rPr>
              <a:t>42M single nucleotide variants</a:t>
            </a:r>
            <a:r>
              <a:rPr lang="en-GB" altLang="x-none" sz="2800">
                <a:solidFill>
                  <a:srgbClr val="333333"/>
                </a:solidFill>
              </a:rPr>
              <a:t> (SNVs, 34.2M rare and 2.2M low-frequency),</a:t>
            </a:r>
          </a:p>
          <a:p>
            <a:pPr>
              <a:spcBef>
                <a:spcPct val="50000"/>
              </a:spcBef>
              <a:buFontTx/>
              <a:buNone/>
            </a:pPr>
            <a:r>
              <a:rPr lang="en-GB" altLang="x-none" sz="2800">
                <a:solidFill>
                  <a:srgbClr val="070AF2"/>
                </a:solidFill>
              </a:rPr>
              <a:t>-</a:t>
            </a:r>
            <a:r>
              <a:rPr lang="en-GB" altLang="x-none" sz="2800">
                <a:solidFill>
                  <a:srgbClr val="333333"/>
                </a:solidFill>
              </a:rPr>
              <a:t> </a:t>
            </a:r>
            <a:r>
              <a:rPr lang="en-GB" altLang="x-none" sz="2800">
                <a:solidFill>
                  <a:srgbClr val="FF3333"/>
                </a:solidFill>
              </a:rPr>
              <a:t>~3.5M insertion/deletion polymorphisms</a:t>
            </a:r>
            <a:r>
              <a:rPr lang="en-GB" altLang="x-none" sz="2800">
                <a:solidFill>
                  <a:srgbClr val="333333"/>
                </a:solidFill>
              </a:rPr>
              <a:t> (INDELs; 2,291,553 rare and 415,735 low-frequency) and </a:t>
            </a:r>
          </a:p>
          <a:p>
            <a:pPr>
              <a:spcBef>
                <a:spcPct val="50000"/>
              </a:spcBef>
              <a:buFontTx/>
              <a:buNone/>
            </a:pPr>
            <a:r>
              <a:rPr lang="en-GB" altLang="x-none" sz="2800">
                <a:solidFill>
                  <a:srgbClr val="070AF2"/>
                </a:solidFill>
              </a:rPr>
              <a:t>-</a:t>
            </a:r>
            <a:r>
              <a:rPr lang="en-GB" altLang="x-none" sz="2800">
                <a:solidFill>
                  <a:srgbClr val="333333"/>
                </a:solidFill>
              </a:rPr>
              <a:t> </a:t>
            </a:r>
            <a:r>
              <a:rPr lang="en-GB" altLang="x-none" sz="2800">
                <a:solidFill>
                  <a:srgbClr val="FF3333"/>
                </a:solidFill>
              </a:rPr>
              <a:t>18,739 large deletions</a:t>
            </a:r>
            <a:r>
              <a:rPr lang="en-GB" altLang="x-none" sz="2800">
                <a:solidFill>
                  <a:srgbClr val="333333"/>
                </a:solidFill>
              </a:rPr>
              <a:t> (median size 3.7 </a:t>
            </a:r>
            <a:r>
              <a:rPr lang="en-GB" altLang="x-none" sz="2800" err="1">
                <a:solidFill>
                  <a:srgbClr val="333333"/>
                </a:solidFill>
              </a:rPr>
              <a:t>kilobase</a:t>
            </a:r>
            <a:r>
              <a:rPr lang="en-GB" altLang="x-none" sz="2800">
                <a:solidFill>
                  <a:srgbClr val="333333"/>
                </a:solidFill>
              </a:rPr>
              <a:t>). </a:t>
            </a:r>
          </a:p>
        </p:txBody>
      </p:sp>
      <p:sp>
        <p:nvSpPr>
          <p:cNvPr id="2" name="ZoneTexte 1"/>
          <p:cNvSpPr txBox="1"/>
          <p:nvPr/>
        </p:nvSpPr>
        <p:spPr>
          <a:xfrm>
            <a:off x="0" y="1988840"/>
            <a:ext cx="9144000" cy="830997"/>
          </a:xfrm>
          <a:prstGeom prst="rect">
            <a:avLst/>
          </a:prstGeom>
          <a:noFill/>
        </p:spPr>
        <p:txBody>
          <a:bodyPr wrap="square" rtlCol="0">
            <a:spAutoFit/>
          </a:bodyPr>
          <a:lstStyle/>
          <a:p>
            <a:r>
              <a:rPr lang="en-GB" altLang="x-none">
                <a:solidFill>
                  <a:srgbClr val="333333"/>
                </a:solidFill>
              </a:rPr>
              <a:t>In total, </a:t>
            </a:r>
            <a:r>
              <a:rPr lang="en-GB" altLang="x-none">
                <a:solidFill>
                  <a:srgbClr val="FF3333"/>
                </a:solidFill>
              </a:rPr>
              <a:t>3,781 individuals were successfully whole-genome sequenced</a:t>
            </a:r>
            <a:r>
              <a:rPr lang="en-GB" altLang="x-none">
                <a:solidFill>
                  <a:srgbClr val="333333"/>
                </a:solidFill>
              </a:rPr>
              <a:t> in the UK10K-cohorts.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8"/>
          <p:cNvSpPr txBox="1">
            <a:spLocks noChangeArrowheads="1"/>
          </p:cNvSpPr>
          <p:nvPr/>
        </p:nvSpPr>
        <p:spPr bwMode="auto">
          <a:xfrm>
            <a:off x="-1" y="51346"/>
            <a:ext cx="9143999"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3600">
                <a:solidFill>
                  <a:srgbClr val="070AF2"/>
                </a:solidFill>
              </a:rPr>
              <a:t>Early ideas of evolution</a:t>
            </a:r>
            <a:endParaRPr lang="en-GB" altLang="x-none" sz="2400" b="0">
              <a:solidFill>
                <a:srgbClr val="070AF2"/>
              </a:solidFill>
            </a:endParaRPr>
          </a:p>
        </p:txBody>
      </p:sp>
      <p:sp>
        <p:nvSpPr>
          <p:cNvPr id="25606" name="Text Box 21"/>
          <p:cNvSpPr txBox="1">
            <a:spLocks noChangeArrowheads="1"/>
          </p:cNvSpPr>
          <p:nvPr/>
        </p:nvSpPr>
        <p:spPr bwMode="auto">
          <a:xfrm>
            <a:off x="0" y="620688"/>
            <a:ext cx="9144000"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A response to environmental conditions of living organisms is diversification and specialization (speciation).</a:t>
            </a:r>
          </a:p>
        </p:txBody>
      </p:sp>
      <p:sp>
        <p:nvSpPr>
          <p:cNvPr id="25607" name="Text Box 23"/>
          <p:cNvSpPr txBox="1">
            <a:spLocks noChangeArrowheads="1"/>
          </p:cNvSpPr>
          <p:nvPr/>
        </p:nvSpPr>
        <p:spPr bwMode="auto">
          <a:xfrm>
            <a:off x="5638800" y="5991051"/>
            <a:ext cx="3505200" cy="830997"/>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a:solidFill>
                  <a:srgbClr val="FF0000"/>
                </a:solidFill>
                <a:latin typeface="Helvetica" charset="0"/>
              </a:rPr>
              <a:t>Co-</a:t>
            </a:r>
            <a:r>
              <a:rPr lang="fr-FR" altLang="x-none" sz="2400" err="1">
                <a:solidFill>
                  <a:srgbClr val="FF0000"/>
                </a:solidFill>
                <a:latin typeface="Helvetica" charset="0"/>
              </a:rPr>
              <a:t>founder</a:t>
            </a:r>
            <a:r>
              <a:rPr lang="fr-FR" altLang="x-none" sz="2400">
                <a:solidFill>
                  <a:srgbClr val="FF0000"/>
                </a:solidFill>
                <a:latin typeface="Helvetica" charset="0"/>
              </a:rPr>
              <a:t> of </a:t>
            </a:r>
            <a:r>
              <a:rPr lang="fr-FR" altLang="x-none" sz="2400" err="1">
                <a:solidFill>
                  <a:srgbClr val="FF0000"/>
                </a:solidFill>
                <a:latin typeface="Helvetica" charset="0"/>
              </a:rPr>
              <a:t>evolutionary</a:t>
            </a:r>
            <a:r>
              <a:rPr lang="fr-FR" altLang="x-none" sz="2400">
                <a:solidFill>
                  <a:srgbClr val="FF0000"/>
                </a:solidFill>
                <a:latin typeface="Helvetica" charset="0"/>
              </a:rPr>
              <a:t> </a:t>
            </a:r>
            <a:r>
              <a:rPr lang="fr-FR" altLang="x-none" sz="2400" err="1">
                <a:solidFill>
                  <a:srgbClr val="FF0000"/>
                </a:solidFill>
                <a:latin typeface="Helvetica" charset="0"/>
              </a:rPr>
              <a:t>biology</a:t>
            </a:r>
            <a:endParaRPr lang="fr-FR" altLang="x-none" sz="2400" b="0">
              <a:solidFill>
                <a:srgbClr val="FF0000"/>
              </a:solidFill>
            </a:endParaRPr>
          </a:p>
        </p:txBody>
      </p:sp>
      <p:grpSp>
        <p:nvGrpSpPr>
          <p:cNvPr id="5" name="Grouper 4"/>
          <p:cNvGrpSpPr/>
          <p:nvPr/>
        </p:nvGrpSpPr>
        <p:grpSpPr>
          <a:xfrm>
            <a:off x="1" y="1700808"/>
            <a:ext cx="3465512" cy="4952999"/>
            <a:chOff x="1" y="1828800"/>
            <a:chExt cx="3694112" cy="4696544"/>
          </a:xfrm>
        </p:grpSpPr>
        <p:grpSp>
          <p:nvGrpSpPr>
            <p:cNvPr id="25601" name="Group 4"/>
            <p:cNvGrpSpPr>
              <a:grpSpLocks/>
            </p:cNvGrpSpPr>
            <p:nvPr/>
          </p:nvGrpSpPr>
          <p:grpSpPr bwMode="auto">
            <a:xfrm>
              <a:off x="200026" y="1828800"/>
              <a:ext cx="3138488" cy="3098800"/>
              <a:chOff x="126" y="720"/>
              <a:chExt cx="1977" cy="1952"/>
            </a:xfrm>
          </p:grpSpPr>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 y="720"/>
                <a:ext cx="1079" cy="1341"/>
              </a:xfrm>
              <a:prstGeom prst="rect">
                <a:avLst/>
              </a:prstGeom>
              <a:noFill/>
              <a:ln>
                <a:noFill/>
              </a:ln>
              <a:effectLst>
                <a:outerShdw blurRad="63500" dist="380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3" name="Text Box 6"/>
              <p:cNvSpPr txBox="1">
                <a:spLocks noChangeArrowheads="1"/>
              </p:cNvSpPr>
              <p:nvPr/>
            </p:nvSpPr>
            <p:spPr bwMode="auto">
              <a:xfrm>
                <a:off x="126" y="2120"/>
                <a:ext cx="1977" cy="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fr-FR" altLang="x-none" sz="1800">
                    <a:solidFill>
                      <a:srgbClr val="0000FF"/>
                    </a:solidFill>
                  </a:rPr>
                  <a:t>Jean-Baptiste de Monet, </a:t>
                </a:r>
              </a:p>
              <a:p>
                <a:pPr algn="ctr">
                  <a:spcBef>
                    <a:spcPct val="0"/>
                  </a:spcBef>
                  <a:buFontTx/>
                  <a:buNone/>
                </a:pPr>
                <a:r>
                  <a:rPr lang="fr-FR" altLang="x-none" sz="1800">
                    <a:solidFill>
                      <a:srgbClr val="0000FF"/>
                    </a:solidFill>
                  </a:rPr>
                  <a:t>chevalier de Lamarck</a:t>
                </a:r>
              </a:p>
              <a:p>
                <a:pPr algn="ctr">
                  <a:spcBef>
                    <a:spcPct val="0"/>
                  </a:spcBef>
                  <a:buFontTx/>
                  <a:buNone/>
                </a:pPr>
                <a:r>
                  <a:rPr lang="fr-FR" altLang="x-none" sz="1800">
                    <a:solidFill>
                      <a:srgbClr val="0000FF"/>
                    </a:solidFill>
                  </a:rPr>
                  <a:t>(1744-1829) </a:t>
                </a:r>
              </a:p>
            </p:txBody>
          </p:sp>
        </p:grpSp>
        <p:sp>
          <p:nvSpPr>
            <p:cNvPr id="2" name="ZoneTexte 1"/>
            <p:cNvSpPr txBox="1"/>
            <p:nvPr/>
          </p:nvSpPr>
          <p:spPr>
            <a:xfrm>
              <a:off x="1" y="5201905"/>
              <a:ext cx="3694112" cy="1323439"/>
            </a:xfrm>
            <a:prstGeom prst="rect">
              <a:avLst/>
            </a:prstGeom>
            <a:noFill/>
          </p:spPr>
          <p:txBody>
            <a:bodyPr wrap="square" rtlCol="0">
              <a:spAutoFit/>
            </a:bodyPr>
            <a:lstStyle/>
            <a:p>
              <a:r>
                <a:rPr lang="en-GB" altLang="x-none" sz="2000"/>
                <a:t>early proponent of the idea that evolution occurred and  proceeded in accordance with natural laws</a:t>
              </a:r>
              <a:endParaRPr lang="en-GB" sz="2000"/>
            </a:p>
          </p:txBody>
        </p:sp>
      </p:grpSp>
      <p:grpSp>
        <p:nvGrpSpPr>
          <p:cNvPr id="7" name="Grouper 6"/>
          <p:cNvGrpSpPr/>
          <p:nvPr/>
        </p:nvGrpSpPr>
        <p:grpSpPr>
          <a:xfrm>
            <a:off x="5751512" y="1570038"/>
            <a:ext cx="3392487" cy="4161888"/>
            <a:chOff x="5751512" y="1570038"/>
            <a:chExt cx="3392487" cy="4161888"/>
          </a:xfrm>
        </p:grpSpPr>
        <p:grpSp>
          <p:nvGrpSpPr>
            <p:cNvPr id="25604" name="Group 14"/>
            <p:cNvGrpSpPr>
              <a:grpSpLocks/>
            </p:cNvGrpSpPr>
            <p:nvPr/>
          </p:nvGrpSpPr>
          <p:grpSpPr bwMode="auto">
            <a:xfrm>
              <a:off x="5794376" y="1570038"/>
              <a:ext cx="2651126" cy="2838449"/>
              <a:chOff x="2082" y="1632"/>
              <a:chExt cx="1670" cy="1788"/>
            </a:xfrm>
          </p:grpSpPr>
          <p:pic>
            <p:nvPicPr>
              <p:cNvPr id="11279" name="Picture 15" descr="zawalla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8" y="1632"/>
                <a:ext cx="1320" cy="1218"/>
              </a:xfrm>
              <a:prstGeom prst="rect">
                <a:avLst/>
              </a:prstGeom>
              <a:noFill/>
              <a:ln>
                <a:noFill/>
              </a:ln>
              <a:effectLst>
                <a:outerShdw blurRad="63500" dist="380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Text Box 16"/>
              <p:cNvSpPr txBox="1">
                <a:spLocks noChangeArrowheads="1"/>
              </p:cNvSpPr>
              <p:nvPr/>
            </p:nvSpPr>
            <p:spPr bwMode="auto">
              <a:xfrm>
                <a:off x="2082" y="3013"/>
                <a:ext cx="1670" cy="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fr-FR" altLang="x-none" sz="1800">
                    <a:solidFill>
                      <a:srgbClr val="0000FF"/>
                    </a:solidFill>
                  </a:rPr>
                  <a:t>Alfred Russell Wallace</a:t>
                </a:r>
              </a:p>
              <a:p>
                <a:pPr algn="ctr">
                  <a:spcBef>
                    <a:spcPct val="0"/>
                  </a:spcBef>
                  <a:buFontTx/>
                  <a:buNone/>
                </a:pPr>
                <a:r>
                  <a:rPr lang="fr-FR" altLang="x-none" sz="1800">
                    <a:solidFill>
                      <a:srgbClr val="0000FF"/>
                    </a:solidFill>
                  </a:rPr>
                  <a:t>(1823-1913)</a:t>
                </a:r>
              </a:p>
            </p:txBody>
          </p:sp>
        </p:grpSp>
        <p:sp>
          <p:nvSpPr>
            <p:cNvPr id="3" name="ZoneTexte 2"/>
            <p:cNvSpPr txBox="1"/>
            <p:nvPr/>
          </p:nvSpPr>
          <p:spPr>
            <a:xfrm>
              <a:off x="5751512" y="4408487"/>
              <a:ext cx="3392487" cy="1323439"/>
            </a:xfrm>
            <a:prstGeom prst="rect">
              <a:avLst/>
            </a:prstGeom>
            <a:noFill/>
          </p:spPr>
          <p:txBody>
            <a:bodyPr wrap="square" rtlCol="0">
              <a:spAutoFit/>
            </a:bodyPr>
            <a:lstStyle/>
            <a:p>
              <a:r>
                <a:rPr lang="en-GB" altLang="x-none" sz="2000"/>
                <a:t>best known for independently conceived the theory of evolution through natural selection</a:t>
              </a:r>
              <a:endParaRPr lang="en-GB" sz="2000"/>
            </a:p>
          </p:txBody>
        </p:sp>
      </p:grpSp>
      <p:grpSp>
        <p:nvGrpSpPr>
          <p:cNvPr id="6" name="Grouper 5"/>
          <p:cNvGrpSpPr/>
          <p:nvPr/>
        </p:nvGrpSpPr>
        <p:grpSpPr>
          <a:xfrm>
            <a:off x="3155950" y="1417638"/>
            <a:ext cx="2671763" cy="5395738"/>
            <a:chOff x="3155950" y="1417638"/>
            <a:chExt cx="2671763" cy="5395738"/>
          </a:xfrm>
        </p:grpSpPr>
        <p:grpSp>
          <p:nvGrpSpPr>
            <p:cNvPr id="25603" name="Group 11"/>
            <p:cNvGrpSpPr>
              <a:grpSpLocks/>
            </p:cNvGrpSpPr>
            <p:nvPr/>
          </p:nvGrpSpPr>
          <p:grpSpPr bwMode="auto">
            <a:xfrm>
              <a:off x="3155950" y="1417638"/>
              <a:ext cx="2671763" cy="2838449"/>
              <a:chOff x="3992" y="1632"/>
              <a:chExt cx="1683" cy="1788"/>
            </a:xfrm>
          </p:grpSpPr>
          <p:pic>
            <p:nvPicPr>
              <p:cNvPr id="1127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331" y="1632"/>
                <a:ext cx="1006" cy="1329"/>
              </a:xfrm>
              <a:prstGeom prst="rect">
                <a:avLst/>
              </a:prstGeom>
              <a:noFill/>
              <a:ln>
                <a:noFill/>
              </a:ln>
              <a:effectLst>
                <a:outerShdw blurRad="63500" dist="380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Text Box 13"/>
              <p:cNvSpPr txBox="1">
                <a:spLocks noChangeArrowheads="1"/>
              </p:cNvSpPr>
              <p:nvPr/>
            </p:nvSpPr>
            <p:spPr bwMode="auto">
              <a:xfrm>
                <a:off x="3992" y="3013"/>
                <a:ext cx="1683" cy="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fr-FR" altLang="x-none" sz="1800">
                    <a:solidFill>
                      <a:srgbClr val="0000FF"/>
                    </a:solidFill>
                  </a:rPr>
                  <a:t>Charles Robert Darwin</a:t>
                </a:r>
              </a:p>
              <a:p>
                <a:pPr algn="ctr">
                  <a:spcBef>
                    <a:spcPct val="0"/>
                  </a:spcBef>
                  <a:buFontTx/>
                  <a:buNone/>
                </a:pPr>
                <a:r>
                  <a:rPr lang="fr-FR" altLang="x-none" sz="1800">
                    <a:solidFill>
                      <a:srgbClr val="0000FF"/>
                    </a:solidFill>
                  </a:rPr>
                  <a:t>(1809-1882)</a:t>
                </a:r>
              </a:p>
            </p:txBody>
          </p:sp>
        </p:grpSp>
        <p:pic>
          <p:nvPicPr>
            <p:cNvPr id="25605" name="Picture 18" descr="Darwin_tree_of_lif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1738" y="4256086"/>
              <a:ext cx="1668462"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3741738" y="5982379"/>
              <a:ext cx="1668462" cy="830997"/>
            </a:xfrm>
            <a:prstGeom prst="rect">
              <a:avLst/>
            </a:prstGeom>
            <a:solidFill>
              <a:schemeClr val="bg1"/>
            </a:solidFill>
          </p:spPr>
          <p:txBody>
            <a:bodyPr wrap="square" rtlCol="0">
              <a:spAutoFit/>
            </a:bodyPr>
            <a:lstStyle/>
            <a:p>
              <a:r>
                <a:rPr lang="en-GB" altLang="x-none"/>
                <a:t>origin of species</a:t>
              </a:r>
              <a:endParaRPr lang="en-GB"/>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ppt_x"/>
                                          </p:val>
                                        </p:tav>
                                        <p:tav tm="100000">
                                          <p:val>
                                            <p:strVal val="#ppt_x"/>
                                          </p:val>
                                        </p:tav>
                                      </p:tavLst>
                                    </p:anim>
                                    <p:anim calcmode="lin" valueType="num">
                                      <p:cBhvr additive="base">
                                        <p:cTn id="13" dur="10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ppt_x"/>
                                          </p:val>
                                        </p:tav>
                                        <p:tav tm="100000">
                                          <p:val>
                                            <p:strVal val="#ppt_x"/>
                                          </p:val>
                                        </p:tav>
                                      </p:tavLst>
                                    </p:anim>
                                    <p:anim calcmode="lin" valueType="num">
                                      <p:cBhvr additive="base">
                                        <p:cTn id="18" dur="10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25607"/>
                                        </p:tgtEl>
                                        <p:attrNameLst>
                                          <p:attrName>style.visibility</p:attrName>
                                        </p:attrNameLst>
                                      </p:cBhvr>
                                      <p:to>
                                        <p:strVal val="visible"/>
                                      </p:to>
                                    </p:set>
                                    <p:anim calcmode="lin" valueType="num">
                                      <p:cBhvr additive="base">
                                        <p:cTn id="22" dur="500" fill="hold"/>
                                        <p:tgtEl>
                                          <p:spTgt spid="25607"/>
                                        </p:tgtEl>
                                        <p:attrNameLst>
                                          <p:attrName>ppt_x</p:attrName>
                                        </p:attrNameLst>
                                      </p:cBhvr>
                                      <p:tavLst>
                                        <p:tav tm="0">
                                          <p:val>
                                            <p:strVal val="#ppt_x"/>
                                          </p:val>
                                        </p:tav>
                                        <p:tav tm="100000">
                                          <p:val>
                                            <p:strVal val="#ppt_x"/>
                                          </p:val>
                                        </p:tav>
                                      </p:tavLst>
                                    </p:anim>
                                    <p:anim calcmode="lin" valueType="num">
                                      <p:cBhvr additive="base">
                                        <p:cTn id="23" dur="500" fill="hold"/>
                                        <p:tgtEl>
                                          <p:spTgt spid="256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ext Box 4"/>
          <p:cNvSpPr txBox="1">
            <a:spLocks noChangeArrowheads="1"/>
          </p:cNvSpPr>
          <p:nvPr/>
        </p:nvSpPr>
        <p:spPr bwMode="auto">
          <a:xfrm>
            <a:off x="0" y="1700808"/>
            <a:ext cx="9144000" cy="360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3600">
                <a:solidFill>
                  <a:srgbClr val="FF3333"/>
                </a:solidFill>
                <a:latin typeface="Helvetica" charset="0"/>
              </a:rPr>
              <a:t>-&gt;</a:t>
            </a:r>
            <a:r>
              <a:rPr lang="en-GB" altLang="x-none" sz="3600">
                <a:latin typeface="Helvetica" charset="0"/>
              </a:rPr>
              <a:t> </a:t>
            </a:r>
            <a:r>
              <a:rPr lang="en-GB" altLang="x-none" sz="2800">
                <a:latin typeface="Helvetica" charset="0"/>
              </a:rPr>
              <a:t>about </a:t>
            </a:r>
            <a:r>
              <a:rPr lang="en-GB" altLang="x-none" sz="2800">
                <a:solidFill>
                  <a:srgbClr val="021EFD"/>
                </a:solidFill>
                <a:latin typeface="Helvetica" charset="0"/>
              </a:rPr>
              <a:t>2,267 kg microbes in human body</a:t>
            </a:r>
            <a:r>
              <a:rPr lang="en-GB" altLang="x-none" sz="2800">
                <a:latin typeface="Helvetica" charset="0"/>
              </a:rPr>
              <a:t>;</a:t>
            </a:r>
            <a:endParaRPr lang="en-GB" altLang="x-none" sz="3600">
              <a:solidFill>
                <a:srgbClr val="FF3333"/>
              </a:solidFill>
              <a:latin typeface="Helvetica" charset="0"/>
            </a:endParaRPr>
          </a:p>
          <a:p>
            <a:pPr>
              <a:spcBef>
                <a:spcPct val="50000"/>
              </a:spcBef>
              <a:buFontTx/>
              <a:buNone/>
            </a:pPr>
            <a:r>
              <a:rPr lang="en-GB" altLang="x-none" sz="3600">
                <a:solidFill>
                  <a:srgbClr val="FF3333"/>
                </a:solidFill>
                <a:latin typeface="Helvetica" charset="0"/>
              </a:rPr>
              <a:t>-&gt;</a:t>
            </a:r>
            <a:r>
              <a:rPr lang="en-GB" altLang="x-none" sz="2800">
                <a:latin typeface="Helvetica" charset="0"/>
              </a:rPr>
              <a:t> Microbes in a healthy human adult are estimated to outnumber human cells by a ratio of : </a:t>
            </a:r>
            <a:r>
              <a:rPr lang="en-GB" altLang="x-none" sz="2800">
                <a:solidFill>
                  <a:srgbClr val="021EFD"/>
                </a:solidFill>
                <a:latin typeface="Helvetica" charset="0"/>
              </a:rPr>
              <a:t>10 to 1</a:t>
            </a:r>
            <a:r>
              <a:rPr lang="en-GB" altLang="x-none" sz="2800">
                <a:latin typeface="Helvetica" charset="0"/>
              </a:rPr>
              <a:t>; </a:t>
            </a:r>
          </a:p>
          <a:p>
            <a:pPr>
              <a:spcBef>
                <a:spcPct val="50000"/>
              </a:spcBef>
              <a:buFontTx/>
              <a:buNone/>
            </a:pPr>
            <a:r>
              <a:rPr lang="en-GB" altLang="x-none" sz="3600">
                <a:solidFill>
                  <a:srgbClr val="FF3333"/>
                </a:solidFill>
                <a:latin typeface="Helvetica" charset="0"/>
              </a:rPr>
              <a:t>-&gt;</a:t>
            </a:r>
            <a:r>
              <a:rPr lang="en-GB" altLang="x-none" sz="2800">
                <a:latin typeface="Helvetica" charset="0"/>
              </a:rPr>
              <a:t>  The </a:t>
            </a:r>
            <a:r>
              <a:rPr lang="en-GB" altLang="x-none" sz="2800">
                <a:solidFill>
                  <a:srgbClr val="021EFD"/>
                </a:solidFill>
                <a:latin typeface="Helvetica" charset="0"/>
              </a:rPr>
              <a:t>total number of genes</a:t>
            </a:r>
            <a:r>
              <a:rPr lang="en-GB" altLang="x-none" sz="2800">
                <a:latin typeface="Helvetica" charset="0"/>
              </a:rPr>
              <a:t> in the microbiome </a:t>
            </a:r>
            <a:r>
              <a:rPr lang="en-GB" altLang="x-none" sz="2800">
                <a:solidFill>
                  <a:srgbClr val="021EFD"/>
                </a:solidFill>
                <a:latin typeface="Helvetica" charset="0"/>
              </a:rPr>
              <a:t>exceeds</a:t>
            </a:r>
            <a:r>
              <a:rPr lang="en-GB" altLang="x-none" sz="2800">
                <a:latin typeface="Helvetica" charset="0"/>
              </a:rPr>
              <a:t> the number of </a:t>
            </a:r>
            <a:r>
              <a:rPr lang="en-GB" altLang="x-none" sz="2800">
                <a:solidFill>
                  <a:srgbClr val="021EFD"/>
                </a:solidFill>
                <a:latin typeface="Helvetica" charset="0"/>
              </a:rPr>
              <a:t>genes in the human</a:t>
            </a:r>
            <a:r>
              <a:rPr lang="en-GB" altLang="x-none" sz="2800">
                <a:latin typeface="Helvetica" charset="0"/>
              </a:rPr>
              <a:t> genome </a:t>
            </a:r>
            <a:r>
              <a:rPr lang="en-GB" altLang="x-none" sz="2800">
                <a:solidFill>
                  <a:srgbClr val="021EFD"/>
                </a:solidFill>
                <a:latin typeface="Helvetica" charset="0"/>
              </a:rPr>
              <a:t>by a factor of more than 200</a:t>
            </a:r>
            <a:r>
              <a:rPr lang="en-GB" altLang="x-none" sz="2800">
                <a:latin typeface="Helvetica" charset="0"/>
              </a:rPr>
              <a:t>.</a:t>
            </a:r>
          </a:p>
        </p:txBody>
      </p:sp>
      <p:sp>
        <p:nvSpPr>
          <p:cNvPr id="139266" name="Rectangle 5"/>
          <p:cNvSpPr>
            <a:spLocks noChangeArrowheads="1"/>
          </p:cNvSpPr>
          <p:nvPr/>
        </p:nvSpPr>
        <p:spPr bwMode="auto">
          <a:xfrm>
            <a:off x="0" y="-27384"/>
            <a:ext cx="91440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4000">
                <a:solidFill>
                  <a:srgbClr val="070AF2"/>
                </a:solidFill>
              </a:rPr>
              <a:t>Human Microbiome Project (HMP)</a:t>
            </a:r>
          </a:p>
        </p:txBody>
      </p:sp>
      <p:sp>
        <p:nvSpPr>
          <p:cNvPr id="139267" name="Text Box 6"/>
          <p:cNvSpPr txBox="1">
            <a:spLocks noChangeArrowheads="1"/>
          </p:cNvSpPr>
          <p:nvPr/>
        </p:nvSpPr>
        <p:spPr bwMode="auto">
          <a:xfrm>
            <a:off x="152400" y="6477000"/>
            <a:ext cx="8534400" cy="27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1200">
                <a:solidFill>
                  <a:srgbClr val="021EFD"/>
                </a:solidFill>
              </a:rPr>
              <a:t>https://www.bcm.edu/departments/molecular-virology-and-microbiology/research/the-human-microbiome-project</a:t>
            </a:r>
            <a:endParaRPr lang="en-GB" altLang="x-none" sz="2400" b="0"/>
          </a:p>
        </p:txBody>
      </p:sp>
      <p:sp>
        <p:nvSpPr>
          <p:cNvPr id="139268" name="Rectangle 7"/>
          <p:cNvSpPr>
            <a:spLocks noChangeArrowheads="1"/>
          </p:cNvSpPr>
          <p:nvPr/>
        </p:nvSpPr>
        <p:spPr bwMode="auto">
          <a:xfrm>
            <a:off x="2057400" y="836712"/>
            <a:ext cx="49418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r>
              <a:rPr lang="en-GB" altLang="x-none" sz="2400">
                <a:solidFill>
                  <a:srgbClr val="021EFD"/>
                </a:solidFill>
              </a:rPr>
              <a:t>http://</a:t>
            </a:r>
            <a:r>
              <a:rPr lang="en-GB" altLang="x-none" sz="2400" err="1">
                <a:solidFill>
                  <a:srgbClr val="021EFD"/>
                </a:solidFill>
              </a:rPr>
              <a:t>commonfund.nih.gov</a:t>
            </a:r>
            <a:r>
              <a:rPr lang="en-GB" altLang="x-none" sz="2400">
                <a:solidFill>
                  <a:srgbClr val="021EFD"/>
                </a:solidFill>
              </a:rPr>
              <a:t>/</a:t>
            </a:r>
            <a:r>
              <a:rPr lang="en-GB" altLang="x-none" sz="2400" err="1">
                <a:solidFill>
                  <a:srgbClr val="021EFD"/>
                </a:solidFill>
              </a:rPr>
              <a:t>hmp</a:t>
            </a:r>
            <a:r>
              <a:rPr lang="en-GB" altLang="x-none" sz="2400">
                <a:solidFill>
                  <a:srgbClr val="021EFD"/>
                </a:solidFill>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8" y="2084388"/>
            <a:ext cx="8658225" cy="219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835" name="Rectangle 3"/>
          <p:cNvSpPr>
            <a:spLocks noGrp="1" noChangeArrowheads="1"/>
          </p:cNvSpPr>
          <p:nvPr>
            <p:ph type="body" idx="4294967295"/>
          </p:nvPr>
        </p:nvSpPr>
        <p:spPr>
          <a:xfrm>
            <a:off x="107950" y="246063"/>
            <a:ext cx="8978900" cy="830262"/>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altLang="x-none" sz="2400" b="1" dirty="0">
                <a:solidFill>
                  <a:srgbClr val="070AF2"/>
                </a:solidFill>
              </a:rPr>
              <a:t>Fig 3. Distribution of cell number and mass for different cell types in the human body (for a 70 kg adult man).</a:t>
            </a:r>
          </a:p>
        </p:txBody>
      </p:sp>
      <p:sp>
        <p:nvSpPr>
          <p:cNvPr id="248836" name="Text Box 4"/>
          <p:cNvSpPr txBox="1">
            <a:spLocks noChangeArrowheads="1"/>
          </p:cNvSpPr>
          <p:nvPr/>
        </p:nvSpPr>
        <p:spPr bwMode="auto">
          <a:xfrm>
            <a:off x="107950" y="5748338"/>
            <a:ext cx="8978899" cy="68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2058" tIns="41029" rIns="82058" bIns="41029">
            <a:spAutoFit/>
          </a:bodyPr>
          <a:lstStyle>
            <a:lvl1pPr defTabSz="820738">
              <a:defRPr sz="2400" b="1">
                <a:solidFill>
                  <a:schemeClr val="tx1"/>
                </a:solidFill>
                <a:latin typeface="Arial" charset="0"/>
                <a:ea typeface="ＭＳ Ｐゴシック" charset="-128"/>
              </a:defRPr>
            </a:lvl1pPr>
            <a:lvl2pPr marL="409575" defTabSz="820738">
              <a:defRPr sz="2400" b="1">
                <a:solidFill>
                  <a:schemeClr val="tx1"/>
                </a:solidFill>
                <a:latin typeface="Arial" charset="0"/>
                <a:ea typeface="ＭＳ Ｐゴシック" charset="-128"/>
              </a:defRPr>
            </a:lvl2pPr>
            <a:lvl3pPr marL="820738" defTabSz="820738">
              <a:defRPr sz="2400" b="1">
                <a:solidFill>
                  <a:schemeClr val="tx1"/>
                </a:solidFill>
                <a:latin typeface="Arial" charset="0"/>
                <a:ea typeface="ＭＳ Ｐゴシック" charset="-128"/>
              </a:defRPr>
            </a:lvl3pPr>
            <a:lvl4pPr marL="1230313" defTabSz="820738">
              <a:defRPr sz="2400" b="1">
                <a:solidFill>
                  <a:schemeClr val="tx1"/>
                </a:solidFill>
                <a:latin typeface="Arial" charset="0"/>
                <a:ea typeface="ＭＳ Ｐゴシック" charset="-128"/>
              </a:defRPr>
            </a:lvl4pPr>
            <a:lvl5pPr marL="1641475" defTabSz="820738">
              <a:defRPr sz="2400" b="1">
                <a:solidFill>
                  <a:schemeClr val="tx1"/>
                </a:solidFill>
                <a:latin typeface="Arial" charset="0"/>
                <a:ea typeface="ＭＳ Ｐゴシック" charset="-128"/>
              </a:defRPr>
            </a:lvl5pPr>
            <a:lvl6pPr marL="2098675" defTabSz="820738" eaLnBrk="0" fontAlgn="base" hangingPunct="0">
              <a:spcBef>
                <a:spcPct val="0"/>
              </a:spcBef>
              <a:spcAft>
                <a:spcPct val="0"/>
              </a:spcAft>
              <a:defRPr sz="2400" b="1">
                <a:solidFill>
                  <a:schemeClr val="tx1"/>
                </a:solidFill>
                <a:latin typeface="Arial" charset="0"/>
                <a:ea typeface="ＭＳ Ｐゴシック" charset="-128"/>
              </a:defRPr>
            </a:lvl6pPr>
            <a:lvl7pPr marL="2555875" defTabSz="820738" eaLnBrk="0" fontAlgn="base" hangingPunct="0">
              <a:spcBef>
                <a:spcPct val="0"/>
              </a:spcBef>
              <a:spcAft>
                <a:spcPct val="0"/>
              </a:spcAft>
              <a:defRPr sz="2400" b="1">
                <a:solidFill>
                  <a:schemeClr val="tx1"/>
                </a:solidFill>
                <a:latin typeface="Arial" charset="0"/>
                <a:ea typeface="ＭＳ Ｐゴシック" charset="-128"/>
              </a:defRPr>
            </a:lvl7pPr>
            <a:lvl8pPr marL="3013075" defTabSz="820738" eaLnBrk="0" fontAlgn="base" hangingPunct="0">
              <a:spcBef>
                <a:spcPct val="0"/>
              </a:spcBef>
              <a:spcAft>
                <a:spcPct val="0"/>
              </a:spcAft>
              <a:defRPr sz="2400" b="1">
                <a:solidFill>
                  <a:schemeClr val="tx1"/>
                </a:solidFill>
                <a:latin typeface="Arial" charset="0"/>
                <a:ea typeface="ＭＳ Ｐゴシック" charset="-128"/>
              </a:defRPr>
            </a:lvl8pPr>
            <a:lvl9pPr marL="3470275" defTabSz="820738"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defRPr/>
            </a:pPr>
            <a:r>
              <a:rPr lang="en-US" altLang="x-none" sz="1400" dirty="0">
                <a:solidFill>
                  <a:srgbClr val="070AF2"/>
                </a:solidFill>
              </a:rPr>
              <a:t>Sender R, Fuchs S, Milo R (2016) Revised Estimates for the Number of Human and Bacteria Cells in the Body. </a:t>
            </a:r>
            <a:r>
              <a:rPr lang="en-US" altLang="x-none" sz="1400" dirty="0" err="1">
                <a:solidFill>
                  <a:srgbClr val="070AF2"/>
                </a:solidFill>
              </a:rPr>
              <a:t>PLoS</a:t>
            </a:r>
            <a:r>
              <a:rPr lang="en-US" altLang="x-none" sz="1400" dirty="0">
                <a:solidFill>
                  <a:srgbClr val="070AF2"/>
                </a:solidFill>
              </a:rPr>
              <a:t> </a:t>
            </a:r>
            <a:r>
              <a:rPr lang="en-US" altLang="x-none" sz="1400" dirty="0" err="1">
                <a:solidFill>
                  <a:srgbClr val="070AF2"/>
                </a:solidFill>
              </a:rPr>
              <a:t>Biol</a:t>
            </a:r>
            <a:r>
              <a:rPr lang="en-US" altLang="x-none" sz="1400" dirty="0">
                <a:solidFill>
                  <a:srgbClr val="070AF2"/>
                </a:solidFill>
              </a:rPr>
              <a:t> 14(8): e1002533. doi:10.1371/journal.pbio.1002533</a:t>
            </a:r>
          </a:p>
          <a:p>
            <a:pPr eaLnBrk="1" hangingPunct="1">
              <a:defRPr/>
            </a:pPr>
            <a:r>
              <a:rPr lang="en-US" altLang="x-none" sz="1100" b="0" dirty="0">
                <a:hlinkClick r:id="rId4"/>
              </a:rPr>
              <a:t>http://journals.plos.org/plosbiology/article?id=info:doi/10.1371/journal.pbio.1002533</a:t>
            </a:r>
            <a:endParaRPr lang="en-US" altLang="x-none" sz="1100" b="0" dirty="0"/>
          </a:p>
        </p:txBody>
      </p:sp>
      <p:pic>
        <p:nvPicPr>
          <p:cNvPr id="1413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5113" y="6342063"/>
            <a:ext cx="37417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143362" name="Text Box 3"/>
          <p:cNvSpPr txBox="1">
            <a:spLocks noChangeArrowheads="1"/>
          </p:cNvSpPr>
          <p:nvPr/>
        </p:nvSpPr>
        <p:spPr bwMode="auto">
          <a:xfrm>
            <a:off x="0" y="-27384"/>
            <a:ext cx="91440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070AF2"/>
                </a:solidFill>
              </a:rPr>
              <a:t>Human Microbiome Project (HMP)</a:t>
            </a:r>
            <a:endParaRPr lang="en-GB" altLang="x-none" sz="2400" b="0">
              <a:solidFill>
                <a:srgbClr val="070AF2"/>
              </a:solidFill>
            </a:endParaRPr>
          </a:p>
        </p:txBody>
      </p:sp>
      <p:pic>
        <p:nvPicPr>
          <p:cNvPr id="143363" name="Picture 4" descr="hmp_im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810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4" name="Text Box 5"/>
          <p:cNvSpPr txBox="1">
            <a:spLocks noChangeArrowheads="1"/>
          </p:cNvSpPr>
          <p:nvPr/>
        </p:nvSpPr>
        <p:spPr bwMode="auto">
          <a:xfrm>
            <a:off x="59432" y="1908115"/>
            <a:ext cx="4800600" cy="4401205"/>
          </a:xfrm>
          <a:prstGeom prst="rect">
            <a:avLst/>
          </a:prstGeom>
          <a:solidFill>
            <a:schemeClr val="bg1"/>
          </a:solidFill>
          <a:ln w="9525">
            <a:solidFill>
              <a:srgbClr val="FF3333"/>
            </a:solidFill>
            <a:miter lim="800000"/>
            <a:headEnd/>
            <a:tailEnd/>
          </a:ln>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800"/>
              <a:t>Aims to characterize microbial communities found in human body including</a:t>
            </a:r>
            <a:r>
              <a:rPr lang="en-GB" altLang="x-none" sz="2800">
                <a:solidFill>
                  <a:srgbClr val="070AF2"/>
                </a:solidFill>
              </a:rPr>
              <a:t>: nasal passages, oral cavities, skin, gastrointestinal tract</a:t>
            </a:r>
            <a:r>
              <a:rPr lang="en-GB" altLang="x-none" sz="2800"/>
              <a:t>, and </a:t>
            </a:r>
            <a:r>
              <a:rPr lang="en-GB" altLang="x-none" sz="2800" err="1">
                <a:solidFill>
                  <a:srgbClr val="070AF2"/>
                </a:solidFill>
              </a:rPr>
              <a:t>uro</a:t>
            </a:r>
            <a:r>
              <a:rPr lang="en-GB" altLang="x-none" sz="2800">
                <a:solidFill>
                  <a:srgbClr val="070AF2"/>
                </a:solidFill>
              </a:rPr>
              <a:t>-genital tract </a:t>
            </a:r>
            <a:r>
              <a:rPr lang="en-GB" altLang="x-none" sz="2800"/>
              <a:t>and to analyse the role of these microbes in </a:t>
            </a:r>
            <a:r>
              <a:rPr lang="en-GB" altLang="x-none" sz="2800">
                <a:solidFill>
                  <a:srgbClr val="FF3300"/>
                </a:solidFill>
              </a:rPr>
              <a:t>human health</a:t>
            </a:r>
            <a:r>
              <a:rPr lang="en-GB" altLang="x-none" sz="2800"/>
              <a:t> and </a:t>
            </a:r>
            <a:r>
              <a:rPr lang="en-GB" altLang="x-none" sz="2800">
                <a:solidFill>
                  <a:srgbClr val="FF3300"/>
                </a:solidFill>
              </a:rPr>
              <a:t>disease</a:t>
            </a:r>
            <a:r>
              <a:rPr lang="en-GB" altLang="x-none" sz="2800"/>
              <a:t>.</a:t>
            </a:r>
          </a:p>
        </p:txBody>
      </p:sp>
      <p:sp>
        <p:nvSpPr>
          <p:cNvPr id="143365" name="Text Box 6"/>
          <p:cNvSpPr txBox="1">
            <a:spLocks noChangeArrowheads="1"/>
          </p:cNvSpPr>
          <p:nvPr/>
        </p:nvSpPr>
        <p:spPr bwMode="auto">
          <a:xfrm>
            <a:off x="76200" y="762000"/>
            <a:ext cx="9067800" cy="52322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021EFD"/>
                </a:solidFill>
              </a:rPr>
              <a:t>http://</a:t>
            </a:r>
            <a:r>
              <a:rPr lang="en-GB" altLang="x-none" sz="2800" err="1">
                <a:solidFill>
                  <a:srgbClr val="021EFD"/>
                </a:solidFill>
              </a:rPr>
              <a:t>commonfund.nih.gov</a:t>
            </a:r>
            <a:r>
              <a:rPr lang="en-GB" altLang="x-none" sz="2800">
                <a:solidFill>
                  <a:srgbClr val="021EFD"/>
                </a:solidFill>
              </a:rPr>
              <a:t>/</a:t>
            </a:r>
            <a:r>
              <a:rPr lang="en-GB" altLang="x-none" sz="2800" err="1">
                <a:solidFill>
                  <a:srgbClr val="021EFD"/>
                </a:solidFill>
              </a:rPr>
              <a:t>hmp</a:t>
            </a:r>
            <a:r>
              <a:rPr lang="en-GB" altLang="x-none" sz="2800">
                <a:solidFill>
                  <a:srgbClr val="021EFD"/>
                </a:solidFill>
              </a:rPr>
              <a:t>/</a:t>
            </a:r>
            <a:endParaRPr lang="en-GB" altLang="x-none" sz="2800" b="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5409" name="Picture 4" descr="nrg3182-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762000"/>
            <a:ext cx="55626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ext Box 5"/>
          <p:cNvSpPr txBox="1">
            <a:spLocks noChangeArrowheads="1"/>
          </p:cNvSpPr>
          <p:nvPr/>
        </p:nvSpPr>
        <p:spPr bwMode="auto">
          <a:xfrm>
            <a:off x="0" y="76200"/>
            <a:ext cx="937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000FF"/>
                </a:solidFill>
              </a:rPr>
              <a:t>Compositional Differences In Microbiome By Anatomical Sites</a:t>
            </a:r>
            <a:endParaRPr lang="en-GB" altLang="x-none" sz="2400" b="0">
              <a:solidFill>
                <a:srgbClr val="0000FF"/>
              </a:solidFill>
            </a:endParaRPr>
          </a:p>
        </p:txBody>
      </p:sp>
      <p:sp>
        <p:nvSpPr>
          <p:cNvPr id="145411" name="Text Box 3"/>
          <p:cNvSpPr txBox="1">
            <a:spLocks noChangeArrowheads="1"/>
          </p:cNvSpPr>
          <p:nvPr/>
        </p:nvSpPr>
        <p:spPr bwMode="auto">
          <a:xfrm>
            <a:off x="152400" y="6324600"/>
            <a:ext cx="50292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1200" b="0">
                <a:solidFill>
                  <a:srgbClr val="021EFD"/>
                </a:solidFill>
                <a:hlinkClick r:id="rId4"/>
              </a:rPr>
              <a:t>The human microbiome: at the interface of health and disease.</a:t>
            </a:r>
            <a:endParaRPr lang="en-GB" altLang="x-none" sz="1200" b="0">
              <a:solidFill>
                <a:srgbClr val="021EFD"/>
              </a:solidFill>
            </a:endParaRPr>
          </a:p>
          <a:p>
            <a:pPr>
              <a:spcBef>
                <a:spcPct val="50000"/>
              </a:spcBef>
              <a:buFontTx/>
              <a:buNone/>
            </a:pPr>
            <a:r>
              <a:rPr lang="en-GB" altLang="x-none" sz="1200">
                <a:solidFill>
                  <a:srgbClr val="021EFD"/>
                </a:solidFill>
              </a:rPr>
              <a:t>Cho</a:t>
            </a:r>
            <a:r>
              <a:rPr lang="en-GB" altLang="x-none" sz="1200" b="0">
                <a:solidFill>
                  <a:srgbClr val="021EFD"/>
                </a:solidFill>
              </a:rPr>
              <a:t> I, </a:t>
            </a:r>
            <a:r>
              <a:rPr lang="en-GB" altLang="x-none" sz="1200">
                <a:solidFill>
                  <a:srgbClr val="021EFD"/>
                </a:solidFill>
              </a:rPr>
              <a:t>Blaser</a:t>
            </a:r>
            <a:r>
              <a:rPr lang="en-GB" altLang="x-none" sz="1200" b="0">
                <a:solidFill>
                  <a:srgbClr val="021EFD"/>
                </a:solidFill>
              </a:rPr>
              <a:t> MJ.Nat Rev Genet. 2012; 13(4):260-70.</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ext Box 4"/>
          <p:cNvSpPr txBox="1">
            <a:spLocks noChangeArrowheads="1"/>
          </p:cNvSpPr>
          <p:nvPr/>
        </p:nvSpPr>
        <p:spPr bwMode="auto">
          <a:xfrm>
            <a:off x="762000" y="5410200"/>
            <a:ext cx="7620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3200">
                <a:solidFill>
                  <a:schemeClr val="tx1"/>
                </a:solidFill>
                <a:latin typeface="Arial" charset="0"/>
                <a:ea typeface="ＭＳ Ｐゴシック" charset="-128"/>
              </a:defRPr>
            </a:lvl1pPr>
            <a:lvl2pPr marL="742950" indent="-28575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800">
                <a:solidFill>
                  <a:schemeClr val="tx1"/>
                </a:solidFill>
                <a:latin typeface="Arial" charset="0"/>
                <a:ea typeface="ＭＳ Ｐゴシック" charset="-128"/>
              </a:defRPr>
            </a:lvl2pPr>
            <a:lvl3pPr marL="11430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400">
                <a:solidFill>
                  <a:schemeClr val="tx1"/>
                </a:solidFill>
                <a:latin typeface="Arial" charset="0"/>
                <a:ea typeface="ＭＳ Ｐゴシック" charset="-128"/>
              </a:defRPr>
            </a:lvl3pPr>
            <a:lvl4pPr marL="16002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4pPr>
            <a:lvl5pPr marL="2057400" indent="-228600" defTabSz="828675">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5pPr>
            <a:lvl6pPr marL="25146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6pPr>
            <a:lvl7pPr marL="29718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7pPr>
            <a:lvl8pPr marL="34290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8pPr>
            <a:lvl9pPr marL="38862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charset="0"/>
                <a:ea typeface="ＭＳ Ｐゴシック" charset="-128"/>
              </a:defRPr>
            </a:lvl9pPr>
          </a:lstStyle>
          <a:p>
            <a:pPr algn="ctr" eaLnBrk="1" hangingPunct="1">
              <a:spcBef>
                <a:spcPct val="0"/>
              </a:spcBef>
              <a:buFontTx/>
              <a:buNone/>
            </a:pPr>
            <a:r>
              <a:rPr lang="en-GB" altLang="x-none" sz="1200" b="0"/>
              <a:t>C Huttenhower </a:t>
            </a:r>
            <a:r>
              <a:rPr lang="en-GB" altLang="zh-CN" sz="1200" b="0" i="1"/>
              <a:t>et al.</a:t>
            </a:r>
            <a:r>
              <a:rPr lang="en-GB" altLang="zh-CN" sz="1200" b="0"/>
              <a:t> </a:t>
            </a:r>
            <a:r>
              <a:rPr lang="en-GB" altLang="x-none" sz="1200" b="0" i="1"/>
              <a:t>Nature </a:t>
            </a:r>
            <a:r>
              <a:rPr lang="en-US" altLang="zh-CN" sz="1200">
                <a:ea typeface="宋体" charset="-122"/>
              </a:rPr>
              <a:t>486</a:t>
            </a:r>
            <a:r>
              <a:rPr lang="en-GB" altLang="x-none" sz="1200" b="0">
                <a:ea typeface="宋体" charset="-122"/>
              </a:rPr>
              <a:t>, </a:t>
            </a:r>
            <a:r>
              <a:rPr lang="en-GB" altLang="zh-CN" sz="1200" b="0">
                <a:ea typeface="宋体" charset="-122"/>
              </a:rPr>
              <a:t>207</a:t>
            </a:r>
            <a:r>
              <a:rPr lang="en-GB" altLang="x-none" sz="1200" b="0">
                <a:ea typeface="宋体" charset="-122"/>
              </a:rPr>
              <a:t>-</a:t>
            </a:r>
            <a:r>
              <a:rPr lang="en-GB" altLang="zh-CN" sz="1200" b="0">
                <a:ea typeface="宋体" charset="-122"/>
              </a:rPr>
              <a:t>214</a:t>
            </a:r>
            <a:r>
              <a:rPr lang="en-GB" altLang="x-none" sz="1200" b="0">
                <a:ea typeface="宋体" charset="-122"/>
              </a:rPr>
              <a:t> (2012) doi:10.1038/nature</a:t>
            </a:r>
            <a:r>
              <a:rPr lang="en-GB" altLang="zh-CN" sz="1200" b="0">
                <a:ea typeface="宋体" charset="-122"/>
              </a:rPr>
              <a:t>11234</a:t>
            </a:r>
            <a:endParaRPr lang="en-GB" altLang="x-none" sz="1200" b="0">
              <a:ea typeface="宋体" charset="-122"/>
            </a:endParaRPr>
          </a:p>
        </p:txBody>
      </p:sp>
      <p:sp>
        <p:nvSpPr>
          <p:cNvPr id="147458" name="Text Box 5"/>
          <p:cNvSpPr txBox="1">
            <a:spLocks noChangeArrowheads="1"/>
          </p:cNvSpPr>
          <p:nvPr/>
        </p:nvSpPr>
        <p:spPr bwMode="auto">
          <a:xfrm>
            <a:off x="0" y="169863"/>
            <a:ext cx="9144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eaLnBrk="1" hangingPunct="1">
              <a:spcBef>
                <a:spcPct val="0"/>
              </a:spcBef>
              <a:buFontTx/>
              <a:buNone/>
            </a:pPr>
            <a:r>
              <a:rPr lang="en-GB" altLang="zh-CN" sz="2400">
                <a:ea typeface="宋体" charset="-122"/>
              </a:rPr>
              <a:t>Abundant taxa in the human microbiome that have been</a:t>
            </a:r>
          </a:p>
          <a:p>
            <a:pPr algn="ctr" eaLnBrk="1" hangingPunct="1">
              <a:spcBef>
                <a:spcPct val="0"/>
              </a:spcBef>
              <a:buFontTx/>
              <a:buNone/>
            </a:pPr>
            <a:r>
              <a:rPr lang="en-GB" altLang="zh-CN" sz="2400" err="1">
                <a:ea typeface="宋体" charset="-122"/>
              </a:rPr>
              <a:t>metagenomically</a:t>
            </a:r>
            <a:r>
              <a:rPr lang="en-GB" altLang="zh-CN" sz="2400">
                <a:ea typeface="宋体" charset="-122"/>
              </a:rPr>
              <a:t> and taxonomically well defined in the HMP population.</a:t>
            </a:r>
            <a:endParaRPr lang="en-GB" altLang="zh-CN" sz="1800" b="0">
              <a:ea typeface="宋体" charset="-122"/>
            </a:endParaRPr>
          </a:p>
        </p:txBody>
      </p:sp>
      <p:pic>
        <p:nvPicPr>
          <p:cNvPr id="147459" name="Picture 6" descr="nature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6096000"/>
            <a:ext cx="1230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0" name="Picture 7" descr="nature11234-f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524000"/>
            <a:ext cx="5943600" cy="373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1" name="Text Box 8"/>
          <p:cNvSpPr txBox="1">
            <a:spLocks noChangeArrowheads="1"/>
          </p:cNvSpPr>
          <p:nvPr/>
        </p:nvSpPr>
        <p:spPr bwMode="auto">
          <a:xfrm>
            <a:off x="1143000" y="5638800"/>
            <a:ext cx="69342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1600">
                <a:solidFill>
                  <a:srgbClr val="1B2DC3"/>
                </a:solidFill>
                <a:latin typeface="Helvetica" charset="0"/>
              </a:rPr>
              <a:t>Structure, function and diversity of the healthy human microbiome</a:t>
            </a:r>
            <a:endParaRPr lang="en-GB" altLang="x-none" sz="2400" b="0">
              <a:solidFill>
                <a:srgbClr val="1B2DC3"/>
              </a:solidFill>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0" y="0"/>
            <a:ext cx="9144000" cy="1077218"/>
          </a:xfrm>
          <a:prstGeom prst="rect">
            <a:avLst/>
          </a:prstGeom>
          <a:solidFill>
            <a:srgbClr val="FFFF00"/>
          </a:solidFill>
        </p:spPr>
        <p:txBody>
          <a:bodyPr wrap="square" rtlCol="0">
            <a:spAutoFit/>
          </a:bodyPr>
          <a:lstStyle/>
          <a:p>
            <a:pPr algn="ctr"/>
            <a:r>
              <a:rPr lang="en-GB" sz="3200" dirty="0">
                <a:solidFill>
                  <a:srgbClr val="070AF2"/>
                </a:solidFill>
              </a:rPr>
              <a:t>Microbiome studies have already allowed significant advances in many diseases</a:t>
            </a:r>
          </a:p>
        </p:txBody>
      </p:sp>
      <p:sp>
        <p:nvSpPr>
          <p:cNvPr id="5" name="ZoneTexte 4"/>
          <p:cNvSpPr txBox="1"/>
          <p:nvPr/>
        </p:nvSpPr>
        <p:spPr>
          <a:xfrm>
            <a:off x="0" y="2444695"/>
            <a:ext cx="9144000" cy="1384995"/>
          </a:xfrm>
          <a:prstGeom prst="rect">
            <a:avLst/>
          </a:prstGeom>
          <a:noFill/>
        </p:spPr>
        <p:txBody>
          <a:bodyPr wrap="square" rtlCol="0">
            <a:spAutoFit/>
          </a:bodyPr>
          <a:lstStyle/>
          <a:p>
            <a:r>
              <a:rPr lang="en-GB" sz="2800" dirty="0"/>
              <a:t>Recent studies showed well-established links between the diversity of for example a healthy gut microbiome and protection against diseases.</a:t>
            </a:r>
          </a:p>
        </p:txBody>
      </p:sp>
      <p:sp>
        <p:nvSpPr>
          <p:cNvPr id="6" name="ZoneTexte 5"/>
          <p:cNvSpPr txBox="1"/>
          <p:nvPr/>
        </p:nvSpPr>
        <p:spPr>
          <a:xfrm>
            <a:off x="0" y="6093296"/>
            <a:ext cx="9144000" cy="646331"/>
          </a:xfrm>
          <a:prstGeom prst="rect">
            <a:avLst/>
          </a:prstGeom>
          <a:noFill/>
        </p:spPr>
        <p:txBody>
          <a:bodyPr wrap="square" rtlCol="0">
            <a:spAutoFit/>
          </a:bodyPr>
          <a:lstStyle/>
          <a:p>
            <a:r>
              <a:rPr lang="fr-FR" sz="1800" dirty="0" err="1">
                <a:solidFill>
                  <a:srgbClr val="070AF2"/>
                </a:solidFill>
              </a:rPr>
              <a:t>Nussinov</a:t>
            </a:r>
            <a:r>
              <a:rPr lang="fr-FR" sz="1800" dirty="0">
                <a:solidFill>
                  <a:srgbClr val="070AF2"/>
                </a:solidFill>
              </a:rPr>
              <a:t> R, Papin JA (2017) How </a:t>
            </a:r>
            <a:r>
              <a:rPr lang="fr-FR" sz="1800" dirty="0" err="1">
                <a:solidFill>
                  <a:srgbClr val="070AF2"/>
                </a:solidFill>
              </a:rPr>
              <a:t>can</a:t>
            </a:r>
            <a:r>
              <a:rPr lang="fr-FR" sz="1800" dirty="0">
                <a:solidFill>
                  <a:srgbClr val="070AF2"/>
                </a:solidFill>
              </a:rPr>
              <a:t> computation </a:t>
            </a:r>
            <a:r>
              <a:rPr lang="fr-FR" sz="1800" dirty="0" err="1">
                <a:solidFill>
                  <a:srgbClr val="070AF2"/>
                </a:solidFill>
              </a:rPr>
              <a:t>advance</a:t>
            </a:r>
            <a:r>
              <a:rPr lang="fr-FR" sz="1800" dirty="0">
                <a:solidFill>
                  <a:srgbClr val="070AF2"/>
                </a:solidFill>
              </a:rPr>
              <a:t> </a:t>
            </a:r>
            <a:r>
              <a:rPr lang="fr-FR" sz="1800" dirty="0" err="1">
                <a:solidFill>
                  <a:srgbClr val="070AF2"/>
                </a:solidFill>
              </a:rPr>
              <a:t>microbiome</a:t>
            </a:r>
            <a:r>
              <a:rPr lang="fr-FR" sz="1800" dirty="0">
                <a:solidFill>
                  <a:srgbClr val="070AF2"/>
                </a:solidFill>
              </a:rPr>
              <a:t> </a:t>
            </a:r>
            <a:r>
              <a:rPr lang="fr-FR" sz="1800" dirty="0" err="1">
                <a:solidFill>
                  <a:srgbClr val="070AF2"/>
                </a:solidFill>
              </a:rPr>
              <a:t>research</a:t>
            </a:r>
            <a:r>
              <a:rPr lang="fr-FR" sz="1800" dirty="0">
                <a:solidFill>
                  <a:srgbClr val="070AF2"/>
                </a:solidFill>
              </a:rPr>
              <a:t>? </a:t>
            </a:r>
            <a:r>
              <a:rPr lang="fr-FR" sz="1800" dirty="0" err="1">
                <a:solidFill>
                  <a:srgbClr val="070AF2"/>
                </a:solidFill>
              </a:rPr>
              <a:t>PLoS</a:t>
            </a:r>
            <a:r>
              <a:rPr lang="fr-FR" sz="1800" dirty="0">
                <a:solidFill>
                  <a:srgbClr val="070AF2"/>
                </a:solidFill>
              </a:rPr>
              <a:t> Comput Biol13(9): e1005547. </a:t>
            </a:r>
            <a:endParaRPr lang="en-GB" sz="1800" dirty="0">
              <a:solidFill>
                <a:srgbClr val="070AF2"/>
              </a:solidFill>
            </a:endParaRPr>
          </a:p>
        </p:txBody>
      </p:sp>
    </p:spTree>
    <p:extLst>
      <p:ext uri="{BB962C8B-B14F-4D97-AF65-F5344CB8AC3E}">
        <p14:creationId xmlns:p14="http://schemas.microsoft.com/office/powerpoint/2010/main" val="637024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0" y="1511493"/>
            <a:ext cx="9144000" cy="2277547"/>
          </a:xfrm>
          <a:prstGeom prst="rect">
            <a:avLst/>
          </a:prstGeom>
          <a:noFill/>
        </p:spPr>
        <p:txBody>
          <a:bodyPr wrap="square" rtlCol="0">
            <a:spAutoFit/>
          </a:bodyPr>
          <a:lstStyle/>
          <a:p>
            <a:r>
              <a:rPr lang="en-GB" sz="2800" b="0" dirty="0">
                <a:solidFill>
                  <a:srgbClr val="FF0000"/>
                </a:solidFill>
              </a:rPr>
              <a:t>•</a:t>
            </a:r>
            <a:r>
              <a:rPr lang="en-GB" b="0" dirty="0"/>
              <a:t> </a:t>
            </a:r>
            <a:r>
              <a:rPr lang="en-GB" dirty="0"/>
              <a:t>Possible link was observed between gut bacteria of mice and Parkinson disease. Changes in the bacteria populating in the gut apparently appear to be associated with a decline in motor skills.</a:t>
            </a:r>
          </a:p>
          <a:p>
            <a:endParaRPr lang="en-GB" sz="1400" dirty="0">
              <a:solidFill>
                <a:srgbClr val="070AF2"/>
              </a:solidFill>
            </a:endParaRPr>
          </a:p>
          <a:p>
            <a:r>
              <a:rPr lang="en-GB" sz="1400" dirty="0">
                <a:solidFill>
                  <a:srgbClr val="070AF2"/>
                </a:solidFill>
              </a:rPr>
              <a:t>Sampson TR, et al. (2016). Gut Microbiota Regulate Motor Deficits and </a:t>
            </a:r>
            <a:r>
              <a:rPr lang="en-GB" sz="1400" dirty="0" err="1">
                <a:solidFill>
                  <a:srgbClr val="070AF2"/>
                </a:solidFill>
              </a:rPr>
              <a:t>Neuroinflammation</a:t>
            </a:r>
            <a:r>
              <a:rPr lang="en-GB" sz="1400" dirty="0">
                <a:solidFill>
                  <a:srgbClr val="070AF2"/>
                </a:solidFill>
              </a:rPr>
              <a:t> in a Model of Parkinson’s Disease. </a:t>
            </a:r>
            <a:r>
              <a:rPr lang="en-GB" sz="1400" i="1" dirty="0">
                <a:solidFill>
                  <a:srgbClr val="070AF2"/>
                </a:solidFill>
              </a:rPr>
              <a:t>Cell</a:t>
            </a:r>
            <a:r>
              <a:rPr lang="en-GB" sz="1400" dirty="0">
                <a:solidFill>
                  <a:srgbClr val="070AF2"/>
                </a:solidFill>
              </a:rPr>
              <a:t>, 167 (6) 1469–1480.</a:t>
            </a:r>
          </a:p>
        </p:txBody>
      </p:sp>
      <p:sp>
        <p:nvSpPr>
          <p:cNvPr id="5" name="ZoneTexte 4"/>
          <p:cNvSpPr txBox="1"/>
          <p:nvPr/>
        </p:nvSpPr>
        <p:spPr>
          <a:xfrm>
            <a:off x="0" y="0"/>
            <a:ext cx="9144000" cy="954107"/>
          </a:xfrm>
          <a:prstGeom prst="rect">
            <a:avLst/>
          </a:prstGeom>
          <a:solidFill>
            <a:srgbClr val="FFFF00"/>
          </a:solidFill>
        </p:spPr>
        <p:txBody>
          <a:bodyPr wrap="square" rtlCol="0">
            <a:spAutoFit/>
          </a:bodyPr>
          <a:lstStyle/>
          <a:p>
            <a:pPr algn="ctr"/>
            <a:r>
              <a:rPr lang="en-GB" sz="2800" dirty="0">
                <a:solidFill>
                  <a:srgbClr val="070AF2"/>
                </a:solidFill>
              </a:rPr>
              <a:t>Microbiome studies have already allowed significant advances in many diseases</a:t>
            </a:r>
          </a:p>
        </p:txBody>
      </p:sp>
      <p:sp>
        <p:nvSpPr>
          <p:cNvPr id="6" name="ZoneTexte 5"/>
          <p:cNvSpPr txBox="1"/>
          <p:nvPr/>
        </p:nvSpPr>
        <p:spPr>
          <a:xfrm>
            <a:off x="0" y="5336048"/>
            <a:ext cx="9144000" cy="1477328"/>
          </a:xfrm>
          <a:prstGeom prst="rect">
            <a:avLst/>
          </a:prstGeom>
          <a:noFill/>
        </p:spPr>
        <p:txBody>
          <a:bodyPr wrap="square" rtlCol="0">
            <a:spAutoFit/>
          </a:bodyPr>
          <a:lstStyle/>
          <a:p>
            <a:r>
              <a:rPr lang="en-GB" sz="1600" dirty="0">
                <a:solidFill>
                  <a:srgbClr val="FF0000"/>
                </a:solidFill>
              </a:rPr>
              <a:t>•</a:t>
            </a:r>
            <a:r>
              <a:rPr lang="en-GB" sz="1600" dirty="0"/>
              <a:t> An earlier study suggested that Parkinson disease may start in the stomach, because people who had their </a:t>
            </a:r>
            <a:r>
              <a:rPr lang="en-GB" sz="1600" dirty="0" err="1"/>
              <a:t>vagus</a:t>
            </a:r>
            <a:r>
              <a:rPr lang="en-GB" sz="1600" dirty="0"/>
              <a:t> nerve cut to treat gastric ulcers exhibited a lower risk of Parkinson disease than those whose treatment involved only a partial dissection.</a:t>
            </a:r>
          </a:p>
          <a:p>
            <a:endParaRPr lang="en-GB" sz="1400" dirty="0">
              <a:solidFill>
                <a:srgbClr val="070AF2"/>
              </a:solidFill>
            </a:endParaRPr>
          </a:p>
          <a:p>
            <a:r>
              <a:rPr lang="en-GB" sz="1400" dirty="0" err="1">
                <a:solidFill>
                  <a:srgbClr val="070AF2"/>
                </a:solidFill>
              </a:rPr>
              <a:t>Svensson</a:t>
            </a:r>
            <a:r>
              <a:rPr lang="en-GB" sz="1400" dirty="0">
                <a:solidFill>
                  <a:srgbClr val="070AF2"/>
                </a:solidFill>
              </a:rPr>
              <a:t> E, et al. (2015). </a:t>
            </a:r>
            <a:r>
              <a:rPr lang="en-GB" sz="1400" dirty="0" err="1">
                <a:solidFill>
                  <a:srgbClr val="070AF2"/>
                </a:solidFill>
              </a:rPr>
              <a:t>Vagotomy</a:t>
            </a:r>
            <a:r>
              <a:rPr lang="en-GB" sz="1400" dirty="0">
                <a:solidFill>
                  <a:srgbClr val="070AF2"/>
                </a:solidFill>
              </a:rPr>
              <a:t> and subsequent risk of Parkinson's disease. </a:t>
            </a:r>
            <a:r>
              <a:rPr lang="en-GB" sz="1400" i="1" dirty="0">
                <a:solidFill>
                  <a:srgbClr val="070AF2"/>
                </a:solidFill>
              </a:rPr>
              <a:t>Annals of Neurology</a:t>
            </a:r>
            <a:r>
              <a:rPr lang="en-GB" sz="1400" dirty="0">
                <a:solidFill>
                  <a:srgbClr val="070AF2"/>
                </a:solidFill>
              </a:rPr>
              <a:t>, 78 (4) 522–529</a:t>
            </a:r>
          </a:p>
        </p:txBody>
      </p:sp>
    </p:spTree>
    <p:extLst>
      <p:ext uri="{BB962C8B-B14F-4D97-AF65-F5344CB8AC3E}">
        <p14:creationId xmlns:p14="http://schemas.microsoft.com/office/powerpoint/2010/main" val="710228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0" y="1150293"/>
            <a:ext cx="9144000" cy="1846659"/>
          </a:xfrm>
          <a:prstGeom prst="rect">
            <a:avLst/>
          </a:prstGeom>
          <a:noFill/>
        </p:spPr>
        <p:txBody>
          <a:bodyPr wrap="square" rtlCol="0">
            <a:spAutoFit/>
          </a:bodyPr>
          <a:lstStyle/>
          <a:p>
            <a:r>
              <a:rPr lang="en-GB" dirty="0">
                <a:solidFill>
                  <a:srgbClr val="FF0000"/>
                </a:solidFill>
              </a:rPr>
              <a:t>•</a:t>
            </a:r>
            <a:r>
              <a:rPr lang="en-GB" dirty="0"/>
              <a:t> It was found that gut bacteria may have a role in autism and there is evidence that a single species of gut bacteria can reverse autism-related social behaviour in mice.</a:t>
            </a:r>
          </a:p>
          <a:p>
            <a:endParaRPr lang="en-GB" sz="1400" dirty="0">
              <a:solidFill>
                <a:srgbClr val="070AF2"/>
              </a:solidFill>
            </a:endParaRPr>
          </a:p>
          <a:p>
            <a:r>
              <a:rPr lang="en-GB" sz="1400" dirty="0">
                <a:solidFill>
                  <a:srgbClr val="070AF2"/>
                </a:solidFill>
              </a:rPr>
              <a:t>Buffington SA, et al. (2016). Microbial Reconstitution Reverses Maternal Diet-Induced Social and Synaptic Deficits in Offspring. </a:t>
            </a:r>
            <a:r>
              <a:rPr lang="en-GB" sz="1400" i="1" dirty="0">
                <a:solidFill>
                  <a:srgbClr val="070AF2"/>
                </a:solidFill>
              </a:rPr>
              <a:t>Cell</a:t>
            </a:r>
            <a:r>
              <a:rPr lang="en-GB" sz="1400" dirty="0">
                <a:solidFill>
                  <a:srgbClr val="070AF2"/>
                </a:solidFill>
              </a:rPr>
              <a:t>, 165 (7) 1762–75.</a:t>
            </a:r>
          </a:p>
        </p:txBody>
      </p:sp>
      <p:sp>
        <p:nvSpPr>
          <p:cNvPr id="3" name="ZoneTexte 2"/>
          <p:cNvSpPr txBox="1"/>
          <p:nvPr/>
        </p:nvSpPr>
        <p:spPr>
          <a:xfrm>
            <a:off x="0" y="0"/>
            <a:ext cx="9144000" cy="954107"/>
          </a:xfrm>
          <a:prstGeom prst="rect">
            <a:avLst/>
          </a:prstGeom>
          <a:solidFill>
            <a:srgbClr val="FFFF00"/>
          </a:solidFill>
        </p:spPr>
        <p:txBody>
          <a:bodyPr wrap="square" rtlCol="0">
            <a:spAutoFit/>
          </a:bodyPr>
          <a:lstStyle/>
          <a:p>
            <a:pPr algn="ctr"/>
            <a:r>
              <a:rPr lang="en-GB" sz="2800" dirty="0">
                <a:solidFill>
                  <a:srgbClr val="070AF2"/>
                </a:solidFill>
              </a:rPr>
              <a:t>Microbiome studies have already allowed significant advances in many diseases</a:t>
            </a:r>
          </a:p>
        </p:txBody>
      </p:sp>
      <p:sp>
        <p:nvSpPr>
          <p:cNvPr id="6" name="ZoneTexte 5"/>
          <p:cNvSpPr txBox="1"/>
          <p:nvPr/>
        </p:nvSpPr>
        <p:spPr>
          <a:xfrm>
            <a:off x="0" y="3365118"/>
            <a:ext cx="9144000" cy="3385542"/>
          </a:xfrm>
          <a:prstGeom prst="rect">
            <a:avLst/>
          </a:prstGeom>
          <a:noFill/>
        </p:spPr>
        <p:txBody>
          <a:bodyPr wrap="square" rtlCol="0">
            <a:spAutoFit/>
          </a:bodyPr>
          <a:lstStyle/>
          <a:p>
            <a:r>
              <a:rPr lang="en-GB" dirty="0">
                <a:solidFill>
                  <a:srgbClr val="FF0000"/>
                </a:solidFill>
              </a:rPr>
              <a:t>•</a:t>
            </a:r>
            <a:r>
              <a:rPr lang="en-GB" dirty="0"/>
              <a:t> There is emerging evidence for relationships between disruptions in the human microbiome and (among many other diseases):</a:t>
            </a:r>
          </a:p>
          <a:p>
            <a:endParaRPr lang="en-GB" dirty="0"/>
          </a:p>
          <a:p>
            <a:r>
              <a:rPr lang="en-GB" dirty="0">
                <a:solidFill>
                  <a:srgbClr val="FF0000"/>
                </a:solidFill>
              </a:rPr>
              <a:t>-</a:t>
            </a:r>
            <a:r>
              <a:rPr lang="en-GB" dirty="0"/>
              <a:t> cancer,</a:t>
            </a:r>
          </a:p>
          <a:p>
            <a:r>
              <a:rPr lang="en-GB" sz="1400" dirty="0" err="1">
                <a:solidFill>
                  <a:srgbClr val="070AF2"/>
                </a:solidFill>
              </a:rPr>
              <a:t>Vogtmann</a:t>
            </a:r>
            <a:r>
              <a:rPr lang="en-GB" sz="1400" dirty="0">
                <a:solidFill>
                  <a:srgbClr val="070AF2"/>
                </a:solidFill>
              </a:rPr>
              <a:t> E, </a:t>
            </a:r>
            <a:r>
              <a:rPr lang="en-GB" sz="1400" dirty="0" err="1">
                <a:solidFill>
                  <a:srgbClr val="070AF2"/>
                </a:solidFill>
              </a:rPr>
              <a:t>Goedert</a:t>
            </a:r>
            <a:r>
              <a:rPr lang="en-GB" sz="1400" dirty="0">
                <a:solidFill>
                  <a:srgbClr val="070AF2"/>
                </a:solidFill>
              </a:rPr>
              <a:t> JJ, (2016) Epidemiologic studies of the human microbiome and cancer. </a:t>
            </a:r>
            <a:r>
              <a:rPr lang="en-GB" sz="1400" i="1" dirty="0">
                <a:solidFill>
                  <a:srgbClr val="070AF2"/>
                </a:solidFill>
              </a:rPr>
              <a:t>British Journal of Cancer</a:t>
            </a:r>
            <a:r>
              <a:rPr lang="en-GB" sz="1400" dirty="0">
                <a:solidFill>
                  <a:srgbClr val="070AF2"/>
                </a:solidFill>
              </a:rPr>
              <a:t>, 114 (3) 237–42.</a:t>
            </a:r>
          </a:p>
          <a:p>
            <a:endParaRPr lang="en-GB" sz="1400" dirty="0">
              <a:solidFill>
                <a:srgbClr val="070AF2"/>
              </a:solidFill>
            </a:endParaRPr>
          </a:p>
          <a:p>
            <a:r>
              <a:rPr lang="en-GB" dirty="0">
                <a:solidFill>
                  <a:srgbClr val="FF0000"/>
                </a:solidFill>
              </a:rPr>
              <a:t>-</a:t>
            </a:r>
            <a:r>
              <a:rPr lang="en-GB" dirty="0"/>
              <a:t> cardiovascular disease,</a:t>
            </a:r>
          </a:p>
          <a:p>
            <a:r>
              <a:rPr lang="en-GB" sz="1400" dirty="0">
                <a:solidFill>
                  <a:srgbClr val="070AF2"/>
                </a:solidFill>
              </a:rPr>
              <a:t>Wang Z, et al. (2011). Gut flora metabolism of phosphatidylcholine promotes cardiovascular disease. </a:t>
            </a:r>
            <a:r>
              <a:rPr lang="en-GB" sz="1400" i="1" dirty="0">
                <a:solidFill>
                  <a:srgbClr val="070AF2"/>
                </a:solidFill>
              </a:rPr>
              <a:t>Nature</a:t>
            </a:r>
            <a:r>
              <a:rPr lang="en-GB" sz="1400" dirty="0">
                <a:solidFill>
                  <a:srgbClr val="070AF2"/>
                </a:solidFill>
              </a:rPr>
              <a:t> 472 (7341) 57–63 pmid:21475195.</a:t>
            </a:r>
          </a:p>
        </p:txBody>
      </p:sp>
    </p:spTree>
    <p:extLst>
      <p:ext uri="{BB962C8B-B14F-4D97-AF65-F5344CB8AC3E}">
        <p14:creationId xmlns:p14="http://schemas.microsoft.com/office/powerpoint/2010/main" val="40062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0" y="0"/>
            <a:ext cx="9144000" cy="954107"/>
          </a:xfrm>
          <a:prstGeom prst="rect">
            <a:avLst/>
          </a:prstGeom>
          <a:solidFill>
            <a:srgbClr val="FFFF00"/>
          </a:solidFill>
        </p:spPr>
        <p:txBody>
          <a:bodyPr wrap="square" rtlCol="0">
            <a:spAutoFit/>
          </a:bodyPr>
          <a:lstStyle/>
          <a:p>
            <a:pPr algn="ctr"/>
            <a:r>
              <a:rPr lang="en-GB" sz="2800" dirty="0">
                <a:solidFill>
                  <a:srgbClr val="070AF2"/>
                </a:solidFill>
              </a:rPr>
              <a:t>Microbiome studies have already allowed significant advances in many diseases</a:t>
            </a:r>
          </a:p>
        </p:txBody>
      </p:sp>
      <p:sp>
        <p:nvSpPr>
          <p:cNvPr id="2" name="ZoneTexte 1"/>
          <p:cNvSpPr txBox="1"/>
          <p:nvPr/>
        </p:nvSpPr>
        <p:spPr>
          <a:xfrm>
            <a:off x="0" y="908720"/>
            <a:ext cx="9144000" cy="2954655"/>
          </a:xfrm>
          <a:prstGeom prst="rect">
            <a:avLst/>
          </a:prstGeom>
          <a:noFill/>
        </p:spPr>
        <p:txBody>
          <a:bodyPr wrap="square" rtlCol="0">
            <a:spAutoFit/>
          </a:bodyPr>
          <a:lstStyle/>
          <a:p>
            <a:r>
              <a:rPr lang="is-IS" sz="1400" dirty="0">
                <a:solidFill>
                  <a:srgbClr val="070AF2"/>
                </a:solidFill>
              </a:rPr>
              <a:t>…....continued</a:t>
            </a:r>
            <a:endParaRPr lang="en-GB" sz="1400" dirty="0">
              <a:solidFill>
                <a:srgbClr val="070AF2"/>
              </a:solidFill>
            </a:endParaRPr>
          </a:p>
          <a:p>
            <a:r>
              <a:rPr lang="en-GB" dirty="0"/>
              <a:t>- obesity,</a:t>
            </a:r>
          </a:p>
          <a:p>
            <a:r>
              <a:rPr lang="en-GB" sz="1400" dirty="0">
                <a:solidFill>
                  <a:srgbClr val="070AF2"/>
                </a:solidFill>
              </a:rPr>
              <a:t>Cox LM, et al. (2014) Altering the Intestinal Microbiota during a Critical Developmental Window Has Lasting Metabolic Consequences. </a:t>
            </a:r>
            <a:r>
              <a:rPr lang="en-GB" sz="1400" i="1" dirty="0">
                <a:solidFill>
                  <a:srgbClr val="070AF2"/>
                </a:solidFill>
              </a:rPr>
              <a:t>Cell</a:t>
            </a:r>
            <a:r>
              <a:rPr lang="en-GB" sz="1400" dirty="0">
                <a:solidFill>
                  <a:srgbClr val="070AF2"/>
                </a:solidFill>
              </a:rPr>
              <a:t> 158 (4) 725–721.</a:t>
            </a:r>
          </a:p>
          <a:p>
            <a:endParaRPr lang="en-GB" sz="800" dirty="0">
              <a:solidFill>
                <a:srgbClr val="070AF2"/>
              </a:solidFill>
            </a:endParaRPr>
          </a:p>
          <a:p>
            <a:r>
              <a:rPr lang="en-GB" dirty="0"/>
              <a:t>- food allergies,</a:t>
            </a:r>
          </a:p>
          <a:p>
            <a:r>
              <a:rPr lang="en-GB" sz="1400" dirty="0" err="1">
                <a:solidFill>
                  <a:srgbClr val="070AF2"/>
                </a:solidFill>
              </a:rPr>
              <a:t>Stefka</a:t>
            </a:r>
            <a:r>
              <a:rPr lang="en-GB" sz="1400" dirty="0">
                <a:solidFill>
                  <a:srgbClr val="070AF2"/>
                </a:solidFill>
              </a:rPr>
              <a:t> AT, et al. (2014) Commensal bacteria protect against food allergen sensitization. </a:t>
            </a:r>
            <a:r>
              <a:rPr lang="en-GB" sz="1400" i="1" dirty="0">
                <a:solidFill>
                  <a:srgbClr val="070AF2"/>
                </a:solidFill>
              </a:rPr>
              <a:t>PNAS</a:t>
            </a:r>
            <a:r>
              <a:rPr lang="en-GB" sz="1400" dirty="0">
                <a:solidFill>
                  <a:srgbClr val="070AF2"/>
                </a:solidFill>
              </a:rPr>
              <a:t> 111 (36) 13145–13150 pmid:25157157.</a:t>
            </a:r>
          </a:p>
          <a:p>
            <a:endParaRPr lang="en-GB" sz="800" dirty="0">
              <a:solidFill>
                <a:srgbClr val="070AF2"/>
              </a:solidFill>
            </a:endParaRPr>
          </a:p>
          <a:p>
            <a:r>
              <a:rPr lang="en-GB" b="0" dirty="0"/>
              <a:t>-</a:t>
            </a:r>
            <a:r>
              <a:rPr lang="en-GB" dirty="0"/>
              <a:t>Asthma</a:t>
            </a:r>
          </a:p>
          <a:p>
            <a:pPr marL="15875" indent="-15875">
              <a:buFontTx/>
              <a:buChar char="-"/>
            </a:pPr>
            <a:r>
              <a:rPr lang="en-GB" sz="1400" dirty="0">
                <a:solidFill>
                  <a:srgbClr val="070AF2"/>
                </a:solidFill>
              </a:rPr>
              <a:t>Huang YJ, </a:t>
            </a:r>
            <a:r>
              <a:rPr lang="en-GB" sz="1400" dirty="0" err="1">
                <a:solidFill>
                  <a:srgbClr val="070AF2"/>
                </a:solidFill>
              </a:rPr>
              <a:t>Boushey</a:t>
            </a:r>
            <a:r>
              <a:rPr lang="en-GB" sz="1400" dirty="0">
                <a:solidFill>
                  <a:srgbClr val="070AF2"/>
                </a:solidFill>
              </a:rPr>
              <a:t> HA, (2015) The microbiome in asthma. </a:t>
            </a:r>
            <a:r>
              <a:rPr lang="en-GB" sz="1400" i="1" dirty="0">
                <a:solidFill>
                  <a:srgbClr val="070AF2"/>
                </a:solidFill>
              </a:rPr>
              <a:t>The Journal of Allergy and Clinical </a:t>
            </a:r>
            <a:r>
              <a:rPr lang="en-GB" sz="1400" i="1" dirty="0" err="1">
                <a:solidFill>
                  <a:srgbClr val="070AF2"/>
                </a:solidFill>
              </a:rPr>
              <a:t>Immunonlogy</a:t>
            </a:r>
            <a:r>
              <a:rPr lang="en-GB" sz="1400" dirty="0">
                <a:solidFill>
                  <a:srgbClr val="070AF2"/>
                </a:solidFill>
              </a:rPr>
              <a:t> 135 (1) 25–30.</a:t>
            </a:r>
          </a:p>
        </p:txBody>
      </p:sp>
      <p:sp>
        <p:nvSpPr>
          <p:cNvPr id="6" name="ZoneTexte 5"/>
          <p:cNvSpPr txBox="1"/>
          <p:nvPr/>
        </p:nvSpPr>
        <p:spPr>
          <a:xfrm>
            <a:off x="0" y="4077072"/>
            <a:ext cx="9144000" cy="2708434"/>
          </a:xfrm>
          <a:prstGeom prst="rect">
            <a:avLst/>
          </a:prstGeom>
          <a:noFill/>
        </p:spPr>
        <p:txBody>
          <a:bodyPr wrap="square" rtlCol="0">
            <a:spAutoFit/>
          </a:bodyPr>
          <a:lstStyle/>
          <a:p>
            <a:r>
              <a:rPr lang="en-GB" dirty="0">
                <a:solidFill>
                  <a:srgbClr val="FF0000"/>
                </a:solidFill>
              </a:rPr>
              <a:t>•</a:t>
            </a:r>
            <a:r>
              <a:rPr lang="en-GB" dirty="0"/>
              <a:t> The microbiota also has important roles in cancer therapy.</a:t>
            </a:r>
          </a:p>
          <a:p>
            <a:endParaRPr lang="en-GB" sz="1400" dirty="0">
              <a:solidFill>
                <a:srgbClr val="070AF2"/>
              </a:solidFill>
            </a:endParaRPr>
          </a:p>
          <a:p>
            <a:r>
              <a:rPr lang="en-GB" sz="1400" dirty="0">
                <a:solidFill>
                  <a:srgbClr val="070AF2"/>
                </a:solidFill>
              </a:rPr>
              <a:t>Roy S, </a:t>
            </a:r>
            <a:r>
              <a:rPr lang="en-GB" sz="1400" dirty="0" err="1">
                <a:solidFill>
                  <a:srgbClr val="070AF2"/>
                </a:solidFill>
              </a:rPr>
              <a:t>Trinchieri</a:t>
            </a:r>
            <a:r>
              <a:rPr lang="en-GB" sz="1400" dirty="0">
                <a:solidFill>
                  <a:srgbClr val="070AF2"/>
                </a:solidFill>
              </a:rPr>
              <a:t> G, (2017) Microbiota: a key orchestrator of cancer therapy. </a:t>
            </a:r>
            <a:r>
              <a:rPr lang="en-GB" sz="1400" i="1" dirty="0">
                <a:solidFill>
                  <a:srgbClr val="070AF2"/>
                </a:solidFill>
              </a:rPr>
              <a:t>Nature Reviews Cancer</a:t>
            </a:r>
            <a:r>
              <a:rPr lang="en-GB" sz="1400" dirty="0">
                <a:solidFill>
                  <a:srgbClr val="070AF2"/>
                </a:solidFill>
              </a:rPr>
              <a:t> 17, 271–285.</a:t>
            </a:r>
          </a:p>
          <a:p>
            <a:endParaRPr lang="en-GB" sz="1400" b="0" dirty="0"/>
          </a:p>
          <a:p>
            <a:r>
              <a:rPr lang="en-GB" dirty="0">
                <a:solidFill>
                  <a:srgbClr val="FF0000"/>
                </a:solidFill>
              </a:rPr>
              <a:t>•</a:t>
            </a:r>
            <a:r>
              <a:rPr lang="en-GB" dirty="0"/>
              <a:t> Tumour growth can be suppressed by biofilm-producing bacteria.</a:t>
            </a:r>
          </a:p>
          <a:p>
            <a:endParaRPr lang="en-GB" sz="1400" dirty="0">
              <a:solidFill>
                <a:srgbClr val="070AF2"/>
              </a:solidFill>
            </a:endParaRPr>
          </a:p>
          <a:p>
            <a:r>
              <a:rPr lang="en-GB" sz="1400" dirty="0">
                <a:solidFill>
                  <a:srgbClr val="070AF2"/>
                </a:solidFill>
              </a:rPr>
              <a:t>Ericsson AC, et al. (2015) Differential susceptibility to colorectal cancer due to naturally occurring gut microbiota. 6 (32) 33689–33704.</a:t>
            </a:r>
          </a:p>
        </p:txBody>
      </p:sp>
    </p:spTree>
    <p:extLst>
      <p:ext uri="{BB962C8B-B14F-4D97-AF65-F5344CB8AC3E}">
        <p14:creationId xmlns:p14="http://schemas.microsoft.com/office/powerpoint/2010/main" val="153722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ChangeArrowheads="1"/>
          </p:cNvSpPr>
          <p:nvPr/>
        </p:nvSpPr>
        <p:spPr bwMode="auto">
          <a:xfrm>
            <a:off x="76200" y="88900"/>
            <a:ext cx="9067800" cy="669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1600" b="0">
                <a:solidFill>
                  <a:srgbClr val="CCCCCC"/>
                </a:solidFill>
                <a:latin typeface="Courier" charset="0"/>
                <a:ea typeface="ＭＳ 明朝" charset="-128"/>
              </a:rPr>
              <a:t>TATTTGATTTTTTGCTTAATTTTTATGTAATTACTTCCCCACAATTTTTGCCCACATATTGTGGATAAAT</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TTTCCACATTTTATTCACAATGTTGATAAGTTGTGTAAGTCGACTTGTTGGCTTTATAAAGCAAATGACA</a:t>
            </a:r>
          </a:p>
          <a:p>
            <a:pPr algn="ctr">
              <a:spcBef>
                <a:spcPct val="0"/>
              </a:spcBef>
              <a:buFontTx/>
              <a:buNone/>
            </a:pPr>
            <a:r>
              <a:rPr lang="en-GB" altLang="x-none" sz="1600" b="0">
                <a:solidFill>
                  <a:srgbClr val="CCCCCC"/>
                </a:solidFill>
                <a:latin typeface="Courier" charset="0"/>
                <a:ea typeface="ＭＳ 明朝" charset="-128"/>
              </a:rPr>
              <a:t>CACTGAAAGTTATCCACAAACAAATTTTTCAAAAGTGTTTAAATCAAAAAGTTATCCACAAATAATGTGG</a:t>
            </a:r>
          </a:p>
          <a:p>
            <a:pPr algn="ctr">
              <a:spcBef>
                <a:spcPct val="0"/>
              </a:spcBef>
              <a:buFontTx/>
              <a:buNone/>
            </a:pPr>
            <a:r>
              <a:rPr lang="en-GB" altLang="x-none" sz="1600" b="0">
                <a:solidFill>
                  <a:srgbClr val="CCCCCC"/>
                </a:solidFill>
                <a:latin typeface="Courier" charset="0"/>
                <a:ea typeface="ＭＳ 明朝" charset="-128"/>
              </a:rPr>
              <a:t>AAAACTTTTTAATAAATTTGTCGTTTCTTATGCTATCATAGTTTTACATAAATTATTAACTACTATAGGG</a:t>
            </a:r>
          </a:p>
          <a:p>
            <a:pPr algn="ctr">
              <a:spcBef>
                <a:spcPct val="0"/>
              </a:spcBef>
              <a:buFontTx/>
              <a:buNone/>
            </a:pPr>
            <a:r>
              <a:rPr lang="en-GB" altLang="x-none" sz="1600" b="0">
                <a:solidFill>
                  <a:srgbClr val="CCCCCC"/>
                </a:solidFill>
                <a:latin typeface="Courier" charset="0"/>
                <a:ea typeface="ＭＳ 明朝" charset="-128"/>
              </a:rPr>
              <a:t>AGGCAGTCATGAGTCCAAACAGCACATTATGGCAGACAATATTACAGGATTTAGAAAAACTATACAACGA</a:t>
            </a:r>
          </a:p>
          <a:p>
            <a:pPr algn="ctr">
              <a:spcBef>
                <a:spcPct val="0"/>
              </a:spcBef>
              <a:buFontTx/>
              <a:buNone/>
            </a:pPr>
            <a:r>
              <a:rPr lang="en-GB" altLang="x-none" sz="1600" b="0">
                <a:solidFill>
                  <a:srgbClr val="CCCCCC"/>
                </a:solidFill>
                <a:latin typeface="Courier" charset="0"/>
                <a:ea typeface="ＭＳ 明朝" charset="-128"/>
              </a:rPr>
              <a:t>GGAGACTTACAACGAGCTATTTCTACCAGTGACTTCTACTTTTAAAGATCAAAACGGATTACTTACAATG</a:t>
            </a:r>
          </a:p>
          <a:p>
            <a:pPr algn="ctr">
              <a:spcBef>
                <a:spcPct val="0"/>
              </a:spcBef>
              <a:buFontTx/>
              <a:buNone/>
            </a:pPr>
            <a:r>
              <a:rPr lang="en-GB" altLang="x-none" sz="1600" b="0">
                <a:solidFill>
                  <a:srgbClr val="CCCCCC"/>
                </a:solidFill>
                <a:latin typeface="Courier" charset="0"/>
                <a:ea typeface="ＭＳ 明朝" charset="-128"/>
              </a:rPr>
              <a:t>GTTGTAGCTAATGAGTTCTTAAAGAATCGTATCAATAAACTATACATTGCAAAAATTAACGAACTTGCTA</a:t>
            </a:r>
          </a:p>
          <a:p>
            <a:pPr algn="ctr">
              <a:spcBef>
                <a:spcPct val="0"/>
              </a:spcBef>
              <a:buFontTx/>
              <a:buNone/>
            </a:pPr>
            <a:r>
              <a:rPr lang="en-GB" altLang="x-none" sz="1600" b="0">
                <a:solidFill>
                  <a:srgbClr val="CCCCCC"/>
                </a:solidFill>
                <a:latin typeface="Courier" charset="0"/>
                <a:ea typeface="ＭＳ 明朝" charset="-128"/>
              </a:rPr>
              <a:t>CAAAATATTCAAGTACTCCAGTTAGATTGAAATTCGTATCACAAGAAGAAGTTATTGAAGAACCAGTAGC</a:t>
            </a:r>
          </a:p>
          <a:p>
            <a:pPr algn="ctr">
              <a:spcBef>
                <a:spcPct val="0"/>
              </a:spcBef>
              <a:buFontTx/>
              <a:buNone/>
            </a:pPr>
            <a:r>
              <a:rPr lang="en-GB" altLang="x-none" sz="1600" b="0">
                <a:solidFill>
                  <a:srgbClr val="CCCCCC"/>
                </a:solidFill>
                <a:latin typeface="Courier" charset="0"/>
                <a:ea typeface="ＭＳ 明朝" charset="-128"/>
              </a:rPr>
              <a:t>TGATCGTAAATTAACCATTGATTATCGTCAAGGGAACTTAAACTCTACCTATACCTTTGACTCTTTTGTT</a:t>
            </a:r>
          </a:p>
          <a:p>
            <a:pPr algn="ctr">
              <a:spcBef>
                <a:spcPct val="0"/>
              </a:spcBef>
              <a:buFontTx/>
              <a:buNone/>
            </a:pPr>
            <a:r>
              <a:rPr lang="en-GB" altLang="x-none" sz="1600" b="0">
                <a:solidFill>
                  <a:srgbClr val="CCCCCC"/>
                </a:solidFill>
                <a:latin typeface="Courier" charset="0"/>
                <a:ea typeface="ＭＳ 明朝" charset="-128"/>
              </a:rPr>
              <a:t>GTTGGAAAATCTAACATGTTTGCTTTTCGTATGGCGATGAAGGTTGCTGATCAACCTGGAGCAGTAGCAA</a:t>
            </a:r>
          </a:p>
          <a:p>
            <a:pPr algn="ctr">
              <a:spcBef>
                <a:spcPct val="0"/>
              </a:spcBef>
              <a:buFontTx/>
              <a:buNone/>
            </a:pPr>
            <a:r>
              <a:rPr lang="en-GB" altLang="x-none" sz="1600" b="0">
                <a:solidFill>
                  <a:srgbClr val="CCCCCC"/>
                </a:solidFill>
                <a:latin typeface="Courier" charset="0"/>
                <a:ea typeface="ＭＳ 明朝" charset="-128"/>
              </a:rPr>
              <a:t>ACCCTTTCTACATATTTGGTGATGTAGGTTTAGGTAAAACCCATCTTATGCAAGCAATAGGTAACTATAT</a:t>
            </a:r>
          </a:p>
          <a:p>
            <a:pPr algn="ctr">
              <a:spcBef>
                <a:spcPct val="0"/>
              </a:spcBef>
              <a:buFontTx/>
              <a:buNone/>
            </a:pPr>
            <a:r>
              <a:rPr lang="en-GB" altLang="x-none" sz="1600" b="0">
                <a:solidFill>
                  <a:srgbClr val="CCCCCC"/>
                </a:solidFill>
                <a:latin typeface="Courier" charset="0"/>
                <a:ea typeface="ＭＳ 明朝" charset="-128"/>
              </a:rPr>
              <a:t>ATTAGATAATGATGTCGAAAAACGTATCTTATATGTTAAAGCTGATAACTTTATTGAAGACTTTGTATCT</a:t>
            </a:r>
          </a:p>
          <a:p>
            <a:pPr algn="ctr">
              <a:spcBef>
                <a:spcPct val="0"/>
              </a:spcBef>
              <a:buFontTx/>
              <a:buNone/>
            </a:pPr>
            <a:r>
              <a:rPr lang="en-GB" altLang="x-none" sz="1600" b="0">
                <a:solidFill>
                  <a:srgbClr val="CCCCCC"/>
                </a:solidFill>
                <a:latin typeface="Courier" charset="0"/>
                <a:ea typeface="ＭＳ 明朝" charset="-128"/>
              </a:rPr>
              <a:t>TTATTATCAAGAAACAAAAATAAGACTGAAGAATTCAATGCTAAATATAAAGATATTGACGTTATATTAG</a:t>
            </a:r>
          </a:p>
          <a:p>
            <a:pPr algn="ctr">
              <a:spcBef>
                <a:spcPct val="0"/>
              </a:spcBef>
              <a:buFontTx/>
              <a:buNone/>
            </a:pPr>
            <a:r>
              <a:rPr lang="en-GB" altLang="x-none" sz="1600" b="0">
                <a:solidFill>
                  <a:srgbClr val="CCCCCC"/>
                </a:solidFill>
                <a:latin typeface="Courier" charset="0"/>
                <a:ea typeface="ＭＳ 明朝" charset="-128"/>
              </a:rPr>
              <a:t>TAGACGACATCCAAATTATGGCAAATGCTAGTAAAACTCAAATGGAATTCTTTAAGCTCTTTGACTACCT</a:t>
            </a:r>
          </a:p>
          <a:p>
            <a:pPr algn="ctr">
              <a:spcBef>
                <a:spcPct val="0"/>
              </a:spcBef>
              <a:buFontTx/>
              <a:buNone/>
            </a:pPr>
            <a:r>
              <a:rPr lang="en-GB" altLang="x-none" sz="1600" b="0">
                <a:solidFill>
                  <a:srgbClr val="CCCCCC"/>
                </a:solidFill>
                <a:latin typeface="Courier" charset="0"/>
                <a:ea typeface="ＭＳ 明朝" charset="-128"/>
              </a:rPr>
              <a:t>ATATTTAAATAATAAACAAATCGTTATAACATCTGATAAACCAGCTTCACAATTAACAAATATCATGCCA</a:t>
            </a:r>
          </a:p>
          <a:p>
            <a:pPr algn="ctr">
              <a:spcBef>
                <a:spcPct val="0"/>
              </a:spcBef>
              <a:buFontTx/>
              <a:buNone/>
            </a:pPr>
            <a:r>
              <a:rPr lang="en-GB" altLang="x-none" sz="1600" b="0">
                <a:solidFill>
                  <a:srgbClr val="CCCCCC"/>
                </a:solidFill>
                <a:latin typeface="Courier" charset="0"/>
                <a:ea typeface="ＭＳ 明朝" charset="-128"/>
              </a:rPr>
              <a:t>CGTTTAACGACACGTTTTGAAGCTGGTCTCTCTGTAGACATACAAATACCTGAATTAGAACATAGAATAA</a:t>
            </a:r>
          </a:p>
          <a:p>
            <a:pPr algn="ctr">
              <a:spcBef>
                <a:spcPct val="0"/>
              </a:spcBef>
              <a:buFontTx/>
              <a:buNone/>
            </a:pPr>
            <a:r>
              <a:rPr lang="en-GB" altLang="x-none" sz="1600" b="0">
                <a:solidFill>
                  <a:srgbClr val="CCCCCC"/>
                </a:solidFill>
                <a:latin typeface="Courier" charset="0"/>
                <a:ea typeface="ＭＳ 明朝" charset="-128"/>
              </a:rPr>
              <a:t>GTATTTTAAAGAGAAAAACAGCTACATTAGATGCCAACTTAGAGGTAAGTGAGGATATTTTAACCTTTAT</a:t>
            </a:r>
          </a:p>
          <a:p>
            <a:pPr algn="ctr">
              <a:spcBef>
                <a:spcPct val="0"/>
              </a:spcBef>
              <a:buFontTx/>
              <a:buNone/>
            </a:pPr>
            <a:r>
              <a:rPr lang="en-GB" altLang="x-none" sz="1600" b="0">
                <a:solidFill>
                  <a:srgbClr val="CCCCCC"/>
                </a:solidFill>
                <a:latin typeface="Courier" charset="0"/>
                <a:ea typeface="ＭＳ 明朝" charset="-128"/>
              </a:rPr>
              <a:t>AGCATCTCAATTTGCAGCAAACATTAGAGAAATGGAAGGTGCACTCATTCGTTTAATTAGTTATGCACAG</a:t>
            </a:r>
          </a:p>
          <a:p>
            <a:pPr algn="ctr">
              <a:spcBef>
                <a:spcPct val="0"/>
              </a:spcBef>
              <a:buFontTx/>
              <a:buNone/>
            </a:pPr>
            <a:r>
              <a:rPr lang="en-GB" altLang="x-none" sz="1600" b="0">
                <a:solidFill>
                  <a:srgbClr val="CCCCCC"/>
                </a:solidFill>
                <a:latin typeface="Courier" charset="0"/>
                <a:ea typeface="ＭＳ 明朝" charset="-128"/>
              </a:rPr>
              <a:t>ACCTTTAATCTAGAAATTACAATGAATGTTGTTGAAGAAGCACTTGGTGCTGTATTAAAAACTAAGAAGA</a:t>
            </a:r>
          </a:p>
          <a:p>
            <a:pPr algn="ctr">
              <a:spcBef>
                <a:spcPct val="0"/>
              </a:spcBef>
              <a:buFontTx/>
              <a:buNone/>
            </a:pPr>
            <a:r>
              <a:rPr lang="en-GB" altLang="x-none" sz="1600" b="0">
                <a:solidFill>
                  <a:srgbClr val="CCCCCC"/>
                </a:solidFill>
                <a:latin typeface="Courier" charset="0"/>
                <a:ea typeface="ＭＳ 明朝" charset="-128"/>
              </a:rPr>
              <a:t>AAACAAATGATTTAAACGAAAATAACTACGATAAGATCCAAAGTATTGTAGCAGATTACTTCCAAGTTTC</a:t>
            </a:r>
          </a:p>
          <a:p>
            <a:pPr algn="ctr">
              <a:spcBef>
                <a:spcPct val="0"/>
              </a:spcBef>
              <a:buFontTx/>
              <a:buNone/>
            </a:pPr>
            <a:r>
              <a:rPr lang="en-GB" altLang="x-none" sz="1600" b="0">
                <a:solidFill>
                  <a:srgbClr val="CCCCCC"/>
                </a:solidFill>
                <a:latin typeface="Courier" charset="0"/>
                <a:ea typeface="ＭＳ 明朝" charset="-128"/>
              </a:rPr>
              <a:t>ATTACCAGACTTAATTGGTAAGAAAAGACATGCTAAATTCACATTACCTAGACATATAGCGATGTATCTT</a:t>
            </a:r>
          </a:p>
          <a:p>
            <a:pPr algn="ctr">
              <a:spcBef>
                <a:spcPct val="0"/>
              </a:spcBef>
              <a:buFontTx/>
              <a:buNone/>
            </a:pPr>
            <a:r>
              <a:rPr lang="en-GB" altLang="x-none" sz="1600" b="0">
                <a:solidFill>
                  <a:srgbClr val="CCCCCC"/>
                </a:solidFill>
                <a:latin typeface="Courier" charset="0"/>
                <a:ea typeface="ＭＳ 明朝" charset="-128"/>
              </a:rPr>
              <a:t>ATTAAACTTAAATACAATATTCCTTATAAAACAATTGGATCTTTATTTAATGATAGAGACCACTCCACAG</a:t>
            </a:r>
          </a:p>
          <a:p>
            <a:pPr algn="ctr">
              <a:spcBef>
                <a:spcPct val="0"/>
              </a:spcBef>
              <a:buFontTx/>
              <a:buNone/>
            </a:pPr>
            <a:r>
              <a:rPr lang="en-GB" altLang="x-none" sz="1600" b="0">
                <a:solidFill>
                  <a:srgbClr val="CCCCCC"/>
                </a:solidFill>
                <a:latin typeface="Courier" charset="0"/>
                <a:ea typeface="ＭＳ 明朝" charset="-128"/>
              </a:rPr>
              <a:t>TATTATCTGCTTGTGAAAAAGTAGAACGCGATATGAGGATGGATTCGAACTTAAAGTTTGCTGTTGACTC</a:t>
            </a:r>
          </a:p>
          <a:p>
            <a:pPr algn="ctr">
              <a:spcBef>
                <a:spcPct val="0"/>
              </a:spcBef>
              <a:buFontTx/>
              <a:buNone/>
            </a:pPr>
            <a:r>
              <a:rPr lang="en-GB" altLang="x-none" sz="1600" b="0">
                <a:solidFill>
                  <a:srgbClr val="CCCCCC"/>
                </a:solidFill>
                <a:latin typeface="Courier" charset="0"/>
                <a:ea typeface="ＭＳ 明朝" charset="-128"/>
              </a:rPr>
              <a:t>GATTGTCAAAAAAATAGATTCACCATTATTAAAGTGATAAATGTTTATAAAAATGATTAAATGTGGTAAA</a:t>
            </a:r>
          </a:p>
          <a:p>
            <a:pPr algn="ctr">
              <a:spcBef>
                <a:spcPct val="0"/>
              </a:spcBef>
              <a:buFontTx/>
              <a:buNone/>
            </a:pPr>
            <a:r>
              <a:rPr lang="en-GB" altLang="x-none" sz="1600" b="0">
                <a:solidFill>
                  <a:srgbClr val="CCCCCC"/>
                </a:solidFill>
                <a:latin typeface="Courier" charset="0"/>
                <a:ea typeface="ＭＳ 明朝" charset="-128"/>
              </a:rPr>
              <a:t>ATAAATGGTAGATGAAGCGATTATTGCTAGTTTCCCACTTTCCCACAGACACTAACAATAACAAAGAAGA</a:t>
            </a:r>
          </a:p>
          <a:p>
            <a:pPr algn="ctr">
              <a:spcBef>
                <a:spcPct val="0"/>
              </a:spcBef>
              <a:buFontTx/>
              <a:buNone/>
            </a:pPr>
            <a:r>
              <a:rPr lang="en-GB" altLang="x-none" sz="1600" b="0">
                <a:solidFill>
                  <a:srgbClr val="CCCCCC"/>
                </a:solidFill>
                <a:latin typeface="Courier" charset="0"/>
                <a:ea typeface="ＭＳ 明朝" charset="-128"/>
              </a:rPr>
              <a:t>AATAATAATTAATAAAAGGGGTAAAATATGAATTTTACAATTGAAAGAGATATACGTTCAGTTAACCGGA</a:t>
            </a:r>
          </a:p>
        </p:txBody>
      </p:sp>
      <p:sp>
        <p:nvSpPr>
          <p:cNvPr id="149506" name="Text Box 6"/>
          <p:cNvSpPr txBox="1">
            <a:spLocks noChangeArrowheads="1"/>
          </p:cNvSpPr>
          <p:nvPr/>
        </p:nvSpPr>
        <p:spPr bwMode="auto">
          <a:xfrm>
            <a:off x="0" y="9636"/>
            <a:ext cx="9144000" cy="1463675"/>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0AF2"/>
                </a:solidFill>
              </a:rPr>
              <a:t>International Cancer Genome Consortium</a:t>
            </a:r>
            <a:r>
              <a:rPr lang="en-GB" altLang="x-none" sz="2400">
                <a:solidFill>
                  <a:srgbClr val="070AF2"/>
                </a:solidFill>
              </a:rPr>
              <a:t> </a:t>
            </a:r>
            <a:r>
              <a:rPr lang="en-GB" altLang="x-none" sz="2400"/>
              <a:t>(</a:t>
            </a:r>
            <a:r>
              <a:rPr lang="en-GB" altLang="x-none" sz="2800">
                <a:solidFill>
                  <a:srgbClr val="021EFD"/>
                </a:solidFill>
                <a:hlinkClick r:id="rId3"/>
              </a:rPr>
              <a:t>https://icgc.org/</a:t>
            </a:r>
            <a:r>
              <a:rPr lang="en-GB" altLang="x-none" sz="2400"/>
              <a:t>)</a:t>
            </a:r>
            <a:endParaRPr lang="en-GB" altLang="x-none" sz="2400" b="0"/>
          </a:p>
          <a:p>
            <a:pPr algn="ctr">
              <a:spcBef>
                <a:spcPct val="50000"/>
              </a:spcBef>
              <a:buFontTx/>
              <a:buNone/>
            </a:pPr>
            <a:r>
              <a:rPr lang="en-GB" altLang="x-none" sz="2000"/>
              <a:t>Cancer Genome Project (89 project teams)</a:t>
            </a:r>
            <a:r>
              <a:rPr lang="en-GB" altLang="x-none" sz="2000" b="0"/>
              <a:t> </a:t>
            </a:r>
            <a:r>
              <a:rPr lang="fr-FR" altLang="x-none" sz="2000">
                <a:solidFill>
                  <a:srgbClr val="0000FF"/>
                </a:solidFill>
              </a:rPr>
              <a:t>50 </a:t>
            </a:r>
            <a:r>
              <a:rPr lang="fr-FR" altLang="x-none" sz="2000" err="1">
                <a:solidFill>
                  <a:srgbClr val="0000FF"/>
                </a:solidFill>
              </a:rPr>
              <a:t>tumor</a:t>
            </a:r>
            <a:r>
              <a:rPr lang="fr-FR" altLang="x-none" sz="2000">
                <a:solidFill>
                  <a:srgbClr val="0000FF"/>
                </a:solidFill>
              </a:rPr>
              <a:t> types</a:t>
            </a:r>
            <a:endParaRPr lang="en-GB" altLang="x-none" sz="2400">
              <a:solidFill>
                <a:srgbClr val="0000FF"/>
              </a:solidFill>
            </a:endParaRPr>
          </a:p>
        </p:txBody>
      </p:sp>
      <p:pic>
        <p:nvPicPr>
          <p:cNvPr id="604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47244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6042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371600"/>
            <a:ext cx="44196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60423"/>
                                        </p:tgtEl>
                                        <p:attrNameLst>
                                          <p:attrName>style.visibility</p:attrName>
                                        </p:attrNameLst>
                                      </p:cBhvr>
                                      <p:to>
                                        <p:strVal val="visible"/>
                                      </p:to>
                                    </p:set>
                                    <p:animEffect transition="in" filter="fade">
                                      <p:cBhvr>
                                        <p:cTn id="7" dur="500"/>
                                        <p:tgtEl>
                                          <p:spTgt spid="60423"/>
                                        </p:tgtEl>
                                      </p:cBhvr>
                                    </p:animEffect>
                                    <p:anim calcmode="lin" valueType="num">
                                      <p:cBhvr>
                                        <p:cTn id="8" dur="500" fill="hold"/>
                                        <p:tgtEl>
                                          <p:spTgt spid="60423"/>
                                        </p:tgtEl>
                                        <p:attrNameLst>
                                          <p:attrName>ppt_x</p:attrName>
                                        </p:attrNameLst>
                                      </p:cBhvr>
                                      <p:tavLst>
                                        <p:tav tm="0">
                                          <p:val>
                                            <p:strVal val="#ppt_x"/>
                                          </p:val>
                                        </p:tav>
                                        <p:tav tm="100000">
                                          <p:val>
                                            <p:strVal val="#ppt_x"/>
                                          </p:val>
                                        </p:tav>
                                      </p:tavLst>
                                    </p:anim>
                                    <p:anim calcmode="lin" valueType="num">
                                      <p:cBhvr>
                                        <p:cTn id="9" dur="500" fill="hold"/>
                                        <p:tgtEl>
                                          <p:spTgt spid="6042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60424"/>
                                        </p:tgtEl>
                                        <p:attrNameLst>
                                          <p:attrName>style.visibility</p:attrName>
                                        </p:attrNameLst>
                                      </p:cBhvr>
                                      <p:to>
                                        <p:strVal val="visible"/>
                                      </p:to>
                                    </p:set>
                                    <p:animEffect transition="in" filter="fade">
                                      <p:cBhvr>
                                        <p:cTn id="13" dur="500"/>
                                        <p:tgtEl>
                                          <p:spTgt spid="60424"/>
                                        </p:tgtEl>
                                      </p:cBhvr>
                                    </p:animEffect>
                                    <p:anim calcmode="lin" valueType="num">
                                      <p:cBhvr>
                                        <p:cTn id="14" dur="500" fill="hold"/>
                                        <p:tgtEl>
                                          <p:spTgt spid="60424"/>
                                        </p:tgtEl>
                                        <p:attrNameLst>
                                          <p:attrName>ppt_x</p:attrName>
                                        </p:attrNameLst>
                                      </p:cBhvr>
                                      <p:tavLst>
                                        <p:tav tm="0">
                                          <p:val>
                                            <p:strVal val="#ppt_x"/>
                                          </p:val>
                                        </p:tav>
                                        <p:tav tm="100000">
                                          <p:val>
                                            <p:strVal val="#ppt_x"/>
                                          </p:val>
                                        </p:tav>
                                      </p:tavLst>
                                    </p:anim>
                                    <p:anim calcmode="lin" valueType="num">
                                      <p:cBhvr>
                                        <p:cTn id="15" dur="500" fill="hold"/>
                                        <p:tgtEl>
                                          <p:spTgt spid="604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57150"/>
            <a:ext cx="4510088" cy="65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Text Box 3"/>
          <p:cNvSpPr txBox="1">
            <a:spLocks noChangeArrowheads="1"/>
          </p:cNvSpPr>
          <p:nvPr/>
        </p:nvSpPr>
        <p:spPr bwMode="auto">
          <a:xfrm>
            <a:off x="6408738" y="5918200"/>
            <a:ext cx="2738437"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fr-FR" altLang="x-none" sz="1800">
                <a:solidFill>
                  <a:srgbClr val="0000FF"/>
                </a:solidFill>
              </a:rPr>
              <a:t>Ernst Heinrich Haeckel </a:t>
            </a:r>
          </a:p>
          <a:p>
            <a:pPr algn="ctr">
              <a:spcBef>
                <a:spcPct val="0"/>
              </a:spcBef>
              <a:buFontTx/>
              <a:buNone/>
            </a:pPr>
            <a:r>
              <a:rPr lang="fr-FR" altLang="x-none" sz="1800">
                <a:solidFill>
                  <a:srgbClr val="0000FF"/>
                </a:solidFill>
              </a:rPr>
              <a:t>(1834-1919)</a:t>
            </a:r>
          </a:p>
        </p:txBody>
      </p:sp>
      <p:grpSp>
        <p:nvGrpSpPr>
          <p:cNvPr id="13316" name="Group 4"/>
          <p:cNvGrpSpPr>
            <a:grpSpLocks/>
          </p:cNvGrpSpPr>
          <p:nvPr/>
        </p:nvGrpSpPr>
        <p:grpSpPr bwMode="auto">
          <a:xfrm>
            <a:off x="2370138" y="1574800"/>
            <a:ext cx="2349500" cy="5207000"/>
            <a:chOff x="1536" y="1008"/>
            <a:chExt cx="1480" cy="3280"/>
          </a:xfrm>
        </p:grpSpPr>
        <p:grpSp>
          <p:nvGrpSpPr>
            <p:cNvPr id="27666" name="Group 5"/>
            <p:cNvGrpSpPr>
              <a:grpSpLocks/>
            </p:cNvGrpSpPr>
            <p:nvPr/>
          </p:nvGrpSpPr>
          <p:grpSpPr bwMode="auto">
            <a:xfrm>
              <a:off x="1536" y="3816"/>
              <a:ext cx="1344" cy="472"/>
              <a:chOff x="1536" y="3816"/>
              <a:chExt cx="1344" cy="472"/>
            </a:xfrm>
          </p:grpSpPr>
          <p:sp>
            <p:nvSpPr>
              <p:cNvPr id="27670" name="AutoShape 6"/>
              <p:cNvSpPr>
                <a:spLocks noChangeArrowheads="1"/>
              </p:cNvSpPr>
              <p:nvPr/>
            </p:nvSpPr>
            <p:spPr bwMode="auto">
              <a:xfrm rot="-152388">
                <a:off x="2208" y="3936"/>
                <a:ext cx="672" cy="192"/>
              </a:xfrm>
              <a:prstGeom prst="notchedRightArrow">
                <a:avLst>
                  <a:gd name="adj1" fmla="val 50000"/>
                  <a:gd name="adj2" fmla="val 87500"/>
                </a:avLst>
              </a:prstGeom>
              <a:noFill/>
              <a:ln w="38100">
                <a:solidFill>
                  <a:srgbClr val="FF8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endParaRPr lang="en-GB" altLang="x-none" sz="1600" b="0"/>
              </a:p>
            </p:txBody>
          </p:sp>
          <p:pic>
            <p:nvPicPr>
              <p:cNvPr id="27671" name="Picture 7" descr="zacol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3816"/>
                <a:ext cx="628"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4080"/>
                    </a:solidFill>
                    <a:miter lim="800000"/>
                    <a:headEnd/>
                    <a:tailEnd/>
                  </a14:hiddenLine>
                </a:ext>
              </a:extLst>
            </p:spPr>
          </p:pic>
        </p:grpSp>
        <p:grpSp>
          <p:nvGrpSpPr>
            <p:cNvPr id="27667" name="Group 8"/>
            <p:cNvGrpSpPr>
              <a:grpSpLocks/>
            </p:cNvGrpSpPr>
            <p:nvPr/>
          </p:nvGrpSpPr>
          <p:grpSpPr bwMode="auto">
            <a:xfrm rot="-5400000">
              <a:off x="2488" y="1200"/>
              <a:ext cx="719" cy="336"/>
              <a:chOff x="2192" y="804"/>
              <a:chExt cx="1190" cy="626"/>
            </a:xfrm>
          </p:grpSpPr>
          <p:pic>
            <p:nvPicPr>
              <p:cNvPr id="27668" name="Picture 9" descr="tetrahymen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6" y="805"/>
                <a:ext cx="536"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9" name="Picture 10" descr="paramec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2" y="804"/>
                <a:ext cx="648"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323" name="Group 11"/>
          <p:cNvGrpSpPr>
            <a:grpSpLocks/>
          </p:cNvGrpSpPr>
          <p:nvPr/>
        </p:nvGrpSpPr>
        <p:grpSpPr bwMode="auto">
          <a:xfrm>
            <a:off x="5392738" y="0"/>
            <a:ext cx="3233737" cy="3746500"/>
            <a:chOff x="3440" y="16"/>
            <a:chExt cx="2037" cy="2360"/>
          </a:xfrm>
        </p:grpSpPr>
        <p:sp>
          <p:nvSpPr>
            <p:cNvPr id="27660" name="AutoShape 12"/>
            <p:cNvSpPr>
              <a:spLocks noChangeArrowheads="1"/>
            </p:cNvSpPr>
            <p:nvPr/>
          </p:nvSpPr>
          <p:spPr bwMode="auto">
            <a:xfrm rot="9288876" flipV="1">
              <a:off x="4088" y="336"/>
              <a:ext cx="672" cy="192"/>
            </a:xfrm>
            <a:prstGeom prst="notchedRightArrow">
              <a:avLst>
                <a:gd name="adj1" fmla="val 50000"/>
                <a:gd name="adj2" fmla="val 87500"/>
              </a:avLst>
            </a:prstGeom>
            <a:noFill/>
            <a:ln w="38100">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pic>
          <p:nvPicPr>
            <p:cNvPr id="2766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 y="16"/>
              <a:ext cx="629"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14" descr="stro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0" y="1728"/>
              <a:ext cx="624"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3" name="Picture 15" descr="dros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0" y="1002"/>
              <a:ext cx="628" cy="582"/>
            </a:xfrm>
            <a:prstGeom prst="rect">
              <a:avLst/>
            </a:prstGeom>
            <a:noFill/>
            <a:ln w="9525">
              <a:solidFill>
                <a:srgbClr val="0066CC"/>
              </a:solidFill>
              <a:miter lim="800000"/>
              <a:headEnd/>
              <a:tailEnd/>
            </a:ln>
            <a:extLst>
              <a:ext uri="{909E8E84-426E-40DD-AFC4-6F175D3DCCD1}">
                <a14:hiddenFill xmlns:a14="http://schemas.microsoft.com/office/drawing/2010/main">
                  <a:solidFill>
                    <a:srgbClr val="FFFFFF"/>
                  </a:solidFill>
                </a14:hiddenFill>
              </a:ext>
            </a:extLst>
          </p:spPr>
        </p:pic>
        <p:sp>
          <p:nvSpPr>
            <p:cNvPr id="27664" name="AutoShape 16"/>
            <p:cNvSpPr>
              <a:spLocks noChangeArrowheads="1"/>
            </p:cNvSpPr>
            <p:nvPr/>
          </p:nvSpPr>
          <p:spPr bwMode="auto">
            <a:xfrm rot="12312771" flipV="1">
              <a:off x="3604" y="936"/>
              <a:ext cx="879" cy="192"/>
            </a:xfrm>
            <a:prstGeom prst="notchedRightArrow">
              <a:avLst>
                <a:gd name="adj1" fmla="val 50000"/>
                <a:gd name="adj2" fmla="val 114453"/>
              </a:avLst>
            </a:prstGeom>
            <a:noFill/>
            <a:ln w="38100">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sp>
          <p:nvSpPr>
            <p:cNvPr id="27665" name="AutoShape 17"/>
            <p:cNvSpPr>
              <a:spLocks noChangeArrowheads="1"/>
            </p:cNvSpPr>
            <p:nvPr/>
          </p:nvSpPr>
          <p:spPr bwMode="auto">
            <a:xfrm rot="9288876" flipV="1">
              <a:off x="3440" y="2184"/>
              <a:ext cx="1008" cy="192"/>
            </a:xfrm>
            <a:prstGeom prst="notchedRightArrow">
              <a:avLst>
                <a:gd name="adj1" fmla="val 50000"/>
                <a:gd name="adj2" fmla="val 131250"/>
              </a:avLst>
            </a:prstGeom>
            <a:noFill/>
            <a:ln w="38100">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grpSp>
      <p:grpSp>
        <p:nvGrpSpPr>
          <p:cNvPr id="13330" name="Group 18"/>
          <p:cNvGrpSpPr>
            <a:grpSpLocks/>
          </p:cNvGrpSpPr>
          <p:nvPr/>
        </p:nvGrpSpPr>
        <p:grpSpPr bwMode="auto">
          <a:xfrm>
            <a:off x="388938" y="223838"/>
            <a:ext cx="2438400" cy="3090862"/>
            <a:chOff x="288" y="157"/>
            <a:chExt cx="1536" cy="1947"/>
          </a:xfrm>
        </p:grpSpPr>
        <p:sp>
          <p:nvSpPr>
            <p:cNvPr id="27656" name="AutoShape 19"/>
            <p:cNvSpPr>
              <a:spLocks noChangeArrowheads="1"/>
            </p:cNvSpPr>
            <p:nvPr/>
          </p:nvSpPr>
          <p:spPr bwMode="auto">
            <a:xfrm rot="1402430">
              <a:off x="1136" y="1912"/>
              <a:ext cx="672" cy="192"/>
            </a:xfrm>
            <a:prstGeom prst="notchedRightArrow">
              <a:avLst>
                <a:gd name="adj1" fmla="val 50000"/>
                <a:gd name="adj2" fmla="val 87500"/>
              </a:avLst>
            </a:prstGeom>
            <a:noFill/>
            <a:ln w="38100">
              <a:solidFill>
                <a:srgbClr val="00804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pic>
          <p:nvPicPr>
            <p:cNvPr id="27657" name="Picture 20" descr="zalaccar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 y="1440"/>
              <a:ext cx="700"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21" descr="zathalian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 y="157"/>
              <a:ext cx="768" cy="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9" name="AutoShape 22"/>
            <p:cNvSpPr>
              <a:spLocks noChangeArrowheads="1"/>
            </p:cNvSpPr>
            <p:nvPr/>
          </p:nvSpPr>
          <p:spPr bwMode="auto">
            <a:xfrm rot="1402430">
              <a:off x="1152" y="432"/>
              <a:ext cx="672" cy="192"/>
            </a:xfrm>
            <a:prstGeom prst="notchedRightArrow">
              <a:avLst>
                <a:gd name="adj1" fmla="val 50000"/>
                <a:gd name="adj2" fmla="val 87500"/>
              </a:avLst>
            </a:prstGeom>
            <a:noFill/>
            <a:ln w="38100">
              <a:solidFill>
                <a:srgbClr val="00804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0"/>
                </a:spcBef>
                <a:buFontTx/>
                <a:buNone/>
              </a:pPr>
              <a:endParaRPr lang="en-GB" altLang="x-none" sz="2400" b="0"/>
            </a:p>
          </p:txBody>
        </p:sp>
      </p:grpSp>
      <p:pic>
        <p:nvPicPr>
          <p:cNvPr id="13335" name="Picture 23" descr="zahaecke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08825" y="3937000"/>
            <a:ext cx="1527175" cy="1962150"/>
          </a:xfrm>
          <a:prstGeom prst="rect">
            <a:avLst/>
          </a:prstGeom>
          <a:noFill/>
          <a:ln>
            <a:noFill/>
          </a:ln>
          <a:effectLst>
            <a:outerShdw blurRad="63500" dist="380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Text Box 24"/>
          <p:cNvSpPr txBox="1">
            <a:spLocks noChangeArrowheads="1"/>
          </p:cNvSpPr>
          <p:nvPr/>
        </p:nvSpPr>
        <p:spPr bwMode="auto">
          <a:xfrm>
            <a:off x="4144963" y="6496050"/>
            <a:ext cx="892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000">
                <a:solidFill>
                  <a:srgbClr val="0000FF"/>
                </a:solidFill>
              </a:rPr>
              <a:t>1866</a:t>
            </a:r>
            <a:endParaRPr lang="fr-FR" altLang="x-none" sz="1800" b="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2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3330"/>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ext Box 4"/>
          <p:cNvSpPr txBox="1">
            <a:spLocks noChangeArrowheads="1"/>
          </p:cNvSpPr>
          <p:nvPr/>
        </p:nvSpPr>
        <p:spPr bwMode="auto">
          <a:xfrm>
            <a:off x="0" y="0"/>
            <a:ext cx="9144000" cy="1066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solidFill>
                  <a:srgbClr val="070AF2"/>
                </a:solidFill>
              </a:rPr>
              <a:t>International Cancer Genome Consortium (</a:t>
            </a:r>
            <a:r>
              <a:rPr lang="en-GB" altLang="x-none" err="1">
                <a:solidFill>
                  <a:srgbClr val="070AF2"/>
                </a:solidFill>
              </a:rPr>
              <a:t>icgc.org</a:t>
            </a:r>
            <a:r>
              <a:rPr lang="en-GB" altLang="x-none">
                <a:solidFill>
                  <a:srgbClr val="070AF2"/>
                </a:solidFill>
              </a:rPr>
              <a:t>)</a:t>
            </a:r>
            <a:endParaRPr lang="en-GB" altLang="x-none" sz="2400" b="0">
              <a:solidFill>
                <a:srgbClr val="070AF2"/>
              </a:solidFill>
            </a:endParaRPr>
          </a:p>
        </p:txBody>
      </p:sp>
      <p:sp>
        <p:nvSpPr>
          <p:cNvPr id="151554" name="Text Box 5"/>
          <p:cNvSpPr txBox="1">
            <a:spLocks noChangeArrowheads="1"/>
          </p:cNvSpPr>
          <p:nvPr/>
        </p:nvSpPr>
        <p:spPr bwMode="auto">
          <a:xfrm>
            <a:off x="76200" y="1580131"/>
            <a:ext cx="8991600" cy="4142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buFontTx/>
              <a:buNone/>
            </a:pPr>
            <a:r>
              <a:rPr lang="en-GB" altLang="x-none" sz="2800" b="0">
                <a:solidFill>
                  <a:srgbClr val="FF0000"/>
                </a:solidFill>
                <a:latin typeface="Helvetica" charset="0"/>
              </a:rPr>
              <a:t>•</a:t>
            </a:r>
            <a:r>
              <a:rPr lang="en-GB" altLang="x-none" sz="2400" b="0">
                <a:solidFill>
                  <a:srgbClr val="222222"/>
                </a:solidFill>
                <a:latin typeface="Helvetica" charset="0"/>
              </a:rPr>
              <a:t> The International Cancer Genome Consortium (ICGC) has been organized to launch and </a:t>
            </a:r>
            <a:r>
              <a:rPr lang="en-GB" altLang="x-none" sz="2400">
                <a:solidFill>
                  <a:srgbClr val="021EFD"/>
                </a:solidFill>
                <a:latin typeface="Helvetica" charset="0"/>
              </a:rPr>
              <a:t>coordinate a large number of research projects</a:t>
            </a:r>
            <a:r>
              <a:rPr lang="en-GB" altLang="x-none" sz="2400" b="0">
                <a:solidFill>
                  <a:srgbClr val="222222"/>
                </a:solidFill>
                <a:latin typeface="Helvetica" charset="0"/>
              </a:rPr>
              <a:t> that have the </a:t>
            </a:r>
            <a:r>
              <a:rPr lang="en-GB" altLang="x-none" sz="2400">
                <a:solidFill>
                  <a:srgbClr val="021EFD"/>
                </a:solidFill>
                <a:latin typeface="Helvetica" charset="0"/>
              </a:rPr>
              <a:t>common aim of elucidating comprehensively the genomic changes present in many forms of cancers</a:t>
            </a:r>
            <a:r>
              <a:rPr lang="en-GB" altLang="x-none" sz="2400" b="0">
                <a:solidFill>
                  <a:srgbClr val="222222"/>
                </a:solidFill>
                <a:latin typeface="Helvetica" charset="0"/>
              </a:rPr>
              <a:t>.</a:t>
            </a:r>
          </a:p>
          <a:p>
            <a:pPr eaLnBrk="1" hangingPunct="1"/>
            <a:endParaRPr lang="en-GB" altLang="x-none" sz="1000" b="0">
              <a:solidFill>
                <a:srgbClr val="222222"/>
              </a:solidFill>
              <a:latin typeface="Helvetica" charset="0"/>
            </a:endParaRPr>
          </a:p>
          <a:p>
            <a:pPr eaLnBrk="1" hangingPunct="1">
              <a:buFontTx/>
              <a:buNone/>
            </a:pPr>
            <a:r>
              <a:rPr lang="en-GB" altLang="x-none" sz="3600" b="0">
                <a:solidFill>
                  <a:srgbClr val="FF0000"/>
                </a:solidFill>
                <a:latin typeface="Helvetica" charset="0"/>
              </a:rPr>
              <a:t>•</a:t>
            </a:r>
            <a:r>
              <a:rPr lang="en-GB" altLang="x-none" sz="3600" b="0">
                <a:solidFill>
                  <a:srgbClr val="222222"/>
                </a:solidFill>
                <a:latin typeface="Helvetica" charset="0"/>
              </a:rPr>
              <a:t> </a:t>
            </a:r>
            <a:r>
              <a:rPr lang="en-GB" altLang="x-none" sz="2400">
                <a:solidFill>
                  <a:srgbClr val="222222"/>
                </a:solidFill>
                <a:latin typeface="Helvetica" charset="0"/>
              </a:rPr>
              <a:t>ICGC goal is: </a:t>
            </a:r>
            <a:r>
              <a:rPr lang="en-GB" altLang="x-none" sz="2400"/>
              <a:t>to obtain a </a:t>
            </a:r>
            <a:r>
              <a:rPr lang="en-GB" altLang="x-none" sz="2400">
                <a:solidFill>
                  <a:srgbClr val="021EFD"/>
                </a:solidFill>
              </a:rPr>
              <a:t>comprehensive</a:t>
            </a:r>
            <a:r>
              <a:rPr lang="en-GB" altLang="x-none" sz="2400"/>
              <a:t> description of </a:t>
            </a:r>
            <a:r>
              <a:rPr lang="en-GB" altLang="x-none" sz="2400">
                <a:solidFill>
                  <a:srgbClr val="021EFD"/>
                </a:solidFill>
              </a:rPr>
              <a:t>genomic</a:t>
            </a:r>
            <a:r>
              <a:rPr lang="en-GB" altLang="x-none" sz="2400"/>
              <a:t>, </a:t>
            </a:r>
            <a:r>
              <a:rPr lang="en-GB" altLang="x-none" sz="2400">
                <a:solidFill>
                  <a:srgbClr val="021EFD"/>
                </a:solidFill>
              </a:rPr>
              <a:t>transcriptomic</a:t>
            </a:r>
            <a:r>
              <a:rPr lang="en-GB" altLang="x-none" sz="2400"/>
              <a:t> and </a:t>
            </a:r>
            <a:r>
              <a:rPr lang="en-GB" altLang="x-none" sz="2400" err="1">
                <a:solidFill>
                  <a:srgbClr val="021EFD"/>
                </a:solidFill>
              </a:rPr>
              <a:t>epigenomic</a:t>
            </a:r>
            <a:r>
              <a:rPr lang="en-GB" altLang="x-none" sz="2400">
                <a:solidFill>
                  <a:srgbClr val="021EFD"/>
                </a:solidFill>
              </a:rPr>
              <a:t> changes</a:t>
            </a:r>
            <a:r>
              <a:rPr lang="en-GB" altLang="x-none" sz="2400"/>
              <a:t> in </a:t>
            </a:r>
            <a:r>
              <a:rPr lang="en-GB" altLang="x-none" sz="2400">
                <a:solidFill>
                  <a:srgbClr val="021EFD"/>
                </a:solidFill>
              </a:rPr>
              <a:t>50</a:t>
            </a:r>
            <a:r>
              <a:rPr lang="en-GB" altLang="x-none" sz="2400"/>
              <a:t> </a:t>
            </a:r>
            <a:r>
              <a:rPr lang="en-GB" altLang="x-none" sz="2400">
                <a:solidFill>
                  <a:srgbClr val="021EFD"/>
                </a:solidFill>
              </a:rPr>
              <a:t>different </a:t>
            </a:r>
            <a:r>
              <a:rPr lang="en-GB" altLang="x-none" sz="2400" err="1">
                <a:solidFill>
                  <a:srgbClr val="021EFD"/>
                </a:solidFill>
              </a:rPr>
              <a:t>tumor</a:t>
            </a:r>
            <a:r>
              <a:rPr lang="en-GB" altLang="x-none" sz="2400">
                <a:solidFill>
                  <a:srgbClr val="021EFD"/>
                </a:solidFill>
              </a:rPr>
              <a:t> types and/or subtypes</a:t>
            </a:r>
            <a:r>
              <a:rPr lang="en-GB" altLang="x-none" sz="2400"/>
              <a:t> which are of clinical and societal importance across the globe.</a:t>
            </a:r>
          </a:p>
          <a:p>
            <a:pPr eaLnBrk="1" hangingPunct="1"/>
            <a:endParaRPr lang="en-GB" altLang="x-none" sz="1000" b="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ext Box 2"/>
          <p:cNvSpPr txBox="1">
            <a:spLocks noChangeArrowheads="1"/>
          </p:cNvSpPr>
          <p:nvPr/>
        </p:nvSpPr>
        <p:spPr bwMode="auto">
          <a:xfrm>
            <a:off x="152400" y="64008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1200">
                <a:solidFill>
                  <a:srgbClr val="021EFD"/>
                </a:solidFill>
              </a:rPr>
              <a:t>Kovalevskaya NV</a:t>
            </a:r>
            <a:r>
              <a:rPr lang="fr-FR" altLang="x-none" sz="1200" b="0">
                <a:solidFill>
                  <a:srgbClr val="021EFD"/>
                </a:solidFill>
              </a:rPr>
              <a:t>, et al. </a:t>
            </a:r>
            <a:r>
              <a:rPr lang="fr-FR" altLang="x-none" sz="1200">
                <a:solidFill>
                  <a:srgbClr val="021EFD"/>
                </a:solidFill>
              </a:rPr>
              <a:t>DNAdigest and Repositive: Connecting the World of Genomic Data</a:t>
            </a:r>
            <a:r>
              <a:rPr lang="fr-FR" altLang="x-none" sz="1200" b="0">
                <a:solidFill>
                  <a:srgbClr val="021EFD"/>
                </a:solidFill>
              </a:rPr>
              <a:t>.PLoS Biol. 2016 Mar 24;14(3):e1002418. </a:t>
            </a:r>
          </a:p>
        </p:txBody>
      </p:sp>
      <p:pic>
        <p:nvPicPr>
          <p:cNvPr id="153602" name="Picture 4" descr="Reposi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38200"/>
            <a:ext cx="8686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3" name="Text Box 5"/>
          <p:cNvSpPr txBox="1">
            <a:spLocks noChangeArrowheads="1"/>
          </p:cNvSpPr>
          <p:nvPr/>
        </p:nvSpPr>
        <p:spPr bwMode="auto">
          <a:xfrm>
            <a:off x="0" y="44624"/>
            <a:ext cx="9144000" cy="946150"/>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800" err="1">
                <a:solidFill>
                  <a:srgbClr val="070AF2"/>
                </a:solidFill>
              </a:rPr>
              <a:t>DNAdigest</a:t>
            </a:r>
            <a:r>
              <a:rPr lang="fr-FR" altLang="x-none" sz="2800">
                <a:solidFill>
                  <a:srgbClr val="070AF2"/>
                </a:solidFill>
              </a:rPr>
              <a:t> and </a:t>
            </a:r>
            <a:r>
              <a:rPr lang="fr-FR" altLang="x-none" sz="2800" err="1">
                <a:solidFill>
                  <a:srgbClr val="070AF2"/>
                </a:solidFill>
              </a:rPr>
              <a:t>Repositive</a:t>
            </a:r>
            <a:r>
              <a:rPr lang="fr-FR" altLang="x-none" sz="2800">
                <a:solidFill>
                  <a:srgbClr val="070AF2"/>
                </a:solidFill>
              </a:rPr>
              <a:t>: </a:t>
            </a:r>
            <a:r>
              <a:rPr lang="fr-FR" altLang="x-none" sz="2800" err="1">
                <a:solidFill>
                  <a:srgbClr val="070AF2"/>
                </a:solidFill>
              </a:rPr>
              <a:t>Connecting</a:t>
            </a:r>
            <a:r>
              <a:rPr lang="fr-FR" altLang="x-none" sz="2800">
                <a:solidFill>
                  <a:srgbClr val="070AF2"/>
                </a:solidFill>
              </a:rPr>
              <a:t> the World of </a:t>
            </a:r>
            <a:r>
              <a:rPr lang="fr-FR" altLang="x-none" sz="2800" err="1">
                <a:solidFill>
                  <a:srgbClr val="070AF2"/>
                </a:solidFill>
              </a:rPr>
              <a:t>Genomic</a:t>
            </a:r>
            <a:r>
              <a:rPr lang="fr-FR" altLang="x-none" sz="2800">
                <a:solidFill>
                  <a:srgbClr val="070AF2"/>
                </a:solidFill>
              </a:rPr>
              <a:t> Data</a:t>
            </a:r>
            <a:endParaRPr lang="fr-FR" altLang="x-none" sz="2400">
              <a:solidFill>
                <a:srgbClr val="070AF2"/>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Picture 2" descr="GenomicDataReposito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57200"/>
            <a:ext cx="73152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0" name="Text Box 3"/>
          <p:cNvSpPr txBox="1">
            <a:spLocks noChangeArrowheads="1"/>
          </p:cNvSpPr>
          <p:nvPr/>
        </p:nvSpPr>
        <p:spPr bwMode="auto">
          <a:xfrm>
            <a:off x="0" y="19050"/>
            <a:ext cx="91440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400">
                <a:solidFill>
                  <a:srgbClr val="070AF2"/>
                </a:solidFill>
              </a:rPr>
              <a:t>List of </a:t>
            </a:r>
            <a:r>
              <a:rPr lang="fr-FR" altLang="x-none" sz="2400" err="1">
                <a:solidFill>
                  <a:srgbClr val="070AF2"/>
                </a:solidFill>
              </a:rPr>
              <a:t>Repositories</a:t>
            </a:r>
            <a:r>
              <a:rPr lang="fr-FR" altLang="x-none" sz="2400">
                <a:solidFill>
                  <a:srgbClr val="070AF2"/>
                </a:solidFill>
              </a:rPr>
              <a:t> for </a:t>
            </a:r>
            <a:r>
              <a:rPr lang="fr-FR" altLang="x-none" sz="2400" err="1">
                <a:solidFill>
                  <a:srgbClr val="070AF2"/>
                </a:solidFill>
              </a:rPr>
              <a:t>Genomic</a:t>
            </a:r>
            <a:r>
              <a:rPr lang="fr-FR" altLang="x-none" sz="2400">
                <a:solidFill>
                  <a:srgbClr val="070AF2"/>
                </a:solidFill>
              </a:rPr>
              <a:t> Data</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Picture 2" descr="GenomicDownloadableColle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533400"/>
            <a:ext cx="68770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ext Box 3"/>
          <p:cNvSpPr txBox="1">
            <a:spLocks noChangeArrowheads="1"/>
          </p:cNvSpPr>
          <p:nvPr/>
        </p:nvSpPr>
        <p:spPr bwMode="auto">
          <a:xfrm>
            <a:off x="0" y="44624"/>
            <a:ext cx="91440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sz="2400">
                <a:solidFill>
                  <a:srgbClr val="070AF2"/>
                </a:solidFill>
              </a:rPr>
              <a:t>List of </a:t>
            </a:r>
            <a:r>
              <a:rPr lang="fr-FR" altLang="x-none" sz="2400" err="1">
                <a:solidFill>
                  <a:srgbClr val="070AF2"/>
                </a:solidFill>
              </a:rPr>
              <a:t>downloadable</a:t>
            </a:r>
            <a:r>
              <a:rPr lang="fr-FR" altLang="x-none" sz="2400">
                <a:solidFill>
                  <a:srgbClr val="070AF2"/>
                </a:solidFill>
              </a:rPr>
              <a:t> </a:t>
            </a:r>
            <a:r>
              <a:rPr lang="fr-FR" altLang="x-none" sz="2400" err="1">
                <a:solidFill>
                  <a:srgbClr val="070AF2"/>
                </a:solidFill>
              </a:rPr>
              <a:t>Genomic</a:t>
            </a:r>
            <a:r>
              <a:rPr lang="fr-FR" altLang="x-none" sz="2400">
                <a:solidFill>
                  <a:srgbClr val="070AF2"/>
                </a:solidFill>
              </a:rPr>
              <a:t> Data</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4"/>
          <p:cNvSpPr>
            <a:spLocks noChangeArrowheads="1"/>
          </p:cNvSpPr>
          <p:nvPr/>
        </p:nvSpPr>
        <p:spPr bwMode="auto">
          <a:xfrm>
            <a:off x="0" y="-26988"/>
            <a:ext cx="9144000" cy="126188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0"/>
              </a:spcBef>
              <a:buFontTx/>
              <a:buNone/>
            </a:pPr>
            <a:r>
              <a:rPr lang="en-GB" altLang="x-none" sz="4400">
                <a:solidFill>
                  <a:srgbClr val="070AF2"/>
                </a:solidFill>
              </a:rPr>
              <a:t>1001 genomes project:</a:t>
            </a:r>
          </a:p>
          <a:p>
            <a:pPr algn="ctr">
              <a:spcBef>
                <a:spcPct val="0"/>
              </a:spcBef>
              <a:buFontTx/>
              <a:buNone/>
            </a:pPr>
            <a:r>
              <a:rPr lang="en-GB" altLang="x-none">
                <a:solidFill>
                  <a:srgbClr val="070AF2"/>
                </a:solidFill>
              </a:rPr>
              <a:t>Arabidopsis thaliana Genetic Variation</a:t>
            </a:r>
            <a:endParaRPr lang="en-GB" altLang="x-none" sz="4400">
              <a:solidFill>
                <a:srgbClr val="070AF2"/>
              </a:solidFill>
            </a:endParaRPr>
          </a:p>
        </p:txBody>
      </p:sp>
      <p:pic>
        <p:nvPicPr>
          <p:cNvPr id="159747" name="Picture 8" descr="logo_1001genomes_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1219200"/>
            <a:ext cx="2540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8" name="Text Box 9"/>
          <p:cNvSpPr txBox="1">
            <a:spLocks noChangeArrowheads="1"/>
          </p:cNvSpPr>
          <p:nvPr/>
        </p:nvSpPr>
        <p:spPr bwMode="auto">
          <a:xfrm>
            <a:off x="1447800" y="1462088"/>
            <a:ext cx="4648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a:solidFill>
                  <a:srgbClr val="021EFD"/>
                </a:solidFill>
                <a:latin typeface="Helvetica" charset="0"/>
              </a:rPr>
              <a:t>http://1001genomes.org/</a:t>
            </a:r>
            <a:endParaRPr lang="en-GB" altLang="x-none" sz="2400" b="0"/>
          </a:p>
        </p:txBody>
      </p:sp>
      <p:pic>
        <p:nvPicPr>
          <p:cNvPr id="2" name="Image 1"/>
          <p:cNvPicPr>
            <a:picLocks noChangeAspect="1"/>
          </p:cNvPicPr>
          <p:nvPr/>
        </p:nvPicPr>
        <p:blipFill>
          <a:blip r:embed="rId4"/>
          <a:stretch>
            <a:fillRect/>
          </a:stretch>
        </p:blipFill>
        <p:spPr>
          <a:xfrm>
            <a:off x="0" y="2204864"/>
            <a:ext cx="9144000" cy="4653136"/>
          </a:xfrm>
          <a:prstGeom prst="rect">
            <a:avLst/>
          </a:prstGeom>
        </p:spPr>
      </p:pic>
    </p:spTree>
    <p:extLst>
      <p:ext uri="{BB962C8B-B14F-4D97-AF65-F5344CB8AC3E}">
        <p14:creationId xmlns:p14="http://schemas.microsoft.com/office/powerpoint/2010/main" val="20865649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0" y="2564904"/>
            <a:ext cx="9036496" cy="707886"/>
          </a:xfrm>
          <a:prstGeom prst="rect">
            <a:avLst/>
          </a:prstGeom>
          <a:noFill/>
        </p:spPr>
        <p:txBody>
          <a:bodyPr wrap="square" rtlCol="0">
            <a:spAutoFit/>
          </a:bodyPr>
          <a:lstStyle/>
          <a:p>
            <a:pPr algn="ctr"/>
            <a:r>
              <a:rPr lang="en-GB" sz="4000" dirty="0">
                <a:solidFill>
                  <a:srgbClr val="070AF2"/>
                </a:solidFill>
              </a:rPr>
              <a:t>https://</a:t>
            </a:r>
            <a:r>
              <a:rPr lang="en-GB" sz="4000" dirty="0" err="1">
                <a:solidFill>
                  <a:srgbClr val="070AF2"/>
                </a:solidFill>
              </a:rPr>
              <a:t>www.wheatgenome.org</a:t>
            </a:r>
            <a:endParaRPr lang="en-GB" sz="4000" dirty="0">
              <a:solidFill>
                <a:srgbClr val="070AF2"/>
              </a:solidFill>
            </a:endParaRPr>
          </a:p>
        </p:txBody>
      </p:sp>
    </p:spTree>
    <p:extLst>
      <p:ext uri="{BB962C8B-B14F-4D97-AF65-F5344CB8AC3E}">
        <p14:creationId xmlns:p14="http://schemas.microsoft.com/office/powerpoint/2010/main" val="12145554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ext Box 1026"/>
          <p:cNvSpPr txBox="1">
            <a:spLocks noChangeArrowheads="1"/>
          </p:cNvSpPr>
          <p:nvPr/>
        </p:nvSpPr>
        <p:spPr bwMode="auto">
          <a:xfrm>
            <a:off x="1600200" y="-27384"/>
            <a:ext cx="75438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21EFD"/>
                </a:solidFill>
              </a:rPr>
              <a:t>The 3000 rice genomes project</a:t>
            </a:r>
            <a:endParaRPr lang="en-GB" altLang="x-none" sz="2400" b="0"/>
          </a:p>
        </p:txBody>
      </p:sp>
      <p:sp>
        <p:nvSpPr>
          <p:cNvPr id="161794" name="Text Box 1027"/>
          <p:cNvSpPr txBox="1">
            <a:spLocks noChangeArrowheads="1"/>
          </p:cNvSpPr>
          <p:nvPr/>
        </p:nvSpPr>
        <p:spPr bwMode="auto">
          <a:xfrm>
            <a:off x="152400" y="73025"/>
            <a:ext cx="1447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000">
                <a:solidFill>
                  <a:srgbClr val="FF0000"/>
                </a:solidFill>
              </a:rPr>
              <a:t>2014</a:t>
            </a:r>
            <a:endParaRPr lang="en-GB" altLang="x-none" sz="2400" b="0">
              <a:solidFill>
                <a:srgbClr val="FF0000"/>
              </a:solidFill>
            </a:endParaRPr>
          </a:p>
        </p:txBody>
      </p:sp>
      <p:pic>
        <p:nvPicPr>
          <p:cNvPr id="161795" name="Picture 1028" descr="GeoDistrib3000RiceSamp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6500"/>
            <a:ext cx="9144000"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Text Box 1029"/>
          <p:cNvSpPr txBox="1">
            <a:spLocks noChangeArrowheads="1"/>
          </p:cNvSpPr>
          <p:nvPr/>
        </p:nvSpPr>
        <p:spPr bwMode="auto">
          <a:xfrm>
            <a:off x="5486400" y="1274763"/>
            <a:ext cx="3657600" cy="3935412"/>
          </a:xfrm>
          <a:prstGeom prst="rect">
            <a:avLst/>
          </a:prstGeom>
          <a:solidFill>
            <a:schemeClr val="bg1"/>
          </a:solidFill>
          <a:ln w="9525">
            <a:solidFill>
              <a:srgbClr val="FF3333"/>
            </a:solidFill>
            <a:miter lim="800000"/>
            <a:headEnd/>
            <a:tailEnd/>
          </a:ln>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A core collection of 3,000 rice accessions from 89 countries. </a:t>
            </a:r>
          </a:p>
          <a:p>
            <a:pPr>
              <a:spcBef>
                <a:spcPct val="50000"/>
              </a:spcBef>
              <a:buFontTx/>
              <a:buNone/>
            </a:pPr>
            <a:r>
              <a:rPr lang="en-GB" altLang="x-none" sz="2400">
                <a:solidFill>
                  <a:srgbClr val="021EFD"/>
                </a:solidFill>
              </a:rPr>
              <a:t> Approximately </a:t>
            </a:r>
            <a:r>
              <a:rPr lang="en-GB" altLang="x-none" sz="2400">
                <a:solidFill>
                  <a:srgbClr val="FF3333"/>
                </a:solidFill>
              </a:rPr>
              <a:t>18.9 million SNPs</a:t>
            </a:r>
            <a:r>
              <a:rPr lang="en-GB" altLang="x-none" sz="2400">
                <a:solidFill>
                  <a:srgbClr val="021EFD"/>
                </a:solidFill>
              </a:rPr>
              <a:t> in rice were discovered when aligned to the reference genome of the temperate japonica variety, </a:t>
            </a:r>
            <a:r>
              <a:rPr lang="en-GB" altLang="x-none" sz="2400" i="1">
                <a:solidFill>
                  <a:srgbClr val="021EFD"/>
                </a:solidFill>
              </a:rPr>
              <a:t>Nipponbare</a:t>
            </a:r>
            <a:r>
              <a:rPr lang="en-GB" altLang="x-none" sz="2400">
                <a:solidFill>
                  <a:srgbClr val="021EFD"/>
                </a:solidFill>
              </a:rPr>
              <a:t>.</a:t>
            </a:r>
            <a:r>
              <a:rPr lang="en-GB" altLang="x-none" sz="2000" b="0"/>
              <a:t> </a:t>
            </a:r>
          </a:p>
        </p:txBody>
      </p:sp>
      <p:sp>
        <p:nvSpPr>
          <p:cNvPr id="161797" name="Text Box 1030"/>
          <p:cNvSpPr txBox="1">
            <a:spLocks noChangeArrowheads="1"/>
          </p:cNvSpPr>
          <p:nvPr/>
        </p:nvSpPr>
        <p:spPr bwMode="auto">
          <a:xfrm>
            <a:off x="533400" y="682625"/>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err="1">
                <a:solidFill>
                  <a:srgbClr val="070AF2"/>
                </a:solidFill>
              </a:rPr>
              <a:t>GigaScience</a:t>
            </a:r>
            <a:r>
              <a:rPr lang="en-GB" altLang="x-none" sz="2400">
                <a:solidFill>
                  <a:srgbClr val="070AF2"/>
                </a:solidFill>
              </a:rPr>
              <a:t> Database: http://</a:t>
            </a:r>
            <a:r>
              <a:rPr lang="en-GB" altLang="x-none" sz="2400" err="1">
                <a:solidFill>
                  <a:srgbClr val="070AF2"/>
                </a:solidFill>
              </a:rPr>
              <a:t>gigadb.org</a:t>
            </a:r>
            <a:r>
              <a:rPr lang="en-GB" altLang="x-none" sz="2400">
                <a:solidFill>
                  <a:srgbClr val="070AF2"/>
                </a:solidFill>
              </a:rPr>
              <a:t>/dataset/200001</a:t>
            </a:r>
            <a:endParaRPr lang="en-GB" altLang="x-none" sz="2400" b="0">
              <a:solidFill>
                <a:srgbClr val="070AF2"/>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41" name="Picture 1026" descr="Classific3000Riceinto5Grou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646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2" name="Text Box 1027"/>
          <p:cNvSpPr txBox="1">
            <a:spLocks noChangeArrowheads="1"/>
          </p:cNvSpPr>
          <p:nvPr/>
        </p:nvSpPr>
        <p:spPr bwMode="auto">
          <a:xfrm>
            <a:off x="5953125" y="1066800"/>
            <a:ext cx="2971800" cy="4483100"/>
          </a:xfrm>
          <a:prstGeom prst="rect">
            <a:avLst/>
          </a:prstGeom>
          <a:noFill/>
          <a:ln w="9525">
            <a:solidFill>
              <a:srgbClr val="FF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b="0"/>
              <a:t>Phylogenetic analyses based on SNP data confirmed differentiation of the </a:t>
            </a:r>
            <a:r>
              <a:rPr lang="en-GB" altLang="x-none" sz="2400" b="0" i="1"/>
              <a:t>O. sativa</a:t>
            </a:r>
            <a:r>
              <a:rPr lang="en-GB" altLang="x-none" sz="2400" b="0"/>
              <a:t> gene pool into 5 varietal groups - indica, aus/boro, basmati/sadri, tropical japonica and temperate japonica.</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89" name="Group 4"/>
          <p:cNvGrpSpPr>
            <a:grpSpLocks/>
          </p:cNvGrpSpPr>
          <p:nvPr/>
        </p:nvGrpSpPr>
        <p:grpSpPr bwMode="auto">
          <a:xfrm>
            <a:off x="0" y="152400"/>
            <a:ext cx="9144000" cy="3017838"/>
            <a:chOff x="0" y="96"/>
            <a:chExt cx="5760" cy="1901"/>
          </a:xfrm>
        </p:grpSpPr>
        <p:pic>
          <p:nvPicPr>
            <p:cNvPr id="1658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
              <a:ext cx="5760"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Text Box 6"/>
            <p:cNvSpPr txBox="1">
              <a:spLocks noChangeArrowheads="1"/>
            </p:cNvSpPr>
            <p:nvPr/>
          </p:nvSpPr>
          <p:spPr bwMode="auto">
            <a:xfrm>
              <a:off x="240" y="1632"/>
              <a:ext cx="5328" cy="36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a:solidFill>
                    <a:srgbClr val="021EFD"/>
                  </a:solidFill>
                </a:rPr>
                <a:t>http://1000.fungalgenomes.org/home/</a:t>
              </a:r>
              <a:endParaRPr lang="fr-FR" altLang="x-none" sz="2400" b="0"/>
            </a:p>
          </p:txBody>
        </p:sp>
      </p:grpSp>
      <p:sp>
        <p:nvSpPr>
          <p:cNvPr id="165890" name="Text Box 7"/>
          <p:cNvSpPr txBox="1">
            <a:spLocks noChangeArrowheads="1"/>
          </p:cNvSpPr>
          <p:nvPr/>
        </p:nvSpPr>
        <p:spPr bwMode="auto">
          <a:xfrm>
            <a:off x="304800" y="4191000"/>
            <a:ext cx="86868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a:latin typeface="Helvetica" charset="0"/>
              </a:rPr>
              <a:t>Sequencing unsampled fungal diversity</a:t>
            </a:r>
            <a:endParaRPr lang="en-GB" altLang="x-none" sz="2400" b="0"/>
          </a:p>
        </p:txBody>
      </p:sp>
      <p:sp>
        <p:nvSpPr>
          <p:cNvPr id="165891" name="Text Box 8"/>
          <p:cNvSpPr txBox="1">
            <a:spLocks noChangeArrowheads="1"/>
          </p:cNvSpPr>
          <p:nvPr/>
        </p:nvSpPr>
        <p:spPr bwMode="auto">
          <a:xfrm>
            <a:off x="3810000" y="3352800"/>
            <a:ext cx="13716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solidFill>
                  <a:srgbClr val="FF0000"/>
                </a:solidFill>
              </a:rPr>
              <a:t>1KFG</a:t>
            </a:r>
            <a:endParaRPr lang="en-GB" altLang="x-none" sz="2400" b="0"/>
          </a:p>
        </p:txBody>
      </p:sp>
      <p:sp>
        <p:nvSpPr>
          <p:cNvPr id="2" name="ZoneTexte 1"/>
          <p:cNvSpPr txBox="1"/>
          <p:nvPr/>
        </p:nvSpPr>
        <p:spPr>
          <a:xfrm>
            <a:off x="0" y="5253007"/>
            <a:ext cx="9144000" cy="1200329"/>
          </a:xfrm>
          <a:prstGeom prst="rect">
            <a:avLst/>
          </a:prstGeom>
          <a:noFill/>
        </p:spPr>
        <p:txBody>
          <a:bodyPr wrap="square" rtlCol="0">
            <a:spAutoFit/>
          </a:bodyPr>
          <a:lstStyle/>
          <a:p>
            <a:r>
              <a:rPr lang="fr-FR">
                <a:solidFill>
                  <a:srgbClr val="070AF2"/>
                </a:solidFill>
              </a:rPr>
              <a:t>There are </a:t>
            </a:r>
            <a:r>
              <a:rPr lang="fr-FR" u="sng">
                <a:solidFill>
                  <a:srgbClr val="070AF2"/>
                </a:solidFill>
                <a:hlinkClick r:id="rId4"/>
              </a:rPr>
              <a:t>more than 800  genomes</a:t>
            </a:r>
            <a:r>
              <a:rPr lang="fr-FR">
                <a:solidFill>
                  <a:srgbClr val="070AF2"/>
                </a:solidFill>
              </a:rPr>
              <a:t> in the JGI </a:t>
            </a:r>
            <a:r>
              <a:rPr lang="fr-FR" err="1">
                <a:solidFill>
                  <a:srgbClr val="070AF2"/>
                </a:solidFill>
              </a:rPr>
              <a:t>Mycocosm</a:t>
            </a:r>
            <a:r>
              <a:rPr lang="fr-FR">
                <a:solidFill>
                  <a:srgbClr val="070AF2"/>
                </a:solidFill>
              </a:rPr>
              <a:t> </a:t>
            </a:r>
            <a:r>
              <a:rPr lang="fr-FR" err="1">
                <a:solidFill>
                  <a:srgbClr val="070AF2"/>
                </a:solidFill>
              </a:rPr>
              <a:t>resource</a:t>
            </a:r>
            <a:r>
              <a:rPr lang="fr-FR">
                <a:solidFill>
                  <a:srgbClr val="070AF2"/>
                </a:solidFill>
              </a:rPr>
              <a:t>:</a:t>
            </a:r>
          </a:p>
          <a:p>
            <a:r>
              <a:rPr lang="fr-FR">
                <a:solidFill>
                  <a:srgbClr val="070AF2"/>
                </a:solidFill>
              </a:rPr>
              <a:t>https://</a:t>
            </a:r>
            <a:r>
              <a:rPr lang="fr-FR" err="1">
                <a:solidFill>
                  <a:srgbClr val="070AF2"/>
                </a:solidFill>
              </a:rPr>
              <a:t>genome.jgi.doe.gov</a:t>
            </a:r>
            <a:r>
              <a:rPr lang="fr-FR">
                <a:solidFill>
                  <a:srgbClr val="070AF2"/>
                </a:solidFill>
              </a:rPr>
              <a:t>/</a:t>
            </a:r>
            <a:r>
              <a:rPr lang="fr-FR" err="1">
                <a:solidFill>
                  <a:srgbClr val="070AF2"/>
                </a:solidFill>
              </a:rPr>
              <a:t>fungi</a:t>
            </a:r>
            <a:r>
              <a:rPr lang="fr-FR">
                <a:solidFill>
                  <a:srgbClr val="070AF2"/>
                </a:solidFill>
              </a:rPr>
              <a:t>/</a:t>
            </a:r>
            <a:r>
              <a:rPr lang="fr-FR" err="1">
                <a:solidFill>
                  <a:srgbClr val="070AF2"/>
                </a:solidFill>
              </a:rPr>
              <a:t>fungi.info.html</a:t>
            </a:r>
            <a:endParaRPr lang="en-GB">
              <a:solidFill>
                <a:srgbClr val="070AF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937" name="Group 4"/>
          <p:cNvGrpSpPr>
            <a:grpSpLocks/>
          </p:cNvGrpSpPr>
          <p:nvPr/>
        </p:nvGrpSpPr>
        <p:grpSpPr bwMode="auto">
          <a:xfrm>
            <a:off x="609600" y="304800"/>
            <a:ext cx="7848600" cy="4572000"/>
            <a:chOff x="384" y="192"/>
            <a:chExt cx="4944" cy="2880"/>
          </a:xfrm>
        </p:grpSpPr>
        <p:sp>
          <p:nvSpPr>
            <p:cNvPr id="167939" name="Text Box 5"/>
            <p:cNvSpPr txBox="1">
              <a:spLocks noChangeArrowheads="1"/>
            </p:cNvSpPr>
            <p:nvPr/>
          </p:nvSpPr>
          <p:spPr bwMode="auto">
            <a:xfrm>
              <a:off x="1200" y="912"/>
              <a:ext cx="3456" cy="2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latin typeface="Verdana" charset="0"/>
                </a:rPr>
                <a:t>http://1000bullgenomes.com</a:t>
              </a:r>
              <a:r>
                <a:rPr lang="en-GB" altLang="x-none" sz="2400">
                  <a:solidFill>
                    <a:srgbClr val="000000"/>
                  </a:solidFill>
                  <a:latin typeface="Verdana" charset="0"/>
                </a:rPr>
                <a:t> </a:t>
              </a:r>
            </a:p>
          </p:txBody>
        </p:sp>
        <p:pic>
          <p:nvPicPr>
            <p:cNvPr id="1679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92"/>
              <a:ext cx="336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1" name="Picture 7" descr="Hanoverhill Starbu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1513"/>
              <a:ext cx="2259" cy="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2" name="Picture 8" descr="Valer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1536"/>
              <a:ext cx="2304" cy="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7938" name="Text Box 9"/>
          <p:cNvSpPr txBox="1">
            <a:spLocks noChangeArrowheads="1"/>
          </p:cNvSpPr>
          <p:nvPr/>
        </p:nvSpPr>
        <p:spPr bwMode="auto">
          <a:xfrm>
            <a:off x="0" y="5257800"/>
            <a:ext cx="9144000" cy="118745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2400" b="0">
                <a:latin typeface="Helvetica" charset="0"/>
              </a:rPr>
              <a:t>The selected animals include a large number of Holstein bulls, Jerseys, Fleckvieh and Angus. Future runs will also include members of Brown Swiss, Ayrshire, and Simmental.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4"/>
          <p:cNvSpPr txBox="1">
            <a:spLocks noChangeArrowheads="1"/>
          </p:cNvSpPr>
          <p:nvPr/>
        </p:nvSpPr>
        <p:spPr bwMode="auto">
          <a:xfrm>
            <a:off x="0" y="1124744"/>
            <a:ext cx="9144000" cy="138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"It is not the strongest of species that survives, nor the most intelligent. It is the one that is the most adaptable to change."</a:t>
            </a:r>
          </a:p>
          <a:p>
            <a:pPr>
              <a:spcBef>
                <a:spcPct val="50000"/>
              </a:spcBef>
              <a:buFontTx/>
              <a:buNone/>
            </a:pPr>
            <a:r>
              <a:rPr lang="en-GB" altLang="x-none" sz="2400">
                <a:solidFill>
                  <a:srgbClr val="021EFD"/>
                </a:solidFill>
              </a:rPr>
              <a:t>				</a:t>
            </a:r>
            <a:r>
              <a:rPr lang="en-GB" altLang="x-none" sz="2400">
                <a:solidFill>
                  <a:srgbClr val="FC1426"/>
                </a:solidFill>
              </a:rPr>
              <a:t>Charles Darwin (1809-1882)</a:t>
            </a:r>
            <a:endParaRPr lang="en-GB" altLang="x-none" sz="2400" b="0"/>
          </a:p>
        </p:txBody>
      </p:sp>
      <p:sp>
        <p:nvSpPr>
          <p:cNvPr id="31749" name="Text Box 5"/>
          <p:cNvSpPr txBox="1">
            <a:spLocks noChangeArrowheads="1"/>
          </p:cNvSpPr>
          <p:nvPr/>
        </p:nvSpPr>
        <p:spPr bwMode="auto">
          <a:xfrm>
            <a:off x="1066800" y="5557415"/>
            <a:ext cx="7086600" cy="82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4800">
                <a:solidFill>
                  <a:srgbClr val="FC1426"/>
                </a:solidFill>
              </a:rPr>
              <a:t>Comparative Genomics</a:t>
            </a:r>
            <a:endParaRPr lang="en-GB" altLang="x-none" sz="2400" b="0"/>
          </a:p>
        </p:txBody>
      </p:sp>
      <p:sp>
        <p:nvSpPr>
          <p:cNvPr id="29699" name="Text Box 6"/>
          <p:cNvSpPr txBox="1">
            <a:spLocks noChangeArrowheads="1"/>
          </p:cNvSpPr>
          <p:nvPr/>
        </p:nvSpPr>
        <p:spPr bwMode="auto">
          <a:xfrm>
            <a:off x="0" y="3501008"/>
            <a:ext cx="9144000" cy="138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21EFD"/>
                </a:solidFill>
              </a:rPr>
              <a:t>"Nothing in Biology Makes Sense Except in the Light of Evolution."</a:t>
            </a:r>
            <a:endParaRPr lang="en-GB" altLang="x-none" sz="2400"/>
          </a:p>
          <a:p>
            <a:pPr>
              <a:spcBef>
                <a:spcPct val="50000"/>
              </a:spcBef>
              <a:buFontTx/>
              <a:buNone/>
            </a:pPr>
            <a:r>
              <a:rPr lang="en-GB" altLang="x-none" sz="2400">
                <a:solidFill>
                  <a:srgbClr val="FC1426"/>
                </a:solidFill>
              </a:rPr>
              <a:t>		     Theodosius </a:t>
            </a:r>
            <a:r>
              <a:rPr lang="en-GB" altLang="x-none" sz="2400" err="1">
                <a:solidFill>
                  <a:srgbClr val="FC1426"/>
                </a:solidFill>
              </a:rPr>
              <a:t>Dobzhansky</a:t>
            </a:r>
            <a:r>
              <a:rPr lang="en-GB" altLang="x-none" sz="2400">
                <a:solidFill>
                  <a:srgbClr val="FC1426"/>
                </a:solidFill>
              </a:rPr>
              <a:t> (1900 - 1975)</a:t>
            </a:r>
            <a:endParaRPr lang="en-GB" altLang="x-none" sz="2400" b="0">
              <a:solidFill>
                <a:srgbClr val="1848A6"/>
              </a:solidFill>
              <a:latin typeface="Helvetica" charset="0"/>
            </a:endParaRPr>
          </a:p>
        </p:txBody>
      </p:sp>
      <p:sp>
        <p:nvSpPr>
          <p:cNvPr id="29700" name="Text Box 7"/>
          <p:cNvSpPr txBox="1">
            <a:spLocks noChangeArrowheads="1"/>
          </p:cNvSpPr>
          <p:nvPr/>
        </p:nvSpPr>
        <p:spPr bwMode="auto">
          <a:xfrm>
            <a:off x="0" y="-27384"/>
            <a:ext cx="9144000" cy="641350"/>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3600">
                <a:solidFill>
                  <a:srgbClr val="070AF2"/>
                </a:solidFill>
              </a:rPr>
              <a:t>Founding ideas</a:t>
            </a:r>
            <a:endParaRPr lang="en-GB" altLang="x-none" sz="2400" b="0">
              <a:solidFill>
                <a:srgbClr val="070AF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1749"/>
                                        </p:tgtEl>
                                        <p:attrNameLst>
                                          <p:attrName>style.visibility</p:attrName>
                                        </p:attrNameLst>
                                      </p:cBhvr>
                                      <p:to>
                                        <p:strVal val="visible"/>
                                      </p:to>
                                    </p:set>
                                    <p:anim calcmode="lin" valueType="num">
                                      <p:cBhvr>
                                        <p:cTn id="7" dur="500" fill="hold"/>
                                        <p:tgtEl>
                                          <p:spTgt spid="31749"/>
                                        </p:tgtEl>
                                        <p:attrNameLst>
                                          <p:attrName>ppt_w</p:attrName>
                                        </p:attrNameLst>
                                      </p:cBhvr>
                                      <p:tavLst>
                                        <p:tav tm="0">
                                          <p:val>
                                            <p:fltVal val="0"/>
                                          </p:val>
                                        </p:tav>
                                        <p:tav tm="100000">
                                          <p:val>
                                            <p:strVal val="#ppt_w"/>
                                          </p:val>
                                        </p:tav>
                                      </p:tavLst>
                                    </p:anim>
                                    <p:anim calcmode="lin" valueType="num">
                                      <p:cBhvr>
                                        <p:cTn id="8" dur="500" fill="hold"/>
                                        <p:tgtEl>
                                          <p:spTgt spid="317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6" name="Text Box 6"/>
          <p:cNvSpPr txBox="1">
            <a:spLocks noChangeArrowheads="1"/>
          </p:cNvSpPr>
          <p:nvPr/>
        </p:nvSpPr>
        <p:spPr bwMode="auto">
          <a:xfrm>
            <a:off x="3733800" y="6019800"/>
            <a:ext cx="5181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endParaRPr lang="en-GB" altLang="x-none" sz="2400">
              <a:solidFill>
                <a:srgbClr val="8CAF44"/>
              </a:solidFill>
              <a:latin typeface="Tahoma" charset="0"/>
            </a:endParaRPr>
          </a:p>
        </p:txBody>
      </p:sp>
      <p:sp>
        <p:nvSpPr>
          <p:cNvPr id="169987" name="Text Box 7"/>
          <p:cNvSpPr txBox="1">
            <a:spLocks noChangeArrowheads="1"/>
          </p:cNvSpPr>
          <p:nvPr/>
        </p:nvSpPr>
        <p:spPr bwMode="auto">
          <a:xfrm>
            <a:off x="1763688" y="46365"/>
            <a:ext cx="7380312"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3600">
                <a:solidFill>
                  <a:srgbClr val="021EFD"/>
                </a:solidFill>
              </a:rPr>
              <a:t>http://</a:t>
            </a:r>
            <a:r>
              <a:rPr lang="fr-FR" altLang="x-none" sz="3600" err="1">
                <a:solidFill>
                  <a:srgbClr val="021EFD"/>
                </a:solidFill>
              </a:rPr>
              <a:t>www.earthmicrobiome.org</a:t>
            </a:r>
            <a:r>
              <a:rPr lang="fr-FR" altLang="x-none" sz="3600">
                <a:solidFill>
                  <a:srgbClr val="021EFD"/>
                </a:solidFill>
              </a:rPr>
              <a:t>/</a:t>
            </a:r>
          </a:p>
        </p:txBody>
      </p:sp>
      <p:sp>
        <p:nvSpPr>
          <p:cNvPr id="169988" name="Text Box 8"/>
          <p:cNvSpPr txBox="1">
            <a:spLocks noChangeArrowheads="1"/>
          </p:cNvSpPr>
          <p:nvPr/>
        </p:nvSpPr>
        <p:spPr bwMode="auto">
          <a:xfrm>
            <a:off x="3657600" y="6019800"/>
            <a:ext cx="5486400"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sz="1400">
                <a:solidFill>
                  <a:srgbClr val="021EFD"/>
                </a:solidFill>
                <a:latin typeface="Helvetica" charset="0"/>
              </a:rPr>
              <a:t>Meeting Report: The Terabase Metagenomics Workshop and the Vision of an Earth Microbiome Project.                         </a:t>
            </a:r>
            <a:r>
              <a:rPr lang="fr-FR" altLang="x-none" sz="1400" i="1">
                <a:solidFill>
                  <a:srgbClr val="021EFD"/>
                </a:solidFill>
                <a:latin typeface="Helvetica" charset="0"/>
              </a:rPr>
              <a:t>Stand. Genomic Sci.</a:t>
            </a:r>
            <a:r>
              <a:rPr lang="fr-FR" altLang="x-none" sz="1400">
                <a:solidFill>
                  <a:srgbClr val="021EFD"/>
                </a:solidFill>
                <a:latin typeface="Helvetica" charset="0"/>
              </a:rPr>
              <a:t> 2010 3:3</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4" name="Text Box 4"/>
          <p:cNvSpPr txBox="1">
            <a:spLocks noChangeArrowheads="1"/>
          </p:cNvSpPr>
          <p:nvPr/>
        </p:nvSpPr>
        <p:spPr bwMode="auto">
          <a:xfrm>
            <a:off x="2590800" y="563563"/>
            <a:ext cx="6324600"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021EFD"/>
                </a:solidFill>
              </a:rPr>
              <a:t>(http://</a:t>
            </a:r>
            <a:r>
              <a:rPr lang="fr-FR" altLang="x-none" err="1">
                <a:solidFill>
                  <a:srgbClr val="021EFD"/>
                </a:solidFill>
              </a:rPr>
              <a:t>www.microbio.me</a:t>
            </a:r>
            <a:r>
              <a:rPr lang="fr-FR" altLang="x-none">
                <a:solidFill>
                  <a:srgbClr val="021EFD"/>
                </a:solidFill>
              </a:rPr>
              <a:t>/</a:t>
            </a:r>
            <a:r>
              <a:rPr lang="fr-FR" altLang="x-none" err="1">
                <a:solidFill>
                  <a:srgbClr val="021EFD"/>
                </a:solidFill>
              </a:rPr>
              <a:t>emp</a:t>
            </a:r>
            <a:r>
              <a:rPr lang="fr-FR" altLang="x-none">
                <a:solidFill>
                  <a:srgbClr val="021EFD"/>
                </a:solidFill>
              </a:rPr>
              <a:t>/)</a:t>
            </a:r>
            <a:endParaRPr lang="fr-FR" altLang="x-none" sz="2400" b="0"/>
          </a:p>
        </p:txBody>
      </p:sp>
      <p:sp>
        <p:nvSpPr>
          <p:cNvPr id="172035" name="Text Box 3"/>
          <p:cNvSpPr txBox="1">
            <a:spLocks noChangeArrowheads="1"/>
          </p:cNvSpPr>
          <p:nvPr/>
        </p:nvSpPr>
        <p:spPr bwMode="auto">
          <a:xfrm>
            <a:off x="2590800" y="152400"/>
            <a:ext cx="624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dirty="0">
                <a:solidFill>
                  <a:srgbClr val="FF3333"/>
                </a:solidFill>
              </a:rPr>
              <a:t>Earth microbiome project</a:t>
            </a:r>
            <a:endParaRPr lang="en-GB" altLang="x-none" sz="2400" b="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4"/>
          <p:cNvSpPr txBox="1">
            <a:spLocks noChangeArrowheads="1"/>
          </p:cNvSpPr>
          <p:nvPr/>
        </p:nvSpPr>
        <p:spPr bwMode="auto">
          <a:xfrm>
            <a:off x="2590800" y="563563"/>
            <a:ext cx="6324600"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fr-FR" altLang="x-none">
                <a:solidFill>
                  <a:srgbClr val="021EFD"/>
                </a:solidFill>
              </a:rPr>
              <a:t>(http://</a:t>
            </a:r>
            <a:r>
              <a:rPr lang="fr-FR" altLang="x-none" err="1">
                <a:solidFill>
                  <a:srgbClr val="021EFD"/>
                </a:solidFill>
              </a:rPr>
              <a:t>www.microbio.me</a:t>
            </a:r>
            <a:r>
              <a:rPr lang="fr-FR" altLang="x-none">
                <a:solidFill>
                  <a:srgbClr val="021EFD"/>
                </a:solidFill>
              </a:rPr>
              <a:t>/</a:t>
            </a:r>
            <a:r>
              <a:rPr lang="fr-FR" altLang="x-none" err="1">
                <a:solidFill>
                  <a:srgbClr val="021EFD"/>
                </a:solidFill>
              </a:rPr>
              <a:t>emp</a:t>
            </a:r>
            <a:r>
              <a:rPr lang="fr-FR" altLang="x-none">
                <a:solidFill>
                  <a:srgbClr val="021EFD"/>
                </a:solidFill>
              </a:rPr>
              <a:t>/)</a:t>
            </a:r>
            <a:endParaRPr lang="fr-FR" altLang="x-none" sz="2400" b="0"/>
          </a:p>
        </p:txBody>
      </p:sp>
      <p:sp>
        <p:nvSpPr>
          <p:cNvPr id="172035" name="Text Box 3"/>
          <p:cNvSpPr txBox="1">
            <a:spLocks noChangeArrowheads="1"/>
          </p:cNvSpPr>
          <p:nvPr/>
        </p:nvSpPr>
        <p:spPr bwMode="auto">
          <a:xfrm>
            <a:off x="2590800" y="152400"/>
            <a:ext cx="624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800" dirty="0">
                <a:solidFill>
                  <a:srgbClr val="FF3333"/>
                </a:solidFill>
              </a:rPr>
              <a:t>Earth microbiome project</a:t>
            </a:r>
            <a:endParaRPr lang="en-GB" altLang="x-none" sz="2400" b="0" dirty="0"/>
          </a:p>
        </p:txBody>
      </p:sp>
      <p:sp>
        <p:nvSpPr>
          <p:cNvPr id="2" name="ZoneTexte 1"/>
          <p:cNvSpPr txBox="1"/>
          <p:nvPr/>
        </p:nvSpPr>
        <p:spPr>
          <a:xfrm>
            <a:off x="179512" y="3698448"/>
            <a:ext cx="8735888" cy="738664"/>
          </a:xfrm>
          <a:prstGeom prst="rect">
            <a:avLst/>
          </a:prstGeom>
          <a:noFill/>
        </p:spPr>
        <p:txBody>
          <a:bodyPr wrap="square" rtlCol="0">
            <a:spAutoFit/>
          </a:bodyPr>
          <a:lstStyle/>
          <a:p>
            <a:r>
              <a:rPr lang="en-GB" sz="1400" dirty="0"/>
              <a:t>http://</a:t>
            </a:r>
            <a:r>
              <a:rPr lang="en-GB" sz="1400" dirty="0" err="1"/>
              <a:t>www.nature.com</a:t>
            </a:r>
            <a:r>
              <a:rPr lang="en-GB" sz="1400" dirty="0"/>
              <a:t>/nature/journal/</a:t>
            </a:r>
            <a:r>
              <a:rPr lang="en-GB" sz="1400" dirty="0" err="1"/>
              <a:t>vaop</a:t>
            </a:r>
            <a:r>
              <a:rPr lang="en-GB" sz="1400" dirty="0"/>
              <a:t>/</a:t>
            </a:r>
            <a:r>
              <a:rPr lang="en-GB" sz="1400" dirty="0" err="1"/>
              <a:t>ncurrent</a:t>
            </a:r>
            <a:r>
              <a:rPr lang="en-GB" sz="1400" dirty="0"/>
              <a:t>/full/nature24621.html?WT.ec_id=NATURE-20171102&amp;spMailingID=55269410&amp;spUserID=NzEyNjk4MDIyMwS2&amp;spJobID=1280170708&amp;spReportId=MTI4MDE3MDcwOAS2</a:t>
            </a:r>
          </a:p>
        </p:txBody>
      </p:sp>
      <p:sp>
        <p:nvSpPr>
          <p:cNvPr id="3" name="ZoneTexte 2"/>
          <p:cNvSpPr txBox="1"/>
          <p:nvPr/>
        </p:nvSpPr>
        <p:spPr>
          <a:xfrm>
            <a:off x="0" y="1916832"/>
            <a:ext cx="9144000" cy="1569660"/>
          </a:xfrm>
          <a:prstGeom prst="rect">
            <a:avLst/>
          </a:prstGeom>
          <a:noFill/>
        </p:spPr>
        <p:txBody>
          <a:bodyPr wrap="square" rtlCol="0">
            <a:spAutoFit/>
          </a:bodyPr>
          <a:lstStyle/>
          <a:p>
            <a:r>
              <a:rPr lang="is-IS" dirty="0"/>
              <a:t>A communal catalogue reveals Earth’s multiscale microbial diversity.</a:t>
            </a:r>
          </a:p>
          <a:p>
            <a:r>
              <a:rPr lang="is-IS" dirty="0"/>
              <a:t>Thompson LR et al. </a:t>
            </a:r>
            <a:r>
              <a:rPr lang="is-IS"/>
              <a:t>Consortium</a:t>
            </a:r>
          </a:p>
          <a:p>
            <a:r>
              <a:rPr lang="is-IS" dirty="0"/>
              <a:t>Nature</a:t>
            </a:r>
            <a:r>
              <a:rPr lang="is-IS" b="0" dirty="0"/>
              <a:t> </a:t>
            </a:r>
            <a:r>
              <a:rPr lang="is-IS" dirty="0"/>
              <a:t>(2017)</a:t>
            </a:r>
            <a:r>
              <a:rPr lang="is-IS" b="0" dirty="0"/>
              <a:t> </a:t>
            </a:r>
            <a:r>
              <a:rPr lang="is-IS" dirty="0"/>
              <a:t>doi:10.1038/nature24621</a:t>
            </a:r>
            <a:endParaRPr lang="en-GB" dirty="0"/>
          </a:p>
        </p:txBody>
      </p:sp>
    </p:spTree>
    <p:extLst>
      <p:ext uri="{BB962C8B-B14F-4D97-AF65-F5344CB8AC3E}">
        <p14:creationId xmlns:p14="http://schemas.microsoft.com/office/powerpoint/2010/main" val="8293504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1" name="Text Box 4"/>
          <p:cNvSpPr txBox="1">
            <a:spLocks noChangeArrowheads="1"/>
          </p:cNvSpPr>
          <p:nvPr/>
        </p:nvSpPr>
        <p:spPr bwMode="auto">
          <a:xfrm>
            <a:off x="228600" y="914400"/>
            <a:ext cx="8763000" cy="13858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a:latin typeface="Helvetica" charset="0"/>
              </a:rPr>
              <a:t>BGI's Young Chinese Scientists Will Map Any Genome</a:t>
            </a:r>
          </a:p>
          <a:p>
            <a:pPr>
              <a:spcBef>
                <a:spcPct val="50000"/>
              </a:spcBef>
              <a:buFontTx/>
              <a:buNone/>
            </a:pPr>
            <a:r>
              <a:rPr lang="fr-FR" altLang="x-none" sz="1400" b="0">
                <a:solidFill>
                  <a:srgbClr val="021EFD"/>
                </a:solidFill>
              </a:rPr>
              <a:t>http://www.businessweek.com/articles/2013-02-07/bgis-young-chinese-scientists-will-map-any-genome#p1</a:t>
            </a:r>
            <a:endParaRPr lang="fr-FR" altLang="x-none" sz="2400" b="0">
              <a:solidFill>
                <a:srgbClr val="021EFD"/>
              </a:solidFill>
            </a:endParaRPr>
          </a:p>
        </p:txBody>
      </p:sp>
      <p:pic>
        <p:nvPicPr>
          <p:cNvPr id="174082" name="Picture 5" descr="feature_bgi07__01__630x4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838" y="2635250"/>
            <a:ext cx="5648325"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129" name="Text Box 4"/>
          <p:cNvSpPr txBox="1">
            <a:spLocks noChangeArrowheads="1"/>
          </p:cNvSpPr>
          <p:nvPr/>
        </p:nvSpPr>
        <p:spPr bwMode="auto">
          <a:xfrm>
            <a:off x="533400" y="136525"/>
            <a:ext cx="8077200" cy="112712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a:solidFill>
                  <a:srgbClr val="FD1408"/>
                </a:solidFill>
              </a:rPr>
              <a:t>10,000 Microbial Genomes Project (BGI)</a:t>
            </a:r>
          </a:p>
          <a:p>
            <a:pPr algn="ctr">
              <a:spcBef>
                <a:spcPct val="50000"/>
              </a:spcBef>
              <a:buFontTx/>
              <a:buNone/>
            </a:pPr>
            <a:r>
              <a:rPr lang="fr-FR" altLang="x-none" sz="2400">
                <a:solidFill>
                  <a:srgbClr val="021EFD"/>
                </a:solidFill>
              </a:rPr>
              <a:t>http://ldl.genomics.cn/page/M-research.jsp</a:t>
            </a:r>
            <a:endParaRPr lang="fr-FR" altLang="x-none" sz="2400" b="0"/>
          </a:p>
        </p:txBody>
      </p:sp>
      <p:pic>
        <p:nvPicPr>
          <p:cNvPr id="176130" name="Picture 5" descr="microbe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03325"/>
            <a:ext cx="6276975"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08" name="Group 8"/>
          <p:cNvGrpSpPr>
            <a:grpSpLocks/>
          </p:cNvGrpSpPr>
          <p:nvPr/>
        </p:nvGrpSpPr>
        <p:grpSpPr bwMode="auto">
          <a:xfrm>
            <a:off x="381000" y="3489325"/>
            <a:ext cx="8077200" cy="3368675"/>
            <a:chOff x="240" y="2198"/>
            <a:chExt cx="5088" cy="2122"/>
          </a:xfrm>
        </p:grpSpPr>
        <p:sp>
          <p:nvSpPr>
            <p:cNvPr id="176132" name="Text Box 6"/>
            <p:cNvSpPr txBox="1">
              <a:spLocks noChangeArrowheads="1"/>
            </p:cNvSpPr>
            <p:nvPr/>
          </p:nvSpPr>
          <p:spPr bwMode="auto">
            <a:xfrm>
              <a:off x="240" y="2198"/>
              <a:ext cx="5088" cy="71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a:solidFill>
                    <a:srgbClr val="FD1408"/>
                  </a:solidFill>
                </a:rPr>
                <a:t>1000 Mendelian Disorders Project (BGI)</a:t>
              </a:r>
            </a:p>
            <a:p>
              <a:pPr algn="ctr">
                <a:spcBef>
                  <a:spcPct val="50000"/>
                </a:spcBef>
                <a:buFontTx/>
                <a:buNone/>
              </a:pPr>
              <a:r>
                <a:rPr lang="fr-FR" altLang="x-none" sz="2400">
                  <a:solidFill>
                    <a:srgbClr val="021EFD"/>
                  </a:solidFill>
                </a:rPr>
                <a:t>http://ldl.genomics.cn/page/D-research.jsp</a:t>
              </a:r>
              <a:endParaRPr lang="fr-FR" altLang="x-none" sz="2400" b="0"/>
            </a:p>
          </p:txBody>
        </p:sp>
        <p:pic>
          <p:nvPicPr>
            <p:cNvPr id="176133" name="Picture 7" descr="u1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 y="2880"/>
              <a:ext cx="3312"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153608"/>
                                        </p:tgtEl>
                                        <p:attrNameLst>
                                          <p:attrName>style.visibility</p:attrName>
                                        </p:attrNameLst>
                                      </p:cBhvr>
                                      <p:to>
                                        <p:strVal val="visible"/>
                                      </p:to>
                                    </p:set>
                                    <p:animEffect transition="in" filter="fade">
                                      <p:cBhvr>
                                        <p:cTn id="7" dur="1000"/>
                                        <p:tgtEl>
                                          <p:spTgt spid="153608"/>
                                        </p:tgtEl>
                                      </p:cBhvr>
                                    </p:animEffect>
                                    <p:anim calcmode="lin" valueType="num">
                                      <p:cBhvr>
                                        <p:cTn id="8" dur="1000" fill="hold"/>
                                        <p:tgtEl>
                                          <p:spTgt spid="153608"/>
                                        </p:tgtEl>
                                        <p:attrNameLst>
                                          <p:attrName>ppt_x</p:attrName>
                                        </p:attrNameLst>
                                      </p:cBhvr>
                                      <p:tavLst>
                                        <p:tav tm="0">
                                          <p:val>
                                            <p:strVal val="#ppt_x"/>
                                          </p:val>
                                        </p:tav>
                                        <p:tav tm="100000">
                                          <p:val>
                                            <p:strVal val="#ppt_x"/>
                                          </p:val>
                                        </p:tav>
                                      </p:tavLst>
                                    </p:anim>
                                    <p:anim calcmode="lin" valueType="num">
                                      <p:cBhvr>
                                        <p:cTn id="9" dur="900" decel="100000" fill="hold"/>
                                        <p:tgtEl>
                                          <p:spTgt spid="15360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360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8177" name="Text Box 4"/>
          <p:cNvSpPr txBox="1">
            <a:spLocks noChangeArrowheads="1"/>
          </p:cNvSpPr>
          <p:nvPr/>
        </p:nvSpPr>
        <p:spPr bwMode="auto">
          <a:xfrm>
            <a:off x="533400" y="457200"/>
            <a:ext cx="8305800" cy="170815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a:solidFill>
                  <a:srgbClr val="FD1408"/>
                </a:solidFill>
              </a:rPr>
              <a:t>1,000 Plant and Animal Reference Genomes Project (BGI)</a:t>
            </a:r>
          </a:p>
          <a:p>
            <a:pPr algn="ctr">
              <a:spcBef>
                <a:spcPct val="50000"/>
              </a:spcBef>
              <a:buFontTx/>
              <a:buNone/>
            </a:pPr>
            <a:r>
              <a:rPr lang="fr-FR" altLang="x-none" sz="2800">
                <a:solidFill>
                  <a:srgbClr val="021EFD"/>
                </a:solidFill>
              </a:rPr>
              <a:t>http://ldl.genomics.org.cn/page/pa-research.jsp</a:t>
            </a:r>
            <a:endParaRPr lang="fr-FR" altLang="x-none" sz="2400" b="0"/>
          </a:p>
        </p:txBody>
      </p:sp>
      <p:pic>
        <p:nvPicPr>
          <p:cNvPr id="178178" name="Picture 5" descr="plant&amp;animal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438400"/>
            <a:ext cx="5486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6" name="Text Box 5"/>
          <p:cNvSpPr txBox="1">
            <a:spLocks noChangeArrowheads="1"/>
          </p:cNvSpPr>
          <p:nvPr/>
        </p:nvSpPr>
        <p:spPr bwMode="auto">
          <a:xfrm>
            <a:off x="1488504" y="44624"/>
            <a:ext cx="7620000" cy="579438"/>
          </a:xfrm>
          <a:prstGeom prst="rect">
            <a:avLst/>
          </a:prstGeom>
          <a:solidFill>
            <a:srgbClr val="FFFF00"/>
          </a:solidFill>
          <a:ln>
            <a:noFill/>
          </a:ln>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fr-FR" altLang="x-none">
                <a:solidFill>
                  <a:srgbClr val="021EFD"/>
                </a:solidFill>
              </a:rPr>
              <a:t>https://genome10k.soe.ucsc.edu/</a:t>
            </a:r>
            <a:endParaRPr lang="fr-FR" altLang="x-none" sz="2400" b="0"/>
          </a:p>
        </p:txBody>
      </p:sp>
      <p:sp>
        <p:nvSpPr>
          <p:cNvPr id="180227" name="Text Box 6"/>
          <p:cNvSpPr txBox="1">
            <a:spLocks noChangeArrowheads="1"/>
          </p:cNvSpPr>
          <p:nvPr/>
        </p:nvSpPr>
        <p:spPr bwMode="auto">
          <a:xfrm>
            <a:off x="0" y="5013176"/>
            <a:ext cx="91440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a:t>A proposal to obtain whole genome sequence for 10 000 vertebrate species.</a:t>
            </a:r>
          </a:p>
        </p:txBody>
      </p:sp>
      <p:sp>
        <p:nvSpPr>
          <p:cNvPr id="2" name="ZoneTexte 1"/>
          <p:cNvSpPr txBox="1"/>
          <p:nvPr/>
        </p:nvSpPr>
        <p:spPr>
          <a:xfrm>
            <a:off x="0" y="6093296"/>
            <a:ext cx="9108504" cy="830997"/>
          </a:xfrm>
          <a:prstGeom prst="rect">
            <a:avLst/>
          </a:prstGeom>
          <a:noFill/>
        </p:spPr>
        <p:txBody>
          <a:bodyPr wrap="square" rtlCol="0">
            <a:spAutoFit/>
          </a:bodyPr>
          <a:lstStyle/>
          <a:p>
            <a:r>
              <a:rPr lang="en-GB">
                <a:solidFill>
                  <a:srgbClr val="070AF2"/>
                </a:solidFill>
              </a:rPr>
              <a:t>find and sequence at least one individual from each of the approximately 66,000 vertebrate species.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4"/>
          <p:cNvSpPr txBox="1">
            <a:spLocks noChangeArrowheads="1"/>
          </p:cNvSpPr>
          <p:nvPr/>
        </p:nvSpPr>
        <p:spPr bwMode="auto">
          <a:xfrm>
            <a:off x="0" y="-27384"/>
            <a:ext cx="91440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spcBef>
                <a:spcPct val="50000"/>
              </a:spcBef>
              <a:buFontTx/>
              <a:buNone/>
            </a:pPr>
            <a:r>
              <a:rPr lang="en-GB" altLang="x-none" sz="2400">
                <a:solidFill>
                  <a:srgbClr val="070AF2"/>
                </a:solidFill>
                <a:latin typeface="Helvetica" charset="0"/>
              </a:rPr>
              <a:t>i5k Insect and other Arthropod Genome Sequencing Initiative</a:t>
            </a:r>
          </a:p>
        </p:txBody>
      </p:sp>
      <p:sp>
        <p:nvSpPr>
          <p:cNvPr id="182275" name="Text Box 5"/>
          <p:cNvSpPr txBox="1">
            <a:spLocks noChangeArrowheads="1"/>
          </p:cNvSpPr>
          <p:nvPr/>
        </p:nvSpPr>
        <p:spPr bwMode="auto">
          <a:xfrm>
            <a:off x="152400" y="404664"/>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charset="-128"/>
              </a:defRPr>
            </a:lvl1pPr>
            <a:lvl2pPr marL="742950" indent="-285750">
              <a:spcBef>
                <a:spcPct val="20000"/>
              </a:spcBef>
              <a:buChar char="–"/>
              <a:defRPr sz="2800">
                <a:solidFill>
                  <a:schemeClr val="tx1"/>
                </a:solidFill>
                <a:latin typeface="Arial" charset="0"/>
                <a:ea typeface="ＭＳ Ｐゴシック" charset="-128"/>
              </a:defRPr>
            </a:lvl2pPr>
            <a:lvl3pPr marL="1143000" indent="-228600">
              <a:spcBef>
                <a:spcPct val="20000"/>
              </a:spcBef>
              <a:buChar char="•"/>
              <a:defRPr sz="2400">
                <a:solidFill>
                  <a:schemeClr val="tx1"/>
                </a:solidFill>
                <a:latin typeface="Arial" charset="0"/>
                <a:ea typeface="ＭＳ Ｐゴシック" charset="-128"/>
              </a:defRPr>
            </a:lvl3pPr>
            <a:lvl4pPr marL="1600200" indent="-228600">
              <a:spcBef>
                <a:spcPct val="20000"/>
              </a:spcBef>
              <a:buChar char="–"/>
              <a:defRPr sz="2000">
                <a:solidFill>
                  <a:schemeClr val="tx1"/>
                </a:solidFill>
                <a:latin typeface="Arial" charset="0"/>
                <a:ea typeface="ＭＳ Ｐゴシック" charset="-128"/>
              </a:defRPr>
            </a:lvl4pPr>
            <a:lvl5pPr marL="2057400" indent="-228600">
              <a:spcBef>
                <a:spcPct val="20000"/>
              </a:spcBef>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algn="ctr">
              <a:spcBef>
                <a:spcPct val="50000"/>
              </a:spcBef>
              <a:buFontTx/>
              <a:buNone/>
            </a:pPr>
            <a:r>
              <a:rPr lang="en-GB" altLang="x-none" sz="2400">
                <a:solidFill>
                  <a:srgbClr val="021EFD"/>
                </a:solidFill>
              </a:rPr>
              <a:t>http://</a:t>
            </a:r>
            <a:r>
              <a:rPr lang="en-GB" altLang="x-none" sz="2400" err="1">
                <a:solidFill>
                  <a:srgbClr val="021EFD"/>
                </a:solidFill>
              </a:rPr>
              <a:t>www.arthropodgenomes.org</a:t>
            </a:r>
            <a:r>
              <a:rPr lang="en-GB" altLang="x-none" sz="2400">
                <a:solidFill>
                  <a:srgbClr val="021EFD"/>
                </a:solidFill>
              </a:rPr>
              <a:t>/wiki/i5K</a:t>
            </a:r>
            <a:endParaRPr lang="en-GB" altLang="x-none" sz="2400" b="0"/>
          </a:p>
        </p:txBody>
      </p:sp>
      <p:pic>
        <p:nvPicPr>
          <p:cNvPr id="2" name="Image 1"/>
          <p:cNvPicPr>
            <a:picLocks noChangeAspect="1"/>
          </p:cNvPicPr>
          <p:nvPr/>
        </p:nvPicPr>
        <p:blipFill>
          <a:blip r:embed="rId3"/>
          <a:stretch>
            <a:fillRect/>
          </a:stretch>
        </p:blipFill>
        <p:spPr>
          <a:xfrm>
            <a:off x="0" y="861864"/>
            <a:ext cx="9144000" cy="598810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73066" y="0"/>
            <a:ext cx="8797867" cy="6858000"/>
          </a:xfrm>
          <a:prstGeom prst="rect">
            <a:avLst/>
          </a:prstGeom>
        </p:spPr>
      </p:pic>
      <p:sp>
        <p:nvSpPr>
          <p:cNvPr id="3" name="ZoneTexte 2"/>
          <p:cNvSpPr txBox="1"/>
          <p:nvPr/>
        </p:nvSpPr>
        <p:spPr>
          <a:xfrm>
            <a:off x="0" y="6525344"/>
            <a:ext cx="9144000" cy="338554"/>
          </a:xfrm>
          <a:prstGeom prst="rect">
            <a:avLst/>
          </a:prstGeom>
          <a:noFill/>
        </p:spPr>
        <p:txBody>
          <a:bodyPr wrap="square" rtlCol="0">
            <a:spAutoFit/>
          </a:bodyPr>
          <a:lstStyle/>
          <a:p>
            <a:r>
              <a:rPr lang="en-GB" sz="1600" dirty="0">
                <a:solidFill>
                  <a:srgbClr val="070AF2"/>
                </a:solidFill>
              </a:rPr>
              <a:t>http://</a:t>
            </a:r>
            <a:r>
              <a:rPr lang="en-GB" sz="1600" dirty="0" err="1">
                <a:solidFill>
                  <a:srgbClr val="070AF2"/>
                </a:solidFill>
              </a:rPr>
              <a:t>www.sciencemag.org</a:t>
            </a:r>
            <a:r>
              <a:rPr lang="en-GB" sz="1600" dirty="0">
                <a:solidFill>
                  <a:srgbClr val="070AF2"/>
                </a:solidFill>
              </a:rPr>
              <a:t>/news/2017/02/biologists-propose-sequence-</a:t>
            </a:r>
            <a:r>
              <a:rPr lang="en-GB" sz="1600" dirty="0" err="1">
                <a:solidFill>
                  <a:srgbClr val="070AF2"/>
                </a:solidFill>
              </a:rPr>
              <a:t>dna</a:t>
            </a:r>
            <a:r>
              <a:rPr lang="en-GB" sz="1600" dirty="0">
                <a:solidFill>
                  <a:srgbClr val="070AF2"/>
                </a:solidFill>
              </a:rPr>
              <a:t>-all-life-earth</a:t>
            </a:r>
          </a:p>
        </p:txBody>
      </p:sp>
    </p:spTree>
    <p:extLst>
      <p:ext uri="{BB962C8B-B14F-4D97-AF65-F5344CB8AC3E}">
        <p14:creationId xmlns:p14="http://schemas.microsoft.com/office/powerpoint/2010/main" val="5825560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611560" y="0"/>
            <a:ext cx="7848872" cy="6381328"/>
          </a:xfrm>
          <a:prstGeom prst="rect">
            <a:avLst/>
          </a:prstGeom>
        </p:spPr>
      </p:pic>
      <p:sp>
        <p:nvSpPr>
          <p:cNvPr id="3" name="ZoneTexte 2"/>
          <p:cNvSpPr txBox="1"/>
          <p:nvPr/>
        </p:nvSpPr>
        <p:spPr>
          <a:xfrm>
            <a:off x="0" y="6453336"/>
            <a:ext cx="9144000" cy="307777"/>
          </a:xfrm>
          <a:prstGeom prst="rect">
            <a:avLst/>
          </a:prstGeom>
          <a:noFill/>
        </p:spPr>
        <p:txBody>
          <a:bodyPr wrap="square" rtlCol="0">
            <a:spAutoFit/>
          </a:bodyPr>
          <a:lstStyle/>
          <a:p>
            <a:r>
              <a:rPr lang="en-GB" sz="1400" dirty="0">
                <a:solidFill>
                  <a:srgbClr val="070AF2"/>
                </a:solidFill>
              </a:rPr>
              <a:t>http://</a:t>
            </a:r>
            <a:r>
              <a:rPr lang="en-GB" sz="1400" dirty="0" err="1">
                <a:solidFill>
                  <a:srgbClr val="070AF2"/>
                </a:solidFill>
              </a:rPr>
              <a:t>www.sciencemag.org</a:t>
            </a:r>
            <a:r>
              <a:rPr lang="en-GB" sz="1400" dirty="0">
                <a:solidFill>
                  <a:srgbClr val="070AF2"/>
                </a:solidFill>
              </a:rPr>
              <a:t>/news/2017/07/plant-scientists-plan-massive-effort-sequence-10000-genomes</a:t>
            </a:r>
          </a:p>
        </p:txBody>
      </p:sp>
    </p:spTree>
    <p:extLst>
      <p:ext uri="{BB962C8B-B14F-4D97-AF65-F5344CB8AC3E}">
        <p14:creationId xmlns:p14="http://schemas.microsoft.com/office/powerpoint/2010/main" val="1574425953"/>
      </p:ext>
    </p:extLst>
  </p:cSld>
  <p:clrMapOvr>
    <a:masterClrMapping/>
  </p:clrMapOvr>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Arial"/>
        <a:ea typeface="ＭＳ Ｐゴシック"/>
        <a:cs typeface="ＭＳ Ｐゴシック"/>
      </a:majorFont>
      <a:minorFont>
        <a:latin typeface="Arial"/>
        <a:ea typeface="ＭＳ Ｐゴシック"/>
        <a:cs typeface="ＭＳ Ｐゴシック"/>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2004:Modèles:Présentations:Conceptions:Bocal</Template>
  <TotalTime>9036</TotalTime>
  <Words>9063</Words>
  <Application>Microsoft Macintosh PowerPoint</Application>
  <PresentationFormat>Affichage à l'écran (4:3)</PresentationFormat>
  <Paragraphs>1340</Paragraphs>
  <Slides>138</Slides>
  <Notes>114</Notes>
  <HiddenSlides>20</HiddenSlides>
  <MMClips>0</MMClips>
  <ScaleCrop>false</ScaleCrop>
  <HeadingPairs>
    <vt:vector size="8" baseType="variant">
      <vt:variant>
        <vt:lpstr>Polices utilisées</vt:lpstr>
      </vt:variant>
      <vt:variant>
        <vt:i4>19</vt:i4>
      </vt:variant>
      <vt:variant>
        <vt:lpstr>Thème</vt:lpstr>
      </vt:variant>
      <vt:variant>
        <vt:i4>1</vt:i4>
      </vt:variant>
      <vt:variant>
        <vt:lpstr>Serveurs OLE incorporés</vt:lpstr>
      </vt:variant>
      <vt:variant>
        <vt:i4>2</vt:i4>
      </vt:variant>
      <vt:variant>
        <vt:lpstr>Titres des diapositives</vt:lpstr>
      </vt:variant>
      <vt:variant>
        <vt:i4>138</vt:i4>
      </vt:variant>
    </vt:vector>
  </HeadingPairs>
  <TitlesOfParts>
    <vt:vector size="160" baseType="lpstr">
      <vt:lpstr>ＭＳ 明朝</vt:lpstr>
      <vt:lpstr>ＭＳ Ｐゴシック</vt:lpstr>
      <vt:lpstr>宋体</vt:lpstr>
      <vt:lpstr>ヒラギノ角ゴ ProN W3</vt:lpstr>
      <vt:lpstr>-webkit-standard</vt:lpstr>
      <vt:lpstr>Arial</vt:lpstr>
      <vt:lpstr>Calibri</vt:lpstr>
      <vt:lpstr>Comic Sans MS</vt:lpstr>
      <vt:lpstr>Courier</vt:lpstr>
      <vt:lpstr>Georgia</vt:lpstr>
      <vt:lpstr>Helvetica</vt:lpstr>
      <vt:lpstr>Lucida Grande</vt:lpstr>
      <vt:lpstr>msgothic</vt:lpstr>
      <vt:lpstr>Symbol</vt:lpstr>
      <vt:lpstr>Tahoma</vt:lpstr>
      <vt:lpstr>Times</vt:lpstr>
      <vt:lpstr>Times New Roman</vt:lpstr>
      <vt:lpstr>Verdana</vt:lpstr>
      <vt:lpstr>Wingdings</vt:lpstr>
      <vt:lpstr>Nouvelle présentation</vt:lpstr>
      <vt:lpstr>Feuille de calcul</vt:lpstr>
      <vt:lpstr>Document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Largest Plant Genome</vt:lpstr>
      <vt:lpstr>Présentation PowerPoint</vt:lpstr>
      <vt:lpstr>Présentation PowerPoint</vt:lpstr>
      <vt:lpstr>Présentation PowerPoint</vt:lpstr>
      <vt:lpstr>Présentation PowerPoint</vt:lpstr>
      <vt:lpstr>Présentation PowerPoint</vt:lpstr>
      <vt:lpstr>Présentation PowerPoint</vt:lpstr>
      <vt:lpstr>Human 1000 genomes project: 2008 - 2015</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Plant Genomic Resources  http://www.gramene.org/resources/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Institut Pasteur</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la version d'évaluation de Office 2004</dc:creator>
  <cp:lastModifiedBy>Utilisateur de Microsoft Office</cp:lastModifiedBy>
  <cp:revision>726</cp:revision>
  <cp:lastPrinted>2017-06-05T20:17:14Z</cp:lastPrinted>
  <dcterms:created xsi:type="dcterms:W3CDTF">2013-10-20T16:58:27Z</dcterms:created>
  <dcterms:modified xsi:type="dcterms:W3CDTF">2018-05-02T14:24:56Z</dcterms:modified>
</cp:coreProperties>
</file>